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256" r:id="rId2"/>
    <p:sldId id="314" r:id="rId3"/>
    <p:sldId id="257" r:id="rId4"/>
    <p:sldId id="292" r:id="rId5"/>
    <p:sldId id="293" r:id="rId6"/>
    <p:sldId id="316" r:id="rId7"/>
    <p:sldId id="260" r:id="rId8"/>
    <p:sldId id="315" r:id="rId9"/>
    <p:sldId id="259" r:id="rId10"/>
    <p:sldId id="317" r:id="rId11"/>
    <p:sldId id="262" r:id="rId12"/>
    <p:sldId id="277" r:id="rId13"/>
    <p:sldId id="278" r:id="rId14"/>
    <p:sldId id="306" r:id="rId15"/>
    <p:sldId id="323" r:id="rId16"/>
    <p:sldId id="328" r:id="rId17"/>
    <p:sldId id="318" r:id="rId18"/>
    <p:sldId id="324" r:id="rId19"/>
    <p:sldId id="321" r:id="rId20"/>
    <p:sldId id="325" r:id="rId21"/>
    <p:sldId id="307" r:id="rId22"/>
    <p:sldId id="309" r:id="rId23"/>
    <p:sldId id="326" r:id="rId24"/>
    <p:sldId id="327" r:id="rId25"/>
    <p:sldId id="329" r:id="rId26"/>
    <p:sldId id="308" r:id="rId27"/>
    <p:sldId id="313" r:id="rId28"/>
    <p:sldId id="258" r:id="rId29"/>
    <p:sldId id="294"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8352" autoAdjust="0"/>
  </p:normalViewPr>
  <p:slideViewPr>
    <p:cSldViewPr snapToGrid="0">
      <p:cViewPr varScale="1">
        <p:scale>
          <a:sx n="56" d="100"/>
          <a:sy n="56"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Bunch" userId="ad0d78cf-2d2a-4dd4-af8d-ff5621e703f6" providerId="ADAL" clId="{B84B57A7-0C48-43CA-8709-52FA47B76F1D}"/>
    <pc:docChg chg="modSld">
      <pc:chgData name="Philippa Bunch" userId="ad0d78cf-2d2a-4dd4-af8d-ff5621e703f6" providerId="ADAL" clId="{B84B57A7-0C48-43CA-8709-52FA47B76F1D}" dt="2024-03-20T16:05:29.791" v="252" actId="20577"/>
      <pc:docMkLst>
        <pc:docMk/>
      </pc:docMkLst>
      <pc:sldChg chg="delSp modSp mod">
        <pc:chgData name="Philippa Bunch" userId="ad0d78cf-2d2a-4dd4-af8d-ff5621e703f6" providerId="ADAL" clId="{B84B57A7-0C48-43CA-8709-52FA47B76F1D}" dt="2024-03-20T15:58:40.305" v="3"/>
        <pc:sldMkLst>
          <pc:docMk/>
          <pc:sldMk cId="2471627744" sldId="306"/>
        </pc:sldMkLst>
        <pc:spChg chg="del mod">
          <ac:chgData name="Philippa Bunch" userId="ad0d78cf-2d2a-4dd4-af8d-ff5621e703f6" providerId="ADAL" clId="{B84B57A7-0C48-43CA-8709-52FA47B76F1D}" dt="2024-03-20T15:58:40.305" v="3"/>
          <ac:spMkLst>
            <pc:docMk/>
            <pc:sldMk cId="2471627744" sldId="306"/>
            <ac:spMk id="6" creationId="{DF63972E-6420-8061-BB5D-007153EDED85}"/>
          </ac:spMkLst>
        </pc:spChg>
      </pc:sldChg>
      <pc:sldChg chg="modSp mod">
        <pc:chgData name="Philippa Bunch" userId="ad0d78cf-2d2a-4dd4-af8d-ff5621e703f6" providerId="ADAL" clId="{B84B57A7-0C48-43CA-8709-52FA47B76F1D}" dt="2024-03-20T16:00:48.533" v="117" actId="12"/>
        <pc:sldMkLst>
          <pc:docMk/>
          <pc:sldMk cId="1783764473" sldId="309"/>
        </pc:sldMkLst>
        <pc:graphicFrameChg chg="modGraphic">
          <ac:chgData name="Philippa Bunch" userId="ad0d78cf-2d2a-4dd4-af8d-ff5621e703f6" providerId="ADAL" clId="{B84B57A7-0C48-43CA-8709-52FA47B76F1D}" dt="2024-03-20T16:00:48.533" v="117" actId="12"/>
          <ac:graphicFrameMkLst>
            <pc:docMk/>
            <pc:sldMk cId="1783764473" sldId="309"/>
            <ac:graphicFrameMk id="4" creationId="{437F0895-72A8-FB5E-AB8B-B0608514C0EF}"/>
          </ac:graphicFrameMkLst>
        </pc:graphicFrameChg>
      </pc:sldChg>
      <pc:sldChg chg="modSp mod">
        <pc:chgData name="Philippa Bunch" userId="ad0d78cf-2d2a-4dd4-af8d-ff5621e703f6" providerId="ADAL" clId="{B84B57A7-0C48-43CA-8709-52FA47B76F1D}" dt="2024-03-20T16:01:41.433" v="130" actId="20577"/>
        <pc:sldMkLst>
          <pc:docMk/>
          <pc:sldMk cId="4031671547" sldId="326"/>
        </pc:sldMkLst>
        <pc:graphicFrameChg chg="modGraphic">
          <ac:chgData name="Philippa Bunch" userId="ad0d78cf-2d2a-4dd4-af8d-ff5621e703f6" providerId="ADAL" clId="{B84B57A7-0C48-43CA-8709-52FA47B76F1D}" dt="2024-03-20T16:01:41.433" v="130" actId="20577"/>
          <ac:graphicFrameMkLst>
            <pc:docMk/>
            <pc:sldMk cId="4031671547" sldId="326"/>
            <ac:graphicFrameMk id="4" creationId="{437F0895-72A8-FB5E-AB8B-B0608514C0EF}"/>
          </ac:graphicFrameMkLst>
        </pc:graphicFrameChg>
      </pc:sldChg>
      <pc:sldChg chg="modSp mod modNotesTx">
        <pc:chgData name="Philippa Bunch" userId="ad0d78cf-2d2a-4dd4-af8d-ff5621e703f6" providerId="ADAL" clId="{B84B57A7-0C48-43CA-8709-52FA47B76F1D}" dt="2024-03-20T16:05:29.791" v="252" actId="20577"/>
        <pc:sldMkLst>
          <pc:docMk/>
          <pc:sldMk cId="2852477869" sldId="327"/>
        </pc:sldMkLst>
        <pc:graphicFrameChg chg="modGraphic">
          <ac:chgData name="Philippa Bunch" userId="ad0d78cf-2d2a-4dd4-af8d-ff5621e703f6" providerId="ADAL" clId="{B84B57A7-0C48-43CA-8709-52FA47B76F1D}" dt="2024-03-20T16:05:29.791" v="252" actId="20577"/>
          <ac:graphicFrameMkLst>
            <pc:docMk/>
            <pc:sldMk cId="2852477869" sldId="327"/>
            <ac:graphicFrameMk id="4" creationId="{437F0895-72A8-FB5E-AB8B-B0608514C0EF}"/>
          </ac:graphicFrameMkLst>
        </pc:graphicFrameChg>
      </pc:sldChg>
      <pc:sldChg chg="modSp mod modNotesTx">
        <pc:chgData name="Philippa Bunch" userId="ad0d78cf-2d2a-4dd4-af8d-ff5621e703f6" providerId="ADAL" clId="{B84B57A7-0C48-43CA-8709-52FA47B76F1D}" dt="2024-03-20T16:02:52.793" v="240" actId="20577"/>
        <pc:sldMkLst>
          <pc:docMk/>
          <pc:sldMk cId="2374293653" sldId="329"/>
        </pc:sldMkLst>
        <pc:graphicFrameChg chg="modGraphic">
          <ac:chgData name="Philippa Bunch" userId="ad0d78cf-2d2a-4dd4-af8d-ff5621e703f6" providerId="ADAL" clId="{B84B57A7-0C48-43CA-8709-52FA47B76F1D}" dt="2024-03-20T16:02:52.793" v="240" actId="20577"/>
          <ac:graphicFrameMkLst>
            <pc:docMk/>
            <pc:sldMk cId="2374293653" sldId="329"/>
            <ac:graphicFrameMk id="4" creationId="{437F0895-72A8-FB5E-AB8B-B0608514C0E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C5311-A553-4C1F-B909-DC79BEC63F95}"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71861-C5B4-43A5-B8A9-6AB100EDB4B5}" type="slidenum">
              <a:rPr lang="en-GB" smtClean="0"/>
              <a:t>‹#›</a:t>
            </a:fld>
            <a:endParaRPr lang="en-GB"/>
          </a:p>
        </p:txBody>
      </p:sp>
    </p:spTree>
    <p:extLst>
      <p:ext uri="{BB962C8B-B14F-4D97-AF65-F5344CB8AC3E}">
        <p14:creationId xmlns:p14="http://schemas.microsoft.com/office/powerpoint/2010/main" val="293207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a:t>
            </a:r>
          </a:p>
        </p:txBody>
      </p:sp>
      <p:sp>
        <p:nvSpPr>
          <p:cNvPr id="4" name="Slide Number Placeholder 3"/>
          <p:cNvSpPr>
            <a:spLocks noGrp="1"/>
          </p:cNvSpPr>
          <p:nvPr>
            <p:ph type="sldNum" sz="quarter" idx="5"/>
          </p:nvPr>
        </p:nvSpPr>
        <p:spPr/>
        <p:txBody>
          <a:bodyPr/>
          <a:lstStyle/>
          <a:p>
            <a:fld id="{AE471861-C5B4-43A5-B8A9-6AB100EDB4B5}" type="slidenum">
              <a:rPr lang="en-GB" smtClean="0"/>
              <a:t>11</a:t>
            </a:fld>
            <a:endParaRPr lang="en-GB"/>
          </a:p>
        </p:txBody>
      </p:sp>
    </p:spTree>
    <p:extLst>
      <p:ext uri="{BB962C8B-B14F-4D97-AF65-F5344CB8AC3E}">
        <p14:creationId xmlns:p14="http://schemas.microsoft.com/office/powerpoint/2010/main" val="42761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5"/>
          </p:nvPr>
        </p:nvSpPr>
        <p:spPr/>
        <p:txBody>
          <a:bodyPr/>
          <a:lstStyle/>
          <a:p>
            <a:fld id="{AE471861-C5B4-43A5-B8A9-6AB100EDB4B5}" type="slidenum">
              <a:rPr lang="en-GB" smtClean="0"/>
              <a:t>12</a:t>
            </a:fld>
            <a:endParaRPr lang="en-GB"/>
          </a:p>
        </p:txBody>
      </p:sp>
    </p:spTree>
    <p:extLst>
      <p:ext uri="{BB962C8B-B14F-4D97-AF65-F5344CB8AC3E}">
        <p14:creationId xmlns:p14="http://schemas.microsoft.com/office/powerpoint/2010/main" val="151756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 &amp; LW</a:t>
            </a:r>
          </a:p>
        </p:txBody>
      </p:sp>
      <p:sp>
        <p:nvSpPr>
          <p:cNvPr id="4" name="Slide Number Placeholder 3"/>
          <p:cNvSpPr>
            <a:spLocks noGrp="1"/>
          </p:cNvSpPr>
          <p:nvPr>
            <p:ph type="sldNum" sz="quarter" idx="5"/>
          </p:nvPr>
        </p:nvSpPr>
        <p:spPr/>
        <p:txBody>
          <a:bodyPr/>
          <a:lstStyle/>
          <a:p>
            <a:fld id="{AE471861-C5B4-43A5-B8A9-6AB100EDB4B5}" type="slidenum">
              <a:rPr lang="en-GB" smtClean="0"/>
              <a:t>14</a:t>
            </a:fld>
            <a:endParaRPr lang="en-GB"/>
          </a:p>
        </p:txBody>
      </p:sp>
    </p:spTree>
    <p:extLst>
      <p:ext uri="{BB962C8B-B14F-4D97-AF65-F5344CB8AC3E}">
        <p14:creationId xmlns:p14="http://schemas.microsoft.com/office/powerpoint/2010/main" val="31868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PB/LW</a:t>
            </a:r>
          </a:p>
        </p:txBody>
      </p:sp>
      <p:sp>
        <p:nvSpPr>
          <p:cNvPr id="4" name="Slide Number Placeholder 3"/>
          <p:cNvSpPr>
            <a:spLocks noGrp="1"/>
          </p:cNvSpPr>
          <p:nvPr>
            <p:ph type="sldNum" sz="quarter" idx="5"/>
          </p:nvPr>
        </p:nvSpPr>
        <p:spPr/>
        <p:txBody>
          <a:bodyPr/>
          <a:lstStyle/>
          <a:p>
            <a:fld id="{AE471861-C5B4-43A5-B8A9-6AB100EDB4B5}" type="slidenum">
              <a:rPr lang="en-GB" smtClean="0"/>
              <a:t>15</a:t>
            </a:fld>
            <a:endParaRPr lang="en-GB"/>
          </a:p>
        </p:txBody>
      </p:sp>
    </p:spTree>
    <p:extLst>
      <p:ext uri="{BB962C8B-B14F-4D97-AF65-F5344CB8AC3E}">
        <p14:creationId xmlns:p14="http://schemas.microsoft.com/office/powerpoint/2010/main" val="110630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a:t>
            </a:r>
          </a:p>
        </p:txBody>
      </p:sp>
      <p:sp>
        <p:nvSpPr>
          <p:cNvPr id="4" name="Slide Number Placeholder 3"/>
          <p:cNvSpPr>
            <a:spLocks noGrp="1"/>
          </p:cNvSpPr>
          <p:nvPr>
            <p:ph type="sldNum" sz="quarter" idx="5"/>
          </p:nvPr>
        </p:nvSpPr>
        <p:spPr/>
        <p:txBody>
          <a:bodyPr/>
          <a:lstStyle/>
          <a:p>
            <a:fld id="{AE471861-C5B4-43A5-B8A9-6AB100EDB4B5}" type="slidenum">
              <a:rPr lang="en-GB" smtClean="0"/>
              <a:t>18</a:t>
            </a:fld>
            <a:endParaRPr lang="en-GB"/>
          </a:p>
        </p:txBody>
      </p:sp>
    </p:spTree>
    <p:extLst>
      <p:ext uri="{BB962C8B-B14F-4D97-AF65-F5344CB8AC3E}">
        <p14:creationId xmlns:p14="http://schemas.microsoft.com/office/powerpoint/2010/main" val="279236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5"/>
          </p:nvPr>
        </p:nvSpPr>
        <p:spPr/>
        <p:txBody>
          <a:bodyPr/>
          <a:lstStyle/>
          <a:p>
            <a:fld id="{AE471861-C5B4-43A5-B8A9-6AB100EDB4B5}" type="slidenum">
              <a:rPr lang="en-GB" smtClean="0"/>
              <a:t>19</a:t>
            </a:fld>
            <a:endParaRPr lang="en-GB"/>
          </a:p>
        </p:txBody>
      </p:sp>
    </p:spTree>
    <p:extLst>
      <p:ext uri="{BB962C8B-B14F-4D97-AF65-F5344CB8AC3E}">
        <p14:creationId xmlns:p14="http://schemas.microsoft.com/office/powerpoint/2010/main" val="41756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look like in reality?</a:t>
            </a:r>
          </a:p>
        </p:txBody>
      </p:sp>
      <p:sp>
        <p:nvSpPr>
          <p:cNvPr id="4" name="Slide Number Placeholder 3"/>
          <p:cNvSpPr>
            <a:spLocks noGrp="1"/>
          </p:cNvSpPr>
          <p:nvPr>
            <p:ph type="sldNum" sz="quarter" idx="5"/>
          </p:nvPr>
        </p:nvSpPr>
        <p:spPr/>
        <p:txBody>
          <a:bodyPr/>
          <a:lstStyle/>
          <a:p>
            <a:fld id="{AE471861-C5B4-43A5-B8A9-6AB100EDB4B5}" type="slidenum">
              <a:rPr lang="en-GB" smtClean="0"/>
              <a:t>22</a:t>
            </a:fld>
            <a:endParaRPr lang="en-GB"/>
          </a:p>
        </p:txBody>
      </p:sp>
    </p:spTree>
    <p:extLst>
      <p:ext uri="{BB962C8B-B14F-4D97-AF65-F5344CB8AC3E}">
        <p14:creationId xmlns:p14="http://schemas.microsoft.com/office/powerpoint/2010/main" val="34318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24</a:t>
            </a:fld>
            <a:endParaRPr lang="en-GB"/>
          </a:p>
        </p:txBody>
      </p:sp>
    </p:spTree>
    <p:extLst>
      <p:ext uri="{BB962C8B-B14F-4D97-AF65-F5344CB8AC3E}">
        <p14:creationId xmlns:p14="http://schemas.microsoft.com/office/powerpoint/2010/main" val="9303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25</a:t>
            </a:fld>
            <a:endParaRPr lang="en-GB"/>
          </a:p>
        </p:txBody>
      </p:sp>
    </p:spTree>
    <p:extLst>
      <p:ext uri="{BB962C8B-B14F-4D97-AF65-F5344CB8AC3E}">
        <p14:creationId xmlns:p14="http://schemas.microsoft.com/office/powerpoint/2010/main" val="205839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3/20/2024</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3/20/2024</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92971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3/20/2024</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03268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3/20/2024</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23780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3/20/2024</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5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3/20/2024</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4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3/20/2024</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3/20/2024</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85212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3/20/2024</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760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3/20/2024</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4640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3/20/2024</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8175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3/20/2024</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83530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watson@reading.ac.uk" TargetMode="External"/><Relationship Id="rId2" Type="http://schemas.openxmlformats.org/officeDocument/2006/relationships/hyperlink" Target="mailto:p.j.bunch@soton.ac.u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eministkilljoys.com/2014/08/25/selfcare-as-warfa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111/j.1468-2273.2008.00387.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3AE9B-4F17-C905-36D9-15F40BA34012}"/>
              </a:ext>
            </a:extLst>
          </p:cNvPr>
          <p:cNvSpPr>
            <a:spLocks noGrp="1"/>
          </p:cNvSpPr>
          <p:nvPr>
            <p:ph type="ctrTitle"/>
          </p:nvPr>
        </p:nvSpPr>
        <p:spPr>
          <a:xfrm>
            <a:off x="5902502" y="2246278"/>
            <a:ext cx="4481500" cy="3466224"/>
          </a:xfrm>
        </p:spPr>
        <p:txBody>
          <a:bodyPr>
            <a:normAutofit/>
          </a:bodyPr>
          <a:lstStyle/>
          <a:p>
            <a:pPr algn="ctr"/>
            <a:r>
              <a:rPr lang="en-GB" sz="4000" dirty="0">
                <a:latin typeface="+mn-lt"/>
              </a:rPr>
              <a:t>Interlopers, Collaborators, Allies and Resistance: The Complex Positioning of EAP Tutors in the Modern University</a:t>
            </a:r>
          </a:p>
        </p:txBody>
      </p:sp>
      <p:sp>
        <p:nvSpPr>
          <p:cNvPr id="3" name="Subtitle 2">
            <a:extLst>
              <a:ext uri="{FF2B5EF4-FFF2-40B4-BE49-F238E27FC236}">
                <a16:creationId xmlns:a16="http://schemas.microsoft.com/office/drawing/2014/main" id="{D708459D-78B0-9DFC-3734-3C04C6D5581A}"/>
              </a:ext>
            </a:extLst>
          </p:cNvPr>
          <p:cNvSpPr>
            <a:spLocks noGrp="1"/>
          </p:cNvSpPr>
          <p:nvPr>
            <p:ph type="subTitle" idx="1"/>
          </p:nvPr>
        </p:nvSpPr>
        <p:spPr>
          <a:xfrm>
            <a:off x="5907733" y="552781"/>
            <a:ext cx="4475229" cy="1123611"/>
          </a:xfrm>
        </p:spPr>
        <p:txBody>
          <a:bodyPr anchor="ctr">
            <a:normAutofit/>
          </a:bodyPr>
          <a:lstStyle/>
          <a:p>
            <a:r>
              <a:rPr lang="en-GB" dirty="0"/>
              <a:t>Philippa Bunch (</a:t>
            </a:r>
            <a:r>
              <a:rPr lang="en-GB" dirty="0">
                <a:hlinkClick r:id="rId2"/>
              </a:rPr>
              <a:t>p.j.bunch@soton.ac.uk</a:t>
            </a:r>
            <a:r>
              <a:rPr lang="en-GB" dirty="0"/>
              <a:t>)</a:t>
            </a:r>
          </a:p>
          <a:p>
            <a:r>
              <a:rPr lang="en-GB" dirty="0"/>
              <a:t>Lucy Watson (</a:t>
            </a:r>
            <a:r>
              <a:rPr lang="en-GB" dirty="0">
                <a:hlinkClick r:id="rId3"/>
              </a:rPr>
              <a:t>l.a.watson@reading.ac.uk</a:t>
            </a:r>
            <a:r>
              <a:rPr lang="en-GB" dirty="0"/>
              <a:t>) </a:t>
            </a:r>
          </a:p>
        </p:txBody>
      </p:sp>
      <p:pic>
        <p:nvPicPr>
          <p:cNvPr id="24" name="Picture 23" descr="An abstract genetic concept">
            <a:extLst>
              <a:ext uri="{FF2B5EF4-FFF2-40B4-BE49-F238E27FC236}">
                <a16:creationId xmlns:a16="http://schemas.microsoft.com/office/drawing/2014/main" id="{3DD51F5D-DE17-BF89-3F74-33A7FA27EBDD}"/>
              </a:ext>
            </a:extLst>
          </p:cNvPr>
          <p:cNvPicPr>
            <a:picLocks noChangeAspect="1"/>
          </p:cNvPicPr>
          <p:nvPr/>
        </p:nvPicPr>
        <p:blipFill rotWithShape="1">
          <a:blip r:embed="rId4"/>
          <a:srcRect l="14508" r="9515"/>
          <a:stretch/>
        </p:blipFill>
        <p:spPr>
          <a:xfrm>
            <a:off x="20" y="10"/>
            <a:ext cx="5210493" cy="6857990"/>
          </a:xfrm>
          <a:prstGeom prst="rect">
            <a:avLst/>
          </a:prstGeom>
        </p:spPr>
      </p:pic>
      <p:sp>
        <p:nvSpPr>
          <p:cNvPr id="25"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C8C2E5-55C2-48F4-A36A-473F2254C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1911349"/>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05B8EA5E-9C54-40D2-A319-5533E7D50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8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45D7-C94A-6F68-690F-EA17C7714762}"/>
              </a:ext>
            </a:extLst>
          </p:cNvPr>
          <p:cNvSpPr>
            <a:spLocks noGrp="1"/>
          </p:cNvSpPr>
          <p:nvPr>
            <p:ph type="ctrTitle"/>
          </p:nvPr>
        </p:nvSpPr>
        <p:spPr/>
        <p:txBody>
          <a:bodyPr/>
          <a:lstStyle/>
          <a:p>
            <a:r>
              <a:rPr lang="en-GB" dirty="0">
                <a:latin typeface="+mn-lt"/>
              </a:rPr>
              <a:t>Case study from a neoliberal university</a:t>
            </a:r>
          </a:p>
        </p:txBody>
      </p:sp>
      <p:sp>
        <p:nvSpPr>
          <p:cNvPr id="3" name="Subtitle 2">
            <a:extLst>
              <a:ext uri="{FF2B5EF4-FFF2-40B4-BE49-F238E27FC236}">
                <a16:creationId xmlns:a16="http://schemas.microsoft.com/office/drawing/2014/main" id="{8F2642FC-176D-4323-A217-CE0C975D13F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7703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9131D-F183-873E-04E0-3E6E91CAD760}"/>
              </a:ext>
            </a:extLst>
          </p:cNvPr>
          <p:cNvSpPr>
            <a:spLocks noGrp="1"/>
          </p:cNvSpPr>
          <p:nvPr>
            <p:ph type="title"/>
          </p:nvPr>
        </p:nvSpPr>
        <p:spPr>
          <a:xfrm>
            <a:off x="841249" y="552782"/>
            <a:ext cx="5137520" cy="1154711"/>
          </a:xfrm>
        </p:spPr>
        <p:txBody>
          <a:bodyPr>
            <a:normAutofit/>
          </a:bodyPr>
          <a:lstStyle/>
          <a:p>
            <a:r>
              <a:rPr lang="en-GB" dirty="0">
                <a:latin typeface="+mn-lt"/>
              </a:rPr>
              <a:t>Context</a:t>
            </a:r>
            <a:endParaRPr lang="en-GB">
              <a:latin typeface="+mn-lt"/>
            </a:endParaRPr>
          </a:p>
        </p:txBody>
      </p:sp>
      <p:sp>
        <p:nvSpPr>
          <p:cNvPr id="3" name="Content Placeholder 2">
            <a:extLst>
              <a:ext uri="{FF2B5EF4-FFF2-40B4-BE49-F238E27FC236}">
                <a16:creationId xmlns:a16="http://schemas.microsoft.com/office/drawing/2014/main" id="{C39724D9-169A-1EEF-D43F-0DDA455911B7}"/>
              </a:ext>
            </a:extLst>
          </p:cNvPr>
          <p:cNvSpPr>
            <a:spLocks noGrp="1"/>
          </p:cNvSpPr>
          <p:nvPr>
            <p:ph idx="1"/>
          </p:nvPr>
        </p:nvSpPr>
        <p:spPr>
          <a:xfrm>
            <a:off x="841248" y="2391995"/>
            <a:ext cx="5124226" cy="3174788"/>
          </a:xfrm>
        </p:spPr>
        <p:txBody>
          <a:bodyPr anchor="t">
            <a:normAutofit/>
          </a:bodyPr>
          <a:lstStyle/>
          <a:p>
            <a:pPr>
              <a:lnSpc>
                <a:spcPct val="120000"/>
              </a:lnSpc>
            </a:pPr>
            <a:r>
              <a:rPr lang="en-GB" sz="1700" dirty="0"/>
              <a:t>University of Southampton strategy = growth</a:t>
            </a:r>
          </a:p>
          <a:p>
            <a:pPr>
              <a:lnSpc>
                <a:spcPct val="120000"/>
              </a:lnSpc>
            </a:pPr>
            <a:r>
              <a:rPr lang="en-GB" sz="1700" dirty="0"/>
              <a:t>‘international facing’ PGT masters programmes in Faculty of Arts and Humanities – income generating</a:t>
            </a:r>
          </a:p>
          <a:p>
            <a:pPr>
              <a:lnSpc>
                <a:spcPct val="120000"/>
              </a:lnSpc>
            </a:pPr>
            <a:r>
              <a:rPr lang="en-GB" sz="1700" dirty="0"/>
              <a:t>Winchester School of Art model – e.g. Global Advertising and Branding, Global Media Management</a:t>
            </a:r>
          </a:p>
          <a:p>
            <a:pPr>
              <a:lnSpc>
                <a:spcPct val="120000"/>
              </a:lnSpc>
            </a:pPr>
            <a:r>
              <a:rPr lang="en-GB" sz="1700" dirty="0"/>
              <a:t>Exponential growth – numbers have doubled over 5 years. Now have approx. 1600+ international PGT students (mostly Chinese)</a:t>
            </a:r>
          </a:p>
        </p:txBody>
      </p:sp>
      <p:pic>
        <p:nvPicPr>
          <p:cNvPr id="1028" name="Picture 4" descr="Image result for university of southampton">
            <a:extLst>
              <a:ext uri="{FF2B5EF4-FFF2-40B4-BE49-F238E27FC236}">
                <a16:creationId xmlns:a16="http://schemas.microsoft.com/office/drawing/2014/main" id="{5C15AF99-7013-D265-965D-97345C0C1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9" r="42875" b="-2"/>
          <a:stretch/>
        </p:blipFill>
        <p:spPr bwMode="auto">
          <a:xfrm>
            <a:off x="6448525" y="334928"/>
            <a:ext cx="4295875" cy="5712506"/>
          </a:xfrm>
          <a:prstGeom prst="rect">
            <a:avLst/>
          </a:prstGeom>
          <a:noFill/>
          <a:extLst>
            <a:ext uri="{909E8E84-426E-40DD-AFC4-6F175D3DCCD1}">
              <a14:hiddenFill xmlns:a14="http://schemas.microsoft.com/office/drawing/2010/main">
                <a:solidFill>
                  <a:srgbClr val="FFFFFF"/>
                </a:solidFill>
              </a14:hiddenFill>
            </a:ext>
          </a:extLst>
        </p:spPr>
      </p:pic>
      <p:sp>
        <p:nvSpPr>
          <p:cNvPr id="1074"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6" name="Straight Connector 1075">
            <a:extLst>
              <a:ext uri="{FF2B5EF4-FFF2-40B4-BE49-F238E27FC236}">
                <a16:creationId xmlns:a16="http://schemas.microsoft.com/office/drawing/2014/main" id="{DA245249-2F4C-4F85-AB62-095DBE524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1349"/>
            <a:ext cx="60807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C5A7F9B4-2262-444F-8650-A1195AE98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48525" y="334928"/>
            <a:ext cx="0" cy="5712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1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416F8-B982-C22D-C6E7-47460E419792}"/>
              </a:ext>
            </a:extLst>
          </p:cNvPr>
          <p:cNvSpPr>
            <a:spLocks noGrp="1"/>
          </p:cNvSpPr>
          <p:nvPr>
            <p:ph idx="1"/>
          </p:nvPr>
        </p:nvSpPr>
        <p:spPr>
          <a:xfrm>
            <a:off x="595223" y="1252597"/>
            <a:ext cx="10041147" cy="3995158"/>
          </a:xfrm>
        </p:spPr>
        <p:txBody>
          <a:bodyPr>
            <a:normAutofit/>
          </a:bodyPr>
          <a:lstStyle/>
          <a:p>
            <a:r>
              <a:rPr lang="en-GB" sz="1800" dirty="0"/>
              <a:t>Humanities: MA Film and Cultural Management, MA TESOL, MSc Business and Heritage Management</a:t>
            </a:r>
          </a:p>
          <a:p>
            <a:r>
              <a:rPr lang="en-GB" sz="1800" dirty="0"/>
              <a:t>New MA in Global Literary Industries Management (2019) for the English department</a:t>
            </a:r>
          </a:p>
          <a:p>
            <a:r>
              <a:rPr lang="en-GB" sz="1800" dirty="0"/>
              <a:t>Lucy’s disciplinary and teaching background = English Literature/cultural studies (PhD) and EAP (20 years’ experience in UKHE) </a:t>
            </a:r>
          </a:p>
          <a:p>
            <a:r>
              <a:rPr lang="en-GB" sz="1800" dirty="0"/>
              <a:t>Designed a module: ‘Communicating the Cultural Industries’ [interloper + collaborator]</a:t>
            </a:r>
          </a:p>
          <a:p>
            <a:r>
              <a:rPr lang="en-GB" sz="1800" dirty="0"/>
              <a:t>Philippa’s disciplinary and teaching background = English Literature (BA), Applied Linguistics for Language Teaching (MA) and EAP (15 years’ experience in UKHE) [collaborator + ally]</a:t>
            </a:r>
          </a:p>
          <a:p>
            <a:endParaRPr lang="en-GB" sz="1800" dirty="0"/>
          </a:p>
          <a:p>
            <a:endParaRPr lang="en-GB" sz="1800" dirty="0"/>
          </a:p>
        </p:txBody>
      </p:sp>
      <p:sp>
        <p:nvSpPr>
          <p:cNvPr id="3" name="Slide Number Placeholder 2">
            <a:extLst>
              <a:ext uri="{FF2B5EF4-FFF2-40B4-BE49-F238E27FC236}">
                <a16:creationId xmlns:a16="http://schemas.microsoft.com/office/drawing/2014/main" id="{9055B598-D4A7-9BD3-B300-7FF8B2CE4352}"/>
              </a:ext>
            </a:extLst>
          </p:cNvPr>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4" name="Title 3">
            <a:extLst>
              <a:ext uri="{FF2B5EF4-FFF2-40B4-BE49-F238E27FC236}">
                <a16:creationId xmlns:a16="http://schemas.microsoft.com/office/drawing/2014/main" id="{519BCE1F-62AC-147C-454F-ED1FC9907B3C}"/>
              </a:ext>
            </a:extLst>
          </p:cNvPr>
          <p:cNvSpPr>
            <a:spLocks noGrp="1"/>
          </p:cNvSpPr>
          <p:nvPr>
            <p:ph type="title"/>
          </p:nvPr>
        </p:nvSpPr>
        <p:spPr>
          <a:xfrm>
            <a:off x="2212848" y="390182"/>
            <a:ext cx="8280000" cy="828000"/>
          </a:xfrm>
        </p:spPr>
        <p:txBody>
          <a:bodyPr/>
          <a:lstStyle/>
          <a:p>
            <a:r>
              <a:rPr lang="en-GB" dirty="0">
                <a:latin typeface="+mn-lt"/>
              </a:rPr>
              <a:t>Local teaching context</a:t>
            </a:r>
          </a:p>
        </p:txBody>
      </p:sp>
      <p:graphicFrame>
        <p:nvGraphicFramePr>
          <p:cNvPr id="5" name="Table 5">
            <a:extLst>
              <a:ext uri="{FF2B5EF4-FFF2-40B4-BE49-F238E27FC236}">
                <a16:creationId xmlns:a16="http://schemas.microsoft.com/office/drawing/2014/main" id="{9C6BFB43-8A80-C362-792D-62AFAECFBE0B}"/>
              </a:ext>
            </a:extLst>
          </p:cNvPr>
          <p:cNvGraphicFramePr>
            <a:graphicFrameLocks noGrp="1"/>
          </p:cNvGraphicFramePr>
          <p:nvPr>
            <p:extLst>
              <p:ext uri="{D42A27DB-BD31-4B8C-83A1-F6EECF244321}">
                <p14:modId xmlns:p14="http://schemas.microsoft.com/office/powerpoint/2010/main" val="4040825709"/>
              </p:ext>
            </p:extLst>
          </p:nvPr>
        </p:nvGraphicFramePr>
        <p:xfrm>
          <a:off x="595223" y="4464693"/>
          <a:ext cx="10670875" cy="2281419"/>
        </p:xfrm>
        <a:graphic>
          <a:graphicData uri="http://schemas.openxmlformats.org/drawingml/2006/table">
            <a:tbl>
              <a:tblPr firstRow="1" bandRow="1">
                <a:tableStyleId>{6E25E649-3F16-4E02-A733-19D2CDBF48F0}</a:tableStyleId>
              </a:tblPr>
              <a:tblGrid>
                <a:gridCol w="5279449">
                  <a:extLst>
                    <a:ext uri="{9D8B030D-6E8A-4147-A177-3AD203B41FA5}">
                      <a16:colId xmlns:a16="http://schemas.microsoft.com/office/drawing/2014/main" val="590706181"/>
                    </a:ext>
                  </a:extLst>
                </a:gridCol>
                <a:gridCol w="5391426">
                  <a:extLst>
                    <a:ext uri="{9D8B030D-6E8A-4147-A177-3AD203B41FA5}">
                      <a16:colId xmlns:a16="http://schemas.microsoft.com/office/drawing/2014/main" val="1265334872"/>
                    </a:ext>
                  </a:extLst>
                </a:gridCol>
              </a:tblGrid>
              <a:tr h="452619">
                <a:tc>
                  <a:txBody>
                    <a:bodyPr/>
                    <a:lstStyle/>
                    <a:p>
                      <a:r>
                        <a:rPr lang="en-GB" dirty="0"/>
                        <a:t>Academic year</a:t>
                      </a:r>
                    </a:p>
                  </a:txBody>
                  <a:tcPr>
                    <a:solidFill>
                      <a:schemeClr val="accent1"/>
                    </a:solidFill>
                  </a:tcPr>
                </a:tc>
                <a:tc>
                  <a:txBody>
                    <a:bodyPr/>
                    <a:lstStyle/>
                    <a:p>
                      <a:r>
                        <a:rPr lang="en-GB" dirty="0"/>
                        <a:t>Enrolment numbers</a:t>
                      </a:r>
                    </a:p>
                  </a:txBody>
                  <a:tcPr>
                    <a:solidFill>
                      <a:schemeClr val="accent1"/>
                    </a:solidFill>
                  </a:tcPr>
                </a:tc>
                <a:extLst>
                  <a:ext uri="{0D108BD9-81ED-4DB2-BD59-A6C34878D82A}">
                    <a16:rowId xmlns:a16="http://schemas.microsoft.com/office/drawing/2014/main" val="681185937"/>
                  </a:ext>
                </a:extLst>
              </a:tr>
              <a:tr h="269493">
                <a:tc>
                  <a:txBody>
                    <a:bodyPr/>
                    <a:lstStyle/>
                    <a:p>
                      <a:r>
                        <a:rPr lang="en-GB" dirty="0"/>
                        <a:t>2019</a:t>
                      </a:r>
                    </a:p>
                  </a:txBody>
                  <a:tcPr/>
                </a:tc>
                <a:tc>
                  <a:txBody>
                    <a:bodyPr/>
                    <a:lstStyle/>
                    <a:p>
                      <a:r>
                        <a:rPr lang="en-GB" dirty="0"/>
                        <a:t>5</a:t>
                      </a:r>
                    </a:p>
                  </a:txBody>
                  <a:tcPr/>
                </a:tc>
                <a:extLst>
                  <a:ext uri="{0D108BD9-81ED-4DB2-BD59-A6C34878D82A}">
                    <a16:rowId xmlns:a16="http://schemas.microsoft.com/office/drawing/2014/main" val="4226253489"/>
                  </a:ext>
                </a:extLst>
              </a:tr>
              <a:tr h="269493">
                <a:tc>
                  <a:txBody>
                    <a:bodyPr/>
                    <a:lstStyle/>
                    <a:p>
                      <a:r>
                        <a:rPr lang="en-GB" dirty="0"/>
                        <a:t>2020 (online) </a:t>
                      </a:r>
                    </a:p>
                  </a:txBody>
                  <a:tcPr/>
                </a:tc>
                <a:tc>
                  <a:txBody>
                    <a:bodyPr/>
                    <a:lstStyle/>
                    <a:p>
                      <a:r>
                        <a:rPr lang="en-GB" dirty="0"/>
                        <a:t>8</a:t>
                      </a:r>
                    </a:p>
                  </a:txBody>
                  <a:tcPr/>
                </a:tc>
                <a:extLst>
                  <a:ext uri="{0D108BD9-81ED-4DB2-BD59-A6C34878D82A}">
                    <a16:rowId xmlns:a16="http://schemas.microsoft.com/office/drawing/2014/main" val="694157137"/>
                  </a:ext>
                </a:extLst>
              </a:tr>
              <a:tr h="269493">
                <a:tc>
                  <a:txBody>
                    <a:bodyPr/>
                    <a:lstStyle/>
                    <a:p>
                      <a:r>
                        <a:rPr lang="en-GB" dirty="0"/>
                        <a:t>2021</a:t>
                      </a:r>
                    </a:p>
                  </a:txBody>
                  <a:tcPr/>
                </a:tc>
                <a:tc>
                  <a:txBody>
                    <a:bodyPr/>
                    <a:lstStyle/>
                    <a:p>
                      <a:r>
                        <a:rPr lang="en-GB" dirty="0"/>
                        <a:t>13</a:t>
                      </a:r>
                    </a:p>
                  </a:txBody>
                  <a:tcPr/>
                </a:tc>
                <a:extLst>
                  <a:ext uri="{0D108BD9-81ED-4DB2-BD59-A6C34878D82A}">
                    <a16:rowId xmlns:a16="http://schemas.microsoft.com/office/drawing/2014/main" val="3779052150"/>
                  </a:ext>
                </a:extLst>
              </a:tr>
              <a:tr h="269493">
                <a:tc>
                  <a:txBody>
                    <a:bodyPr/>
                    <a:lstStyle/>
                    <a:p>
                      <a:r>
                        <a:rPr lang="en-GB" dirty="0"/>
                        <a:t>2022</a:t>
                      </a:r>
                    </a:p>
                  </a:txBody>
                  <a:tcPr/>
                </a:tc>
                <a:tc>
                  <a:txBody>
                    <a:bodyPr/>
                    <a:lstStyle/>
                    <a:p>
                      <a:r>
                        <a:rPr lang="en-GB" dirty="0"/>
                        <a:t>25+</a:t>
                      </a:r>
                    </a:p>
                  </a:txBody>
                  <a:tcPr/>
                </a:tc>
                <a:extLst>
                  <a:ext uri="{0D108BD9-81ED-4DB2-BD59-A6C34878D82A}">
                    <a16:rowId xmlns:a16="http://schemas.microsoft.com/office/drawing/2014/main" val="3964489987"/>
                  </a:ext>
                </a:extLst>
              </a:tr>
              <a:tr h="269493">
                <a:tc>
                  <a:txBody>
                    <a:bodyPr/>
                    <a:lstStyle/>
                    <a:p>
                      <a:r>
                        <a:rPr lang="en-GB" dirty="0"/>
                        <a:t>2023</a:t>
                      </a:r>
                    </a:p>
                  </a:txBody>
                  <a:tcPr/>
                </a:tc>
                <a:tc>
                  <a:txBody>
                    <a:bodyPr/>
                    <a:lstStyle/>
                    <a:p>
                      <a:r>
                        <a:rPr lang="en-GB" dirty="0"/>
                        <a:t>42</a:t>
                      </a:r>
                    </a:p>
                  </a:txBody>
                  <a:tcPr/>
                </a:tc>
                <a:extLst>
                  <a:ext uri="{0D108BD9-81ED-4DB2-BD59-A6C34878D82A}">
                    <a16:rowId xmlns:a16="http://schemas.microsoft.com/office/drawing/2014/main" val="2714910435"/>
                  </a:ext>
                </a:extLst>
              </a:tr>
            </a:tbl>
          </a:graphicData>
        </a:graphic>
      </p:graphicFrame>
    </p:spTree>
    <p:extLst>
      <p:ext uri="{BB962C8B-B14F-4D97-AF65-F5344CB8AC3E}">
        <p14:creationId xmlns:p14="http://schemas.microsoft.com/office/powerpoint/2010/main" val="201746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14954-0527-D046-7611-5A060E5160A9}"/>
              </a:ext>
            </a:extLst>
          </p:cNvPr>
          <p:cNvSpPr>
            <a:spLocks noGrp="1"/>
          </p:cNvSpPr>
          <p:nvPr>
            <p:ph idx="1"/>
          </p:nvPr>
        </p:nvSpPr>
        <p:spPr>
          <a:xfrm>
            <a:off x="1121434" y="1376680"/>
            <a:ext cx="9437297" cy="4840539"/>
          </a:xfrm>
        </p:spPr>
        <p:txBody>
          <a:bodyPr>
            <a:normAutofit/>
          </a:bodyPr>
          <a:lstStyle/>
          <a:p>
            <a:pPr marL="0" indent="0">
              <a:buNone/>
            </a:pPr>
            <a:endParaRPr lang="en-GB" dirty="0"/>
          </a:p>
        </p:txBody>
      </p:sp>
      <p:sp>
        <p:nvSpPr>
          <p:cNvPr id="3" name="Slide Number Placeholder 2">
            <a:extLst>
              <a:ext uri="{FF2B5EF4-FFF2-40B4-BE49-F238E27FC236}">
                <a16:creationId xmlns:a16="http://schemas.microsoft.com/office/drawing/2014/main" id="{44B37184-0497-577F-D78A-33A493E61D8F}"/>
              </a:ext>
            </a:extLst>
          </p:cNvPr>
          <p:cNvSpPr>
            <a:spLocks noGrp="1"/>
          </p:cNvSpPr>
          <p:nvPr>
            <p:ph type="sldNum" sz="quarter" idx="10"/>
          </p:nvPr>
        </p:nvSpPr>
        <p:spPr/>
        <p:txBody>
          <a:bodyPr/>
          <a:lstStyle/>
          <a:p>
            <a:fld id="{DCF6A46F-80AB-49F3-8C7E-9717ED945456}" type="slidenum">
              <a:rPr lang="en-GB" altLang="en-US" smtClean="0"/>
              <a:pPr/>
              <a:t>13</a:t>
            </a:fld>
            <a:endParaRPr lang="en-GB" altLang="en-US"/>
          </a:p>
        </p:txBody>
      </p:sp>
      <p:sp>
        <p:nvSpPr>
          <p:cNvPr id="4" name="Title 3">
            <a:extLst>
              <a:ext uri="{FF2B5EF4-FFF2-40B4-BE49-F238E27FC236}">
                <a16:creationId xmlns:a16="http://schemas.microsoft.com/office/drawing/2014/main" id="{A03087B8-94B8-769D-135F-697297DEF2C0}"/>
              </a:ext>
            </a:extLst>
          </p:cNvPr>
          <p:cNvSpPr>
            <a:spLocks noGrp="1"/>
          </p:cNvSpPr>
          <p:nvPr>
            <p:ph type="title"/>
          </p:nvPr>
        </p:nvSpPr>
        <p:spPr>
          <a:xfrm>
            <a:off x="1158329" y="447502"/>
            <a:ext cx="9109494" cy="828000"/>
          </a:xfrm>
        </p:spPr>
        <p:txBody>
          <a:bodyPr>
            <a:normAutofit/>
          </a:bodyPr>
          <a:lstStyle/>
          <a:p>
            <a:pPr algn="ctr"/>
            <a:r>
              <a:rPr lang="en-GB" dirty="0">
                <a:latin typeface="+mn-lt"/>
              </a:rPr>
              <a:t>Some obstacles to collaboration</a:t>
            </a:r>
          </a:p>
        </p:txBody>
      </p:sp>
      <p:sp>
        <p:nvSpPr>
          <p:cNvPr id="6" name="Oval 5">
            <a:extLst>
              <a:ext uri="{FF2B5EF4-FFF2-40B4-BE49-F238E27FC236}">
                <a16:creationId xmlns:a16="http://schemas.microsoft.com/office/drawing/2014/main" id="{5239BCE1-616C-6494-84E4-33252CAF2015}"/>
              </a:ext>
            </a:extLst>
          </p:cNvPr>
          <p:cNvSpPr/>
          <p:nvPr/>
        </p:nvSpPr>
        <p:spPr>
          <a:xfrm>
            <a:off x="8323836" y="1321222"/>
            <a:ext cx="3011458" cy="2909917"/>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Political:</a:t>
            </a:r>
          </a:p>
          <a:p>
            <a:pPr algn="ctr"/>
            <a:r>
              <a:rPr lang="en-GB" sz="2000" dirty="0">
                <a:solidFill>
                  <a:schemeClr val="tx1"/>
                </a:solidFill>
              </a:rPr>
              <a:t>Resistance to growth strategy</a:t>
            </a:r>
          </a:p>
          <a:p>
            <a:pPr algn="ctr"/>
            <a:r>
              <a:rPr lang="en-GB" sz="2000" dirty="0">
                <a:solidFill>
                  <a:schemeClr val="tx1"/>
                </a:solidFill>
              </a:rPr>
              <a:t>Suspicion of impact on academic freedom</a:t>
            </a:r>
          </a:p>
          <a:p>
            <a:pPr algn="ctr"/>
            <a:endParaRPr lang="en-GB" dirty="0"/>
          </a:p>
        </p:txBody>
      </p:sp>
      <p:sp>
        <p:nvSpPr>
          <p:cNvPr id="7" name="Oval 6">
            <a:extLst>
              <a:ext uri="{FF2B5EF4-FFF2-40B4-BE49-F238E27FC236}">
                <a16:creationId xmlns:a16="http://schemas.microsoft.com/office/drawing/2014/main" id="{FA1745C2-5CED-0FA5-7AE4-AA30B516E051}"/>
              </a:ext>
            </a:extLst>
          </p:cNvPr>
          <p:cNvSpPr/>
          <p:nvPr/>
        </p:nvSpPr>
        <p:spPr>
          <a:xfrm>
            <a:off x="4574973" y="1286932"/>
            <a:ext cx="3200562" cy="296926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Emotional: </a:t>
            </a:r>
          </a:p>
          <a:p>
            <a:pPr algn="ctr"/>
            <a:r>
              <a:rPr lang="en-GB" sz="2000" dirty="0">
                <a:solidFill>
                  <a:schemeClr val="tx1"/>
                </a:solidFill>
              </a:rPr>
              <a:t>Feelings of overwhelm</a:t>
            </a:r>
          </a:p>
          <a:p>
            <a:pPr algn="ctr"/>
            <a:r>
              <a:rPr lang="en-GB" sz="2000" dirty="0">
                <a:solidFill>
                  <a:schemeClr val="tx1"/>
                </a:solidFill>
              </a:rPr>
              <a:t>Resistance to change</a:t>
            </a:r>
          </a:p>
          <a:p>
            <a:pPr algn="ctr"/>
            <a:r>
              <a:rPr lang="en-GB" sz="2000" dirty="0">
                <a:solidFill>
                  <a:schemeClr val="tx1"/>
                </a:solidFill>
              </a:rPr>
              <a:t>Worry about lack of experience</a:t>
            </a:r>
          </a:p>
          <a:p>
            <a:pPr algn="ctr"/>
            <a:endParaRPr lang="en-GB" dirty="0"/>
          </a:p>
        </p:txBody>
      </p:sp>
      <p:sp>
        <p:nvSpPr>
          <p:cNvPr id="8" name="Oval 7">
            <a:extLst>
              <a:ext uri="{FF2B5EF4-FFF2-40B4-BE49-F238E27FC236}">
                <a16:creationId xmlns:a16="http://schemas.microsoft.com/office/drawing/2014/main" id="{F9FE7801-225C-FC3B-EAA6-84006DF554E7}"/>
              </a:ext>
            </a:extLst>
          </p:cNvPr>
          <p:cNvSpPr/>
          <p:nvPr/>
        </p:nvSpPr>
        <p:spPr>
          <a:xfrm>
            <a:off x="344871" y="1289125"/>
            <a:ext cx="3200562" cy="29420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Institutional:</a:t>
            </a:r>
          </a:p>
          <a:p>
            <a:pPr algn="ctr"/>
            <a:r>
              <a:rPr lang="en-GB" sz="2000" dirty="0">
                <a:solidFill>
                  <a:schemeClr val="tx1"/>
                </a:solidFill>
              </a:rPr>
              <a:t>‘Grow or die’ strategy</a:t>
            </a:r>
          </a:p>
          <a:p>
            <a:pPr algn="ctr"/>
            <a:r>
              <a:rPr lang="en-GB" sz="2000" dirty="0">
                <a:solidFill>
                  <a:schemeClr val="tx1"/>
                </a:solidFill>
              </a:rPr>
              <a:t>Workload pressures</a:t>
            </a:r>
          </a:p>
          <a:p>
            <a:pPr algn="ctr"/>
            <a:r>
              <a:rPr lang="en-GB" sz="2000" dirty="0">
                <a:solidFill>
                  <a:schemeClr val="tx1"/>
                </a:solidFill>
              </a:rPr>
              <a:t>Lack of planning</a:t>
            </a:r>
          </a:p>
        </p:txBody>
      </p:sp>
      <p:sp>
        <p:nvSpPr>
          <p:cNvPr id="9" name="Oval 8">
            <a:extLst>
              <a:ext uri="{FF2B5EF4-FFF2-40B4-BE49-F238E27FC236}">
                <a16:creationId xmlns:a16="http://schemas.microsoft.com/office/drawing/2014/main" id="{5C5EFC35-9A85-5CB4-C773-8DE9CF833514}"/>
              </a:ext>
            </a:extLst>
          </p:cNvPr>
          <p:cNvSpPr/>
          <p:nvPr/>
        </p:nvSpPr>
        <p:spPr>
          <a:xfrm>
            <a:off x="2409409" y="3708317"/>
            <a:ext cx="3200562" cy="296926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r>
              <a:rPr lang="en-GB" sz="2000" b="1" dirty="0">
                <a:solidFill>
                  <a:schemeClr val="tx1"/>
                </a:solidFill>
              </a:rPr>
              <a:t>Contextual:</a:t>
            </a:r>
          </a:p>
          <a:p>
            <a:pPr algn="ctr"/>
            <a:r>
              <a:rPr lang="en-GB" sz="2000" dirty="0">
                <a:solidFill>
                  <a:schemeClr val="tx1"/>
                </a:solidFill>
              </a:rPr>
              <a:t>Lack of subject-specific expertise</a:t>
            </a:r>
          </a:p>
          <a:p>
            <a:pPr algn="ctr"/>
            <a:r>
              <a:rPr lang="en-GB" sz="2000" dirty="0">
                <a:solidFill>
                  <a:schemeClr val="tx1"/>
                </a:solidFill>
              </a:rPr>
              <a:t>Students’ educational background</a:t>
            </a:r>
          </a:p>
          <a:p>
            <a:pPr algn="ctr"/>
            <a:r>
              <a:rPr lang="en-GB" sz="2000" dirty="0">
                <a:solidFill>
                  <a:schemeClr val="tx1"/>
                </a:solidFill>
              </a:rPr>
              <a:t>Outsourcing of pre-masters</a:t>
            </a:r>
          </a:p>
          <a:p>
            <a:pPr algn="ctr"/>
            <a:endParaRPr lang="en-GB" dirty="0"/>
          </a:p>
          <a:p>
            <a:pPr algn="ctr"/>
            <a:endParaRPr lang="en-GB" dirty="0"/>
          </a:p>
        </p:txBody>
      </p:sp>
      <p:sp>
        <p:nvSpPr>
          <p:cNvPr id="10" name="Oval 9">
            <a:extLst>
              <a:ext uri="{FF2B5EF4-FFF2-40B4-BE49-F238E27FC236}">
                <a16:creationId xmlns:a16="http://schemas.microsoft.com/office/drawing/2014/main" id="{64F3EFA8-39E8-A538-F62C-BF74B6C54B46}"/>
              </a:ext>
            </a:extLst>
          </p:cNvPr>
          <p:cNvSpPr/>
          <p:nvPr/>
        </p:nvSpPr>
        <p:spPr>
          <a:xfrm>
            <a:off x="6583680" y="3874770"/>
            <a:ext cx="3080312" cy="276755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Ethical:</a:t>
            </a:r>
          </a:p>
          <a:p>
            <a:pPr algn="ctr"/>
            <a:r>
              <a:rPr lang="en-GB" dirty="0">
                <a:solidFill>
                  <a:schemeClr val="tx1"/>
                </a:solidFill>
              </a:rPr>
              <a:t>Marketized model of UKHE</a:t>
            </a:r>
          </a:p>
          <a:p>
            <a:pPr algn="ctr"/>
            <a:r>
              <a:rPr lang="en-GB" dirty="0">
                <a:solidFill>
                  <a:schemeClr val="tx1"/>
                </a:solidFill>
              </a:rPr>
              <a:t>International student fees</a:t>
            </a:r>
          </a:p>
          <a:p>
            <a:pPr algn="ctr"/>
            <a:r>
              <a:rPr lang="en-GB" dirty="0">
                <a:solidFill>
                  <a:schemeClr val="tx1"/>
                </a:solidFill>
              </a:rPr>
              <a:t>Lack of welfare support</a:t>
            </a:r>
          </a:p>
        </p:txBody>
      </p:sp>
    </p:spTree>
    <p:extLst>
      <p:ext uri="{BB962C8B-B14F-4D97-AF65-F5344CB8AC3E}">
        <p14:creationId xmlns:p14="http://schemas.microsoft.com/office/powerpoint/2010/main" val="238163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a:xfrm>
            <a:off x="841248" y="552783"/>
            <a:ext cx="9489000" cy="1107206"/>
          </a:xfrm>
        </p:spPr>
        <p:txBody>
          <a:bodyPr>
            <a:normAutofit fontScale="90000"/>
          </a:bodyPr>
          <a:lstStyle/>
          <a:p>
            <a:pPr algn="ctr"/>
            <a:r>
              <a:rPr lang="en-GB" dirty="0">
                <a:latin typeface="+mn-lt"/>
              </a:rPr>
              <a:t>Understanding concerns of subject lecturers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1208481" y="1739307"/>
            <a:ext cx="9489000" cy="3747384"/>
          </a:xfrm>
        </p:spPr>
        <p:txBody>
          <a:bodyPr>
            <a:normAutofit/>
          </a:bodyPr>
          <a:lstStyle/>
          <a:p>
            <a:r>
              <a:rPr lang="en-GB" sz="2800" dirty="0"/>
              <a:t>Lecturers reported fear of being branded racist:</a:t>
            </a:r>
          </a:p>
          <a:p>
            <a:endParaRPr lang="en-GB" dirty="0"/>
          </a:p>
          <a:p>
            <a:endParaRPr lang="en-GB" dirty="0"/>
          </a:p>
          <a:p>
            <a:endParaRPr lang="en-GB" dirty="0"/>
          </a:p>
          <a:p>
            <a:endParaRPr lang="en-GB" dirty="0"/>
          </a:p>
          <a:p>
            <a:endParaRPr lang="en-GB" dirty="0"/>
          </a:p>
          <a:p>
            <a:endParaRPr lang="en-GB" dirty="0"/>
          </a:p>
        </p:txBody>
      </p:sp>
      <p:sp>
        <p:nvSpPr>
          <p:cNvPr id="4" name="Speech Bubble: Oval 3">
            <a:extLst>
              <a:ext uri="{FF2B5EF4-FFF2-40B4-BE49-F238E27FC236}">
                <a16:creationId xmlns:a16="http://schemas.microsoft.com/office/drawing/2014/main" id="{FAB7172B-A069-A931-9A4C-5BA8C95DF892}"/>
              </a:ext>
            </a:extLst>
          </p:cNvPr>
          <p:cNvSpPr/>
          <p:nvPr/>
        </p:nvSpPr>
        <p:spPr>
          <a:xfrm>
            <a:off x="608422" y="3000300"/>
            <a:ext cx="4600136" cy="1489932"/>
          </a:xfrm>
          <a:prstGeom prst="wedgeEllipseCallout">
            <a:avLst>
              <a:gd name="adj1" fmla="val 37424"/>
              <a:gd name="adj2" fmla="val -73934"/>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problem is, you can’t question any of it. If you do, senior managers just say you are racist’ (Senior lecturer in Film)</a:t>
            </a:r>
          </a:p>
        </p:txBody>
      </p:sp>
      <p:sp>
        <p:nvSpPr>
          <p:cNvPr id="5" name="Speech Bubble: Oval 4">
            <a:extLst>
              <a:ext uri="{FF2B5EF4-FFF2-40B4-BE49-F238E27FC236}">
                <a16:creationId xmlns:a16="http://schemas.microsoft.com/office/drawing/2014/main" id="{A9A01FBF-2E2A-77C4-79C6-FD80A9CDFAF9}"/>
              </a:ext>
            </a:extLst>
          </p:cNvPr>
          <p:cNvSpPr/>
          <p:nvPr/>
        </p:nvSpPr>
        <p:spPr>
          <a:xfrm>
            <a:off x="6179431" y="2645018"/>
            <a:ext cx="4360984" cy="2841673"/>
          </a:xfrm>
          <a:prstGeom prst="wedgeEllipseCallout">
            <a:avLst>
              <a:gd name="adj1" fmla="val -70188"/>
              <a:gd name="adj2" fmla="val -52846"/>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‘But it’s not the students themselves. It’s the sheer number of them and the fact that there has been no planning. We don’t know how to support them and there is no resource for that.’ (Senior lecturer in Film)</a:t>
            </a:r>
          </a:p>
        </p:txBody>
      </p:sp>
    </p:spTree>
    <p:extLst>
      <p:ext uri="{BB962C8B-B14F-4D97-AF65-F5344CB8AC3E}">
        <p14:creationId xmlns:p14="http://schemas.microsoft.com/office/powerpoint/2010/main" val="247162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a:xfrm>
            <a:off x="358726" y="414998"/>
            <a:ext cx="9971522" cy="1208250"/>
          </a:xfrm>
        </p:spPr>
        <p:txBody>
          <a:bodyPr>
            <a:normAutofit fontScale="90000"/>
          </a:bodyPr>
          <a:lstStyle/>
          <a:p>
            <a:pPr algn="ctr"/>
            <a:r>
              <a:rPr lang="en-GB" dirty="0">
                <a:latin typeface="+mn-lt"/>
              </a:rPr>
              <a:t>Understanding concerns of subject lecturers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1208481" y="1739307"/>
            <a:ext cx="9489000" cy="3747384"/>
          </a:xfrm>
        </p:spPr>
        <p:txBody>
          <a:bodyPr>
            <a:normAutofit/>
          </a:bodyPr>
          <a:lstStyle/>
          <a:p>
            <a:r>
              <a:rPr lang="en-GB" sz="2800" dirty="0"/>
              <a:t>Difficulty adjusting to new ways of teaching: </a:t>
            </a:r>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
        <p:nvSpPr>
          <p:cNvPr id="8" name="Speech Bubble: Oval 7">
            <a:extLst>
              <a:ext uri="{FF2B5EF4-FFF2-40B4-BE49-F238E27FC236}">
                <a16:creationId xmlns:a16="http://schemas.microsoft.com/office/drawing/2014/main" id="{289CD6D3-35EA-AE14-7953-C0C63E3959EE}"/>
              </a:ext>
            </a:extLst>
          </p:cNvPr>
          <p:cNvSpPr/>
          <p:nvPr/>
        </p:nvSpPr>
        <p:spPr>
          <a:xfrm>
            <a:off x="6823711" y="3764461"/>
            <a:ext cx="3612542" cy="2248927"/>
          </a:xfrm>
          <a:prstGeom prst="wedgeEllipseCallout">
            <a:avLst>
              <a:gd name="adj1" fmla="val -32698"/>
              <a:gd name="adj2" fmla="val -109520"/>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‘Until [X department ] has to deal with international students, I don’t think they should judge us for voicing our concerns’. (Lecturer in Film)</a:t>
            </a:r>
          </a:p>
        </p:txBody>
      </p:sp>
      <p:sp>
        <p:nvSpPr>
          <p:cNvPr id="9" name="Speech Bubble: Oval 8">
            <a:extLst>
              <a:ext uri="{FF2B5EF4-FFF2-40B4-BE49-F238E27FC236}">
                <a16:creationId xmlns:a16="http://schemas.microsoft.com/office/drawing/2014/main" id="{AFD46C21-2152-E080-5FB1-594667846AA2}"/>
              </a:ext>
            </a:extLst>
          </p:cNvPr>
          <p:cNvSpPr/>
          <p:nvPr/>
        </p:nvSpPr>
        <p:spPr>
          <a:xfrm>
            <a:off x="8776288" y="1371309"/>
            <a:ext cx="2757268" cy="2403703"/>
          </a:xfrm>
          <a:prstGeom prst="wedgeEllipseCallout">
            <a:avLst>
              <a:gd name="adj1" fmla="val -77210"/>
              <a:gd name="adj2" fmla="val -12997"/>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‘It’s absolutely the most exhausting teaching I do’. (Senior lecturer in Languages and Cultures)</a:t>
            </a:r>
          </a:p>
        </p:txBody>
      </p:sp>
      <p:sp>
        <p:nvSpPr>
          <p:cNvPr id="10" name="Speech Bubble: Oval 9">
            <a:extLst>
              <a:ext uri="{FF2B5EF4-FFF2-40B4-BE49-F238E27FC236}">
                <a16:creationId xmlns:a16="http://schemas.microsoft.com/office/drawing/2014/main" id="{41FBB9EE-83C5-EE02-2907-9555F8D96F2D}"/>
              </a:ext>
            </a:extLst>
          </p:cNvPr>
          <p:cNvSpPr/>
          <p:nvPr/>
        </p:nvSpPr>
        <p:spPr>
          <a:xfrm>
            <a:off x="1082041" y="3064870"/>
            <a:ext cx="5459436" cy="3240348"/>
          </a:xfrm>
          <a:prstGeom prst="wedgeEllipseCallout">
            <a:avLst>
              <a:gd name="adj1" fmla="val 61898"/>
              <a:gd name="adj2" fmla="val -7184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can’t just rock up and teach. I have to think so hard how to present it. Even the most basic concepts can’t be assumed. I have to stage everything and think so carefully how I present things. I can’t forget my notes!’ (Senior lecturer in Languages and Cultures)  </a:t>
            </a:r>
          </a:p>
        </p:txBody>
      </p:sp>
    </p:spTree>
    <p:extLst>
      <p:ext uri="{BB962C8B-B14F-4D97-AF65-F5344CB8AC3E}">
        <p14:creationId xmlns:p14="http://schemas.microsoft.com/office/powerpoint/2010/main" val="24028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F7E9-5FB8-F07D-37F5-2911AA14F19A}"/>
              </a:ext>
            </a:extLst>
          </p:cNvPr>
          <p:cNvSpPr>
            <a:spLocks noGrp="1"/>
          </p:cNvSpPr>
          <p:nvPr>
            <p:ph type="title"/>
          </p:nvPr>
        </p:nvSpPr>
        <p:spPr/>
        <p:txBody>
          <a:bodyPr>
            <a:normAutofit/>
          </a:bodyPr>
          <a:lstStyle/>
          <a:p>
            <a:r>
              <a:rPr lang="en-GB" sz="4000" dirty="0">
                <a:latin typeface="+mn-lt"/>
              </a:rPr>
              <a:t>Understanding concerns of subject lecturers</a:t>
            </a:r>
          </a:p>
        </p:txBody>
      </p:sp>
      <p:sp>
        <p:nvSpPr>
          <p:cNvPr id="4" name="Content Placeholder 3">
            <a:extLst>
              <a:ext uri="{FF2B5EF4-FFF2-40B4-BE49-F238E27FC236}">
                <a16:creationId xmlns:a16="http://schemas.microsoft.com/office/drawing/2014/main" id="{A0256334-EF81-05F0-6839-03AB376EAC9C}"/>
              </a:ext>
            </a:extLst>
          </p:cNvPr>
          <p:cNvSpPr txBox="1">
            <a:spLocks noGrp="1"/>
          </p:cNvSpPr>
          <p:nvPr>
            <p:ph idx="1"/>
          </p:nvPr>
        </p:nvSpPr>
        <p:spPr>
          <a:xfrm>
            <a:off x="841248" y="1596341"/>
            <a:ext cx="9488488" cy="1600053"/>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en-GB" sz="2800" dirty="0">
                <a:solidFill>
                  <a:srgbClr val="000000"/>
                </a:solidFill>
                <a:latin typeface="Univers Condensed"/>
              </a:rPr>
              <a:t>Response to our input on these programmes:</a:t>
            </a:r>
            <a:endParaRPr kumimoji="0" lang="en-GB" sz="2800" b="0" i="0" u="none" strike="noStrike" kern="1200" cap="none" spc="0" normalizeH="0" baseline="0" noProof="0" dirty="0">
              <a:ln>
                <a:noFill/>
              </a:ln>
              <a:solidFill>
                <a:srgbClr val="000000"/>
              </a:solidFill>
              <a:effectLst/>
              <a:uLnTx/>
              <a:uFillTx/>
              <a:latin typeface="Univers Condensed"/>
              <a:ea typeface="+mn-ea"/>
              <a:cs typeface="+mn-cs"/>
            </a:endParaRPr>
          </a:p>
          <a:p>
            <a:endParaRPr lang="en-GB" sz="1800" dirty="0">
              <a:solidFill>
                <a:srgbClr val="242424"/>
              </a:solidFill>
              <a:effectLst/>
              <a:latin typeface="Calibri" panose="020F0502020204030204" pitchFamily="34" charset="0"/>
              <a:ea typeface="Calibri" panose="020F0502020204030204" pitchFamily="34" charset="0"/>
            </a:endParaRPr>
          </a:p>
          <a:p>
            <a:endParaRPr lang="en-GB" sz="1800" dirty="0">
              <a:solidFill>
                <a:srgbClr val="242424"/>
              </a:solidFill>
              <a:latin typeface="Calibri" panose="020F0502020204030204" pitchFamily="34" charset="0"/>
              <a:ea typeface="Calibri" panose="020F0502020204030204" pitchFamily="34" charset="0"/>
            </a:endParaRPr>
          </a:p>
        </p:txBody>
      </p:sp>
      <p:sp>
        <p:nvSpPr>
          <p:cNvPr id="5" name="Speech Bubble: Oval 4">
            <a:extLst>
              <a:ext uri="{FF2B5EF4-FFF2-40B4-BE49-F238E27FC236}">
                <a16:creationId xmlns:a16="http://schemas.microsoft.com/office/drawing/2014/main" id="{52BAADDF-7527-7BB3-9C65-33BF3278E62C}"/>
              </a:ext>
            </a:extLst>
          </p:cNvPr>
          <p:cNvSpPr/>
          <p:nvPr/>
        </p:nvSpPr>
        <p:spPr>
          <a:xfrm>
            <a:off x="0" y="3554732"/>
            <a:ext cx="3918858" cy="2750487"/>
          </a:xfrm>
          <a:prstGeom prst="wedgeEllipseCallout">
            <a:avLst>
              <a:gd name="adj1" fmla="val 22925"/>
              <a:gd name="adj2" fmla="val -93808"/>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You two have pioneered classroom strategies (related to how concepts are taught and internalised) that a wide range of academics can benefit from (Senior lecturer in English). </a:t>
            </a:r>
          </a:p>
        </p:txBody>
      </p:sp>
      <p:sp>
        <p:nvSpPr>
          <p:cNvPr id="6" name="Speech Bubble: Oval 5">
            <a:extLst>
              <a:ext uri="{FF2B5EF4-FFF2-40B4-BE49-F238E27FC236}">
                <a16:creationId xmlns:a16="http://schemas.microsoft.com/office/drawing/2014/main" id="{C2D30247-DD5F-5AB7-4A42-AC52A5F52303}"/>
              </a:ext>
            </a:extLst>
          </p:cNvPr>
          <p:cNvSpPr/>
          <p:nvPr/>
        </p:nvSpPr>
        <p:spPr>
          <a:xfrm>
            <a:off x="4073238" y="3746550"/>
            <a:ext cx="5913910" cy="3111450"/>
          </a:xfrm>
          <a:prstGeom prst="wedgeEllipseCallout">
            <a:avLst>
              <a:gd name="adj1" fmla="val -32351"/>
              <a:gd name="adj2" fmla="val -77606"/>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Tensions occurred when academic staff were hesitant to change teaching approaches. At that moment, you were instrumental in negotiating gradual change advocated by some staff, and you were important in providing pedagogical models for how such change could happen (Senior lecturer in English).</a:t>
            </a:r>
          </a:p>
        </p:txBody>
      </p:sp>
      <p:sp>
        <p:nvSpPr>
          <p:cNvPr id="9" name="Speech Bubble: Oval 8">
            <a:extLst>
              <a:ext uri="{FF2B5EF4-FFF2-40B4-BE49-F238E27FC236}">
                <a16:creationId xmlns:a16="http://schemas.microsoft.com/office/drawing/2014/main" id="{B7D4ED62-8D50-DF1E-E065-53DBC617F51D}"/>
              </a:ext>
            </a:extLst>
          </p:cNvPr>
          <p:cNvSpPr/>
          <p:nvPr/>
        </p:nvSpPr>
        <p:spPr>
          <a:xfrm>
            <a:off x="8282940" y="1622132"/>
            <a:ext cx="3909060" cy="2750487"/>
          </a:xfrm>
          <a:prstGeom prst="wedgeEllipseCallout">
            <a:avLst>
              <a:gd name="adj1" fmla="val -82490"/>
              <a:gd name="adj2" fmla="val -26886"/>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ACIS provided the necessary bridge between the pre-set requirements of a MA programme and the students’ earlier educational background (Senior lecturer in English).</a:t>
            </a:r>
          </a:p>
        </p:txBody>
      </p:sp>
    </p:spTree>
    <p:extLst>
      <p:ext uri="{BB962C8B-B14F-4D97-AF65-F5344CB8AC3E}">
        <p14:creationId xmlns:p14="http://schemas.microsoft.com/office/powerpoint/2010/main" val="84901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3433-A0CD-F9A6-FD63-8FF0740BE15A}"/>
              </a:ext>
            </a:extLst>
          </p:cNvPr>
          <p:cNvSpPr>
            <a:spLocks noGrp="1"/>
          </p:cNvSpPr>
          <p:nvPr>
            <p:ph type="ctrTitle"/>
          </p:nvPr>
        </p:nvSpPr>
        <p:spPr/>
        <p:txBody>
          <a:bodyPr/>
          <a:lstStyle/>
          <a:p>
            <a:r>
              <a:rPr lang="en-GB" dirty="0">
                <a:latin typeface="+mn-lt"/>
              </a:rPr>
              <a:t>Putting ‘Critical Care’ at the centre of collaboration</a:t>
            </a:r>
          </a:p>
        </p:txBody>
      </p:sp>
      <p:sp>
        <p:nvSpPr>
          <p:cNvPr id="3" name="Subtitle 2">
            <a:extLst>
              <a:ext uri="{FF2B5EF4-FFF2-40B4-BE49-F238E27FC236}">
                <a16:creationId xmlns:a16="http://schemas.microsoft.com/office/drawing/2014/main" id="{6C019168-7EE1-37A9-81E2-6E2AB9CC2D0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9734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884E-65DC-3AB2-D507-BFD058189A23}"/>
              </a:ext>
            </a:extLst>
          </p:cNvPr>
          <p:cNvSpPr>
            <a:spLocks noGrp="1"/>
          </p:cNvSpPr>
          <p:nvPr>
            <p:ph type="title"/>
          </p:nvPr>
        </p:nvSpPr>
        <p:spPr>
          <a:xfrm>
            <a:off x="967857" y="433206"/>
            <a:ext cx="9489000" cy="192919"/>
          </a:xfrm>
        </p:spPr>
        <p:txBody>
          <a:bodyPr>
            <a:normAutofit fontScale="90000"/>
          </a:bodyPr>
          <a:lstStyle/>
          <a:p>
            <a:endParaRPr lang="en-GB"/>
          </a:p>
        </p:txBody>
      </p:sp>
      <p:sp>
        <p:nvSpPr>
          <p:cNvPr id="3" name="Content Placeholder 2">
            <a:extLst>
              <a:ext uri="{FF2B5EF4-FFF2-40B4-BE49-F238E27FC236}">
                <a16:creationId xmlns:a16="http://schemas.microsoft.com/office/drawing/2014/main" id="{E861B150-3D12-00F4-3653-0716FEABA5D7}"/>
              </a:ext>
            </a:extLst>
          </p:cNvPr>
          <p:cNvSpPr>
            <a:spLocks noGrp="1"/>
          </p:cNvSpPr>
          <p:nvPr>
            <p:ph idx="1"/>
          </p:nvPr>
        </p:nvSpPr>
        <p:spPr>
          <a:xfrm>
            <a:off x="911586" y="998918"/>
            <a:ext cx="9489000" cy="4677395"/>
          </a:xfrm>
        </p:spPr>
        <p:txBody>
          <a:bodyPr>
            <a:noAutofit/>
          </a:bodyPr>
          <a:lstStyle/>
          <a:p>
            <a:pPr marL="0" indent="0">
              <a:buNone/>
            </a:pPr>
            <a:r>
              <a:rPr lang="en-GB" sz="2400" dirty="0"/>
              <a:t>‘The politics of care is an approach to political thought and action that moves beyond the liberal approach which situates care as a finite resource to be distributed among autonomous individuals, or as a necessarily feminine virtue. Instead, those elucidating the politics of care for the contemporary era draw on rich interdisciplinary traditions and social movements to theorize and practice care as an inherently interdependent survival strategy, a foundation for political organizing, and a prefigurative politics for building a world in which all people can live and thrive’. (Woodley et.al, 2021)</a:t>
            </a:r>
          </a:p>
        </p:txBody>
      </p:sp>
    </p:spTree>
    <p:extLst>
      <p:ext uri="{BB962C8B-B14F-4D97-AF65-F5344CB8AC3E}">
        <p14:creationId xmlns:p14="http://schemas.microsoft.com/office/powerpoint/2010/main" val="13500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D97F-29A1-4492-1452-F92C139DAD11}"/>
              </a:ext>
            </a:extLst>
          </p:cNvPr>
          <p:cNvSpPr>
            <a:spLocks noGrp="1"/>
          </p:cNvSpPr>
          <p:nvPr>
            <p:ph type="title"/>
          </p:nvPr>
        </p:nvSpPr>
        <p:spPr>
          <a:xfrm>
            <a:off x="1068308" y="552782"/>
            <a:ext cx="9261939" cy="813327"/>
          </a:xfrm>
        </p:spPr>
        <p:txBody>
          <a:bodyPr/>
          <a:lstStyle/>
          <a:p>
            <a:r>
              <a:rPr lang="en-GB" dirty="0">
                <a:latin typeface="+mn-lt"/>
              </a:rPr>
              <a:t>Theorising care in HEIs</a:t>
            </a:r>
          </a:p>
        </p:txBody>
      </p:sp>
      <p:sp>
        <p:nvSpPr>
          <p:cNvPr id="3" name="Content Placeholder 2">
            <a:extLst>
              <a:ext uri="{FF2B5EF4-FFF2-40B4-BE49-F238E27FC236}">
                <a16:creationId xmlns:a16="http://schemas.microsoft.com/office/drawing/2014/main" id="{17B309C8-159E-62DE-E5F7-7EC2F3AE58EB}"/>
              </a:ext>
            </a:extLst>
          </p:cNvPr>
          <p:cNvSpPr>
            <a:spLocks noGrp="1"/>
          </p:cNvSpPr>
          <p:nvPr>
            <p:ph idx="1"/>
          </p:nvPr>
        </p:nvSpPr>
        <p:spPr>
          <a:xfrm>
            <a:off x="841246" y="1366109"/>
            <a:ext cx="9832789" cy="4156505"/>
          </a:xfrm>
        </p:spPr>
        <p:txBody>
          <a:bodyPr>
            <a:noAutofit/>
          </a:bodyPr>
          <a:lstStyle/>
          <a:p>
            <a:r>
              <a:rPr lang="en-GB" sz="1800" dirty="0"/>
              <a:t>‘…caring as a practice in the contemporary academy frequently involves navigating a tricky tension between caregiving as an undervalued and exhausting chore or even as a form of performative “emotional display” (Salisbury 2013: 48) on one hand, and enactment of a deep commitment and engagement on the other’ (Tuck, 2018)</a:t>
            </a:r>
          </a:p>
          <a:p>
            <a:r>
              <a:rPr lang="en-GB" sz="1800" b="0" i="0" dirty="0">
                <a:effectLst/>
              </a:rPr>
              <a:t>Articulated in and to the demands of the university, virtuousness can mean over-extending such that it is impossible to stay apace, to be sufficiently responsive, available, intimate,  politicized...a  good  feminist fails  if  she  cannot  attend  constantly  to  the nurturing/facilitating project in every domain of her commitment (Berlant 1997: 147)</a:t>
            </a:r>
          </a:p>
          <a:p>
            <a:r>
              <a:rPr lang="en-GB" sz="1800" dirty="0"/>
              <a:t>‘There is a politics to exhaustion. Feeling depleted can be a measure of just what we are up against’ (Ahmed 2013a)</a:t>
            </a:r>
          </a:p>
        </p:txBody>
      </p:sp>
    </p:spTree>
    <p:extLst>
      <p:ext uri="{BB962C8B-B14F-4D97-AF65-F5344CB8AC3E}">
        <p14:creationId xmlns:p14="http://schemas.microsoft.com/office/powerpoint/2010/main" val="271880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AEDF-05F5-4FE9-C517-02E8DE925F69}"/>
              </a:ext>
            </a:extLst>
          </p:cNvPr>
          <p:cNvSpPr>
            <a:spLocks noGrp="1"/>
          </p:cNvSpPr>
          <p:nvPr>
            <p:ph type="ctrTitle"/>
          </p:nvPr>
        </p:nvSpPr>
        <p:spPr/>
        <p:txBody>
          <a:bodyPr/>
          <a:lstStyle/>
          <a:p>
            <a:r>
              <a:rPr lang="en-GB" dirty="0">
                <a:latin typeface="+mn-lt"/>
              </a:rPr>
              <a:t>Why the language of conflict?</a:t>
            </a:r>
            <a:br>
              <a:rPr lang="en-GB" dirty="0"/>
            </a:br>
            <a:endParaRPr lang="en-GB" dirty="0"/>
          </a:p>
        </p:txBody>
      </p:sp>
      <p:sp>
        <p:nvSpPr>
          <p:cNvPr id="3" name="Subtitle 2">
            <a:extLst>
              <a:ext uri="{FF2B5EF4-FFF2-40B4-BE49-F238E27FC236}">
                <a16:creationId xmlns:a16="http://schemas.microsoft.com/office/drawing/2014/main" id="{ABB797AE-C97E-4FB4-8837-4343975CFD0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347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E56-2EB4-E28C-DCEE-4C75D2F76D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C4384B-7F4D-D200-A57A-6D7329C621F3}"/>
              </a:ext>
            </a:extLst>
          </p:cNvPr>
          <p:cNvSpPr>
            <a:spLocks noGrp="1"/>
          </p:cNvSpPr>
          <p:nvPr>
            <p:ph idx="1"/>
          </p:nvPr>
        </p:nvSpPr>
        <p:spPr/>
        <p:txBody>
          <a:bodyPr/>
          <a:lstStyle/>
          <a:p>
            <a:r>
              <a:rPr lang="en-GB" dirty="0"/>
              <a:t>‘…caring in academia goes beyond [caring as a practical and demanding activity mostly done by women] to encompass a professional ethic emphasising “receptivity, relatedness and responsiveness rather than rights and rules” (Salisbury 2013: 53)’ (Tuck, 2018)</a:t>
            </a:r>
          </a:p>
          <a:p>
            <a:endParaRPr lang="en-GB" dirty="0"/>
          </a:p>
        </p:txBody>
      </p:sp>
    </p:spTree>
    <p:extLst>
      <p:ext uri="{BB962C8B-B14F-4D97-AF65-F5344CB8AC3E}">
        <p14:creationId xmlns:p14="http://schemas.microsoft.com/office/powerpoint/2010/main" val="347352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614-6415-B003-ACE8-C97CF985DA1B}"/>
              </a:ext>
            </a:extLst>
          </p:cNvPr>
          <p:cNvSpPr>
            <a:spLocks noGrp="1"/>
          </p:cNvSpPr>
          <p:nvPr>
            <p:ph type="title"/>
          </p:nvPr>
        </p:nvSpPr>
        <p:spPr>
          <a:xfrm>
            <a:off x="841248" y="552782"/>
            <a:ext cx="9489000" cy="938393"/>
          </a:xfrm>
        </p:spPr>
        <p:txBody>
          <a:bodyPr/>
          <a:lstStyle/>
          <a:p>
            <a:r>
              <a:rPr lang="en-GB" dirty="0">
                <a:latin typeface="+mn-lt"/>
              </a:rPr>
              <a:t>‘Critical Care’ – a working definition</a:t>
            </a:r>
          </a:p>
        </p:txBody>
      </p:sp>
      <p:sp>
        <p:nvSpPr>
          <p:cNvPr id="3" name="Content Placeholder 2">
            <a:extLst>
              <a:ext uri="{FF2B5EF4-FFF2-40B4-BE49-F238E27FC236}">
                <a16:creationId xmlns:a16="http://schemas.microsoft.com/office/drawing/2014/main" id="{B75A35A1-7851-2BD5-4F3E-B367C25DB331}"/>
              </a:ext>
            </a:extLst>
          </p:cNvPr>
          <p:cNvSpPr>
            <a:spLocks noGrp="1"/>
          </p:cNvSpPr>
          <p:nvPr>
            <p:ph idx="1"/>
          </p:nvPr>
        </p:nvSpPr>
        <p:spPr>
          <a:xfrm>
            <a:off x="576775" y="1491175"/>
            <a:ext cx="10177976" cy="4443137"/>
          </a:xfrm>
        </p:spPr>
        <p:txBody>
          <a:bodyPr>
            <a:noAutofit/>
          </a:bodyPr>
          <a:lstStyle/>
          <a:p>
            <a:pPr marL="0" indent="0">
              <a:buNone/>
            </a:pPr>
            <a:r>
              <a:rPr lang="en-GB" sz="2400" dirty="0"/>
              <a:t>Critical care acknowledges that ‘care’ in higher education institutional settings is often characterised in gendered ways which undermine its radical potential. To care is to resist a dehumanising system which makes homogenising assumptions about students and those who teach them, and devalues the challenging, time-consuming and skilled work it takes to educate well. To adopt a concept of critical care is to understand that barriers to caring are structural and not personal. It resists attributing blame on a personal level and understands the pressures and power dynamics (both external and internal) which work to position us in competition and conflict with one another. </a:t>
            </a:r>
          </a:p>
        </p:txBody>
      </p:sp>
    </p:spTree>
    <p:extLst>
      <p:ext uri="{BB962C8B-B14F-4D97-AF65-F5344CB8AC3E}">
        <p14:creationId xmlns:p14="http://schemas.microsoft.com/office/powerpoint/2010/main" val="148597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p:txBody>
          <a:bodyPr/>
          <a:lstStyle/>
          <a:p>
            <a:pPr algn="ctr"/>
            <a:r>
              <a:rPr lang="en-GB" dirty="0">
                <a:latin typeface="+mn-lt"/>
              </a:rPr>
              <a:t>Diplomats and negotiators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841248" y="1746341"/>
            <a:ext cx="9489000" cy="3747384"/>
          </a:xfrm>
        </p:spPr>
        <p:txBody>
          <a:bodyPr>
            <a:normAutofit/>
          </a:bodyPr>
          <a:lstStyle/>
          <a:p>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437F0895-72A8-FB5E-AB8B-B0608514C0EF}"/>
              </a:ext>
            </a:extLst>
          </p:cNvPr>
          <p:cNvGraphicFramePr>
            <a:graphicFrameLocks noGrp="1"/>
          </p:cNvGraphicFramePr>
          <p:nvPr>
            <p:extLst>
              <p:ext uri="{D42A27DB-BD31-4B8C-83A1-F6EECF244321}">
                <p14:modId xmlns:p14="http://schemas.microsoft.com/office/powerpoint/2010/main" val="2963776082"/>
              </p:ext>
            </p:extLst>
          </p:nvPr>
        </p:nvGraphicFramePr>
        <p:xfrm>
          <a:off x="619760" y="1746341"/>
          <a:ext cx="9956800" cy="4267200"/>
        </p:xfrm>
        <a:graphic>
          <a:graphicData uri="http://schemas.openxmlformats.org/drawingml/2006/table">
            <a:tbl>
              <a:tblPr firstRow="1" bandRow="1">
                <a:tableStyleId>{5C22544A-7EE6-4342-B048-85BDC9FD1C3A}</a:tableStyleId>
              </a:tblPr>
              <a:tblGrid>
                <a:gridCol w="6063110">
                  <a:extLst>
                    <a:ext uri="{9D8B030D-6E8A-4147-A177-3AD203B41FA5}">
                      <a16:colId xmlns:a16="http://schemas.microsoft.com/office/drawing/2014/main" val="4000266635"/>
                    </a:ext>
                  </a:extLst>
                </a:gridCol>
                <a:gridCol w="3893690">
                  <a:extLst>
                    <a:ext uri="{9D8B030D-6E8A-4147-A177-3AD203B41FA5}">
                      <a16:colId xmlns:a16="http://schemas.microsoft.com/office/drawing/2014/main" val="430207887"/>
                    </a:ext>
                  </a:extLst>
                </a:gridCol>
              </a:tblGrid>
              <a:tr h="590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Deficit assumptions</a:t>
                      </a:r>
                    </a:p>
                    <a:p>
                      <a:endParaRPr lang="en-GB" sz="2400" dirty="0"/>
                    </a:p>
                  </a:txBody>
                  <a:tcPr/>
                </a:tc>
                <a:tc>
                  <a:txBody>
                    <a:bodyPr/>
                    <a:lstStyle/>
                    <a:p>
                      <a:r>
                        <a:rPr lang="en-GB" sz="2400" dirty="0"/>
                        <a:t>‘Negotiated settlements’</a:t>
                      </a:r>
                    </a:p>
                  </a:txBody>
                  <a:tcPr/>
                </a:tc>
                <a:extLst>
                  <a:ext uri="{0D108BD9-81ED-4DB2-BD59-A6C34878D82A}">
                    <a16:rowId xmlns:a16="http://schemas.microsoft.com/office/drawing/2014/main" val="1742965532"/>
                  </a:ext>
                </a:extLst>
              </a:tr>
              <a:tr h="674410">
                <a:tc>
                  <a:txBody>
                    <a:bodyPr/>
                    <a:lstStyle/>
                    <a:p>
                      <a:pPr marL="342900" indent="-342900">
                        <a:buFont typeface="Arial" panose="020B0604020202020204" pitchFamily="34" charset="0"/>
                        <a:buChar char="•"/>
                      </a:pPr>
                      <a:r>
                        <a:rPr lang="en-GB" sz="2000" dirty="0"/>
                        <a:t>‘They won’t talk in seminars’</a:t>
                      </a:r>
                    </a:p>
                    <a:p>
                      <a:pPr marL="342900" indent="-342900">
                        <a:buFont typeface="Arial" panose="020B0604020202020204" pitchFamily="34" charset="0"/>
                        <a:buChar char="•"/>
                      </a:pPr>
                      <a:r>
                        <a:rPr lang="en-GB" sz="2000" dirty="0"/>
                        <a:t>‘They probably have the language skills to write, but they don’t have the intellectual ability or self-esteem to seek the help in deep level thought that they need’</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‘To them a tutorial is an hour going through everything, explaining every word, making sure you know what’s going on. That’s EAP stuff. I’m not doing that. I want to see you for 15 minutes and I’ll show you where you need to go to get help. But when they leave the room, it’s up to them.’</a:t>
                      </a:r>
                      <a:endParaRPr lang="en-GB" sz="2000" dirty="0"/>
                    </a:p>
                  </a:txBody>
                  <a:tcPr/>
                </a:tc>
                <a:tc>
                  <a:txBody>
                    <a:bodyPr/>
                    <a:lstStyle/>
                    <a:p>
                      <a:pPr marL="342900" indent="-342900">
                        <a:buFont typeface="Arial" panose="020B0604020202020204" pitchFamily="34" charset="0"/>
                        <a:buChar char="•"/>
                      </a:pPr>
                      <a:r>
                        <a:rPr lang="en-GB" sz="2000" dirty="0"/>
                        <a:t>CPD sessions led by EAP tutor on facilitating engagement in seminars.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Analysing exemplars of international student work with students to identify critical elements of writing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Working with students on understanding assignment briefs</a:t>
                      </a:r>
                    </a:p>
                  </a:txBody>
                  <a:tcPr/>
                </a:tc>
                <a:extLst>
                  <a:ext uri="{0D108BD9-81ED-4DB2-BD59-A6C34878D82A}">
                    <a16:rowId xmlns:a16="http://schemas.microsoft.com/office/drawing/2014/main" val="1068538049"/>
                  </a:ext>
                </a:extLst>
              </a:tr>
            </a:tbl>
          </a:graphicData>
        </a:graphic>
      </p:graphicFrame>
    </p:spTree>
    <p:extLst>
      <p:ext uri="{BB962C8B-B14F-4D97-AF65-F5344CB8AC3E}">
        <p14:creationId xmlns:p14="http://schemas.microsoft.com/office/powerpoint/2010/main" val="178376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p:txBody>
          <a:bodyPr/>
          <a:lstStyle/>
          <a:p>
            <a:pPr algn="ctr"/>
            <a:r>
              <a:rPr lang="en-GB" dirty="0">
                <a:latin typeface="+mn-lt"/>
              </a:rPr>
              <a:t>Diplomats and negotiators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841248" y="1746341"/>
            <a:ext cx="9489000" cy="3747384"/>
          </a:xfrm>
        </p:spPr>
        <p:txBody>
          <a:bodyPr>
            <a:normAutofit/>
          </a:bodyPr>
          <a:lstStyle/>
          <a:p>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437F0895-72A8-FB5E-AB8B-B0608514C0EF}"/>
              </a:ext>
            </a:extLst>
          </p:cNvPr>
          <p:cNvGraphicFramePr>
            <a:graphicFrameLocks noGrp="1"/>
          </p:cNvGraphicFramePr>
          <p:nvPr>
            <p:extLst>
              <p:ext uri="{D42A27DB-BD31-4B8C-83A1-F6EECF244321}">
                <p14:modId xmlns:p14="http://schemas.microsoft.com/office/powerpoint/2010/main" val="2613425933"/>
              </p:ext>
            </p:extLst>
          </p:nvPr>
        </p:nvGraphicFramePr>
        <p:xfrm>
          <a:off x="487680" y="1746341"/>
          <a:ext cx="10170160" cy="4227739"/>
        </p:xfrm>
        <a:graphic>
          <a:graphicData uri="http://schemas.openxmlformats.org/drawingml/2006/table">
            <a:tbl>
              <a:tblPr firstRow="1" bandRow="1">
                <a:tableStyleId>{5C22544A-7EE6-4342-B048-85BDC9FD1C3A}</a:tableStyleId>
              </a:tblPr>
              <a:tblGrid>
                <a:gridCol w="5085080">
                  <a:extLst>
                    <a:ext uri="{9D8B030D-6E8A-4147-A177-3AD203B41FA5}">
                      <a16:colId xmlns:a16="http://schemas.microsoft.com/office/drawing/2014/main" val="4000266635"/>
                    </a:ext>
                  </a:extLst>
                </a:gridCol>
                <a:gridCol w="5085080">
                  <a:extLst>
                    <a:ext uri="{9D8B030D-6E8A-4147-A177-3AD203B41FA5}">
                      <a16:colId xmlns:a16="http://schemas.microsoft.com/office/drawing/2014/main" val="430207887"/>
                    </a:ext>
                  </a:extLst>
                </a:gridCol>
              </a:tblGrid>
              <a:tr h="99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Poor instructions/briefs</a:t>
                      </a:r>
                    </a:p>
                  </a:txBody>
                  <a:tcPr/>
                </a:tc>
                <a:tc>
                  <a:txBody>
                    <a:bodyPr/>
                    <a:lstStyle/>
                    <a:p>
                      <a:r>
                        <a:rPr lang="en-GB" sz="2400" dirty="0"/>
                        <a:t>‘Negotiated settlements’</a:t>
                      </a:r>
                    </a:p>
                  </a:txBody>
                  <a:tcPr/>
                </a:tc>
                <a:extLst>
                  <a:ext uri="{0D108BD9-81ED-4DB2-BD59-A6C34878D82A}">
                    <a16:rowId xmlns:a16="http://schemas.microsoft.com/office/drawing/2014/main" val="1742965532"/>
                  </a:ext>
                </a:extLst>
              </a:tr>
              <a:tr h="323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[REDACTED]</a:t>
                      </a:r>
                    </a:p>
                    <a:p>
                      <a:endParaRPr lang="en-GB" dirty="0"/>
                    </a:p>
                  </a:txBody>
                  <a:tcPr/>
                </a:tc>
                <a:tc>
                  <a:txBody>
                    <a:bodyPr/>
                    <a:lstStyle/>
                    <a:p>
                      <a:pPr marL="342900" indent="-342900">
                        <a:buFont typeface="Arial" panose="020B0604020202020204" pitchFamily="34" charset="0"/>
                        <a:buChar char="•"/>
                      </a:pPr>
                      <a:r>
                        <a:rPr lang="en-GB" sz="2000" dirty="0"/>
                        <a:t>Unpacked the question (with help from others)</a:t>
                      </a:r>
                      <a:endParaRPr lang="en-GB" sz="2000" i="0" dirty="0"/>
                    </a:p>
                    <a:p>
                      <a:pPr marL="342900" indent="-342900">
                        <a:buFont typeface="Arial" panose="020B0604020202020204" pitchFamily="34" charset="0"/>
                        <a:buChar char="•"/>
                      </a:pPr>
                      <a:r>
                        <a:rPr lang="en-GB" sz="2000" i="0" dirty="0"/>
                        <a:t>Rewrote question to explain the key instructions and concepts</a:t>
                      </a:r>
                    </a:p>
                    <a:p>
                      <a:pPr marL="342900" indent="-342900">
                        <a:buFont typeface="Arial" panose="020B0604020202020204" pitchFamily="34" charset="0"/>
                        <a:buChar char="•"/>
                      </a:pPr>
                      <a:r>
                        <a:rPr lang="en-GB" sz="2000" i="0" dirty="0"/>
                        <a:t>Ethical dilemma – do you say anything? </a:t>
                      </a:r>
                    </a:p>
                    <a:p>
                      <a:pPr marL="342900" indent="-342900">
                        <a:buFont typeface="Arial" panose="020B0604020202020204" pitchFamily="34" charset="0"/>
                        <a:buChar char="•"/>
                      </a:pPr>
                      <a:r>
                        <a:rPr lang="en-GB" sz="2000" i="0" dirty="0"/>
                        <a:t>Consequences – causes tensions, makes you unpopular (killjoy?) </a:t>
                      </a:r>
                    </a:p>
                  </a:txBody>
                  <a:tcPr/>
                </a:tc>
                <a:extLst>
                  <a:ext uri="{0D108BD9-81ED-4DB2-BD59-A6C34878D82A}">
                    <a16:rowId xmlns:a16="http://schemas.microsoft.com/office/drawing/2014/main" val="3240087784"/>
                  </a:ext>
                </a:extLst>
              </a:tr>
            </a:tbl>
          </a:graphicData>
        </a:graphic>
      </p:graphicFrame>
    </p:spTree>
    <p:extLst>
      <p:ext uri="{BB962C8B-B14F-4D97-AF65-F5344CB8AC3E}">
        <p14:creationId xmlns:p14="http://schemas.microsoft.com/office/powerpoint/2010/main" val="403167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p:txBody>
          <a:bodyPr/>
          <a:lstStyle/>
          <a:p>
            <a:pPr algn="ctr"/>
            <a:r>
              <a:rPr lang="en-GB" dirty="0">
                <a:latin typeface="+mn-lt"/>
              </a:rPr>
              <a:t>Diplomats and negotiators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841248" y="1746341"/>
            <a:ext cx="9489000" cy="3747384"/>
          </a:xfrm>
        </p:spPr>
        <p:txBody>
          <a:bodyPr>
            <a:normAutofit/>
          </a:bodyPr>
          <a:lstStyle/>
          <a:p>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437F0895-72A8-FB5E-AB8B-B0608514C0EF}"/>
              </a:ext>
            </a:extLst>
          </p:cNvPr>
          <p:cNvGraphicFramePr>
            <a:graphicFrameLocks noGrp="1"/>
          </p:cNvGraphicFramePr>
          <p:nvPr>
            <p:extLst>
              <p:ext uri="{D42A27DB-BD31-4B8C-83A1-F6EECF244321}">
                <p14:modId xmlns:p14="http://schemas.microsoft.com/office/powerpoint/2010/main" val="1871026758"/>
              </p:ext>
            </p:extLst>
          </p:nvPr>
        </p:nvGraphicFramePr>
        <p:xfrm>
          <a:off x="546264" y="1746341"/>
          <a:ext cx="10022775" cy="3566197"/>
        </p:xfrm>
        <a:graphic>
          <a:graphicData uri="http://schemas.openxmlformats.org/drawingml/2006/table">
            <a:tbl>
              <a:tblPr firstRow="1" bandRow="1">
                <a:tableStyleId>{5C22544A-7EE6-4342-B048-85BDC9FD1C3A}</a:tableStyleId>
              </a:tblPr>
              <a:tblGrid>
                <a:gridCol w="5612326">
                  <a:extLst>
                    <a:ext uri="{9D8B030D-6E8A-4147-A177-3AD203B41FA5}">
                      <a16:colId xmlns:a16="http://schemas.microsoft.com/office/drawing/2014/main" val="4000266635"/>
                    </a:ext>
                  </a:extLst>
                </a:gridCol>
                <a:gridCol w="4410449">
                  <a:extLst>
                    <a:ext uri="{9D8B030D-6E8A-4147-A177-3AD203B41FA5}">
                      <a16:colId xmlns:a16="http://schemas.microsoft.com/office/drawing/2014/main" val="430207887"/>
                    </a:ext>
                  </a:extLst>
                </a:gridCol>
              </a:tblGrid>
              <a:tr h="1036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Confusing feedback (on a student essay)</a:t>
                      </a:r>
                    </a:p>
                  </a:txBody>
                  <a:tcPr/>
                </a:tc>
                <a:tc>
                  <a:txBody>
                    <a:bodyPr/>
                    <a:lstStyle/>
                    <a:p>
                      <a:r>
                        <a:rPr lang="en-GB" sz="2400" dirty="0"/>
                        <a:t>‘Negotiated settlements’</a:t>
                      </a:r>
                    </a:p>
                  </a:txBody>
                  <a:tcPr/>
                </a:tc>
                <a:extLst>
                  <a:ext uri="{0D108BD9-81ED-4DB2-BD59-A6C34878D82A}">
                    <a16:rowId xmlns:a16="http://schemas.microsoft.com/office/drawing/2014/main" val="1742965532"/>
                  </a:ext>
                </a:extLst>
              </a:tr>
              <a:tr h="674410">
                <a:tc>
                  <a:txBody>
                    <a:bodyPr/>
                    <a:lstStyle/>
                    <a:p>
                      <a:r>
                        <a:rPr lang="en-GB" sz="2000" dirty="0"/>
                        <a:t>[REDACTED]</a:t>
                      </a:r>
                    </a:p>
                  </a:txBody>
                  <a:tcPr/>
                </a:tc>
                <a:tc>
                  <a:txBody>
                    <a:bodyPr/>
                    <a:lstStyle/>
                    <a:p>
                      <a:r>
                        <a:rPr lang="en-GB" sz="2000" dirty="0"/>
                        <a:t>EAP tutor compared it to one with a higher mark to analyse the success factors and discussed with a mutual colleague who unpacked the comment and explained what it was referring to and what possible improvements might look like. EAP tutor met with students to explain.</a:t>
                      </a:r>
                    </a:p>
                  </a:txBody>
                  <a:tcPr/>
                </a:tc>
                <a:extLst>
                  <a:ext uri="{0D108BD9-81ED-4DB2-BD59-A6C34878D82A}">
                    <a16:rowId xmlns:a16="http://schemas.microsoft.com/office/drawing/2014/main" val="2363196484"/>
                  </a:ext>
                </a:extLst>
              </a:tr>
            </a:tbl>
          </a:graphicData>
        </a:graphic>
      </p:graphicFrame>
    </p:spTree>
    <p:extLst>
      <p:ext uri="{BB962C8B-B14F-4D97-AF65-F5344CB8AC3E}">
        <p14:creationId xmlns:p14="http://schemas.microsoft.com/office/powerpoint/2010/main" val="285247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B60-E41C-C813-FFE3-222C6A907303}"/>
              </a:ext>
            </a:extLst>
          </p:cNvPr>
          <p:cNvSpPr>
            <a:spLocks noGrp="1"/>
          </p:cNvSpPr>
          <p:nvPr>
            <p:ph type="title"/>
          </p:nvPr>
        </p:nvSpPr>
        <p:spPr/>
        <p:txBody>
          <a:bodyPr/>
          <a:lstStyle/>
          <a:p>
            <a:pPr algn="ctr"/>
            <a:r>
              <a:rPr lang="en-GB" dirty="0">
                <a:latin typeface="+mn-lt"/>
              </a:rPr>
              <a:t>Diplomats and negotiators</a:t>
            </a:r>
          </a:p>
        </p:txBody>
      </p:sp>
      <p:sp>
        <p:nvSpPr>
          <p:cNvPr id="3" name="Content Placeholder 2">
            <a:extLst>
              <a:ext uri="{FF2B5EF4-FFF2-40B4-BE49-F238E27FC236}">
                <a16:creationId xmlns:a16="http://schemas.microsoft.com/office/drawing/2014/main" id="{0776F086-FBE0-C619-7BDE-A7E4B890DC14}"/>
              </a:ext>
            </a:extLst>
          </p:cNvPr>
          <p:cNvSpPr>
            <a:spLocks noGrp="1"/>
          </p:cNvSpPr>
          <p:nvPr>
            <p:ph idx="1"/>
          </p:nvPr>
        </p:nvSpPr>
        <p:spPr>
          <a:xfrm>
            <a:off x="841248" y="1746341"/>
            <a:ext cx="9489000" cy="3747384"/>
          </a:xfrm>
        </p:spPr>
        <p:txBody>
          <a:bodyPr>
            <a:normAutofit/>
          </a:bodyPr>
          <a:lstStyle/>
          <a:p>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437F0895-72A8-FB5E-AB8B-B0608514C0EF}"/>
              </a:ext>
            </a:extLst>
          </p:cNvPr>
          <p:cNvGraphicFramePr>
            <a:graphicFrameLocks noGrp="1"/>
          </p:cNvGraphicFramePr>
          <p:nvPr>
            <p:extLst>
              <p:ext uri="{D42A27DB-BD31-4B8C-83A1-F6EECF244321}">
                <p14:modId xmlns:p14="http://schemas.microsoft.com/office/powerpoint/2010/main" val="479229151"/>
              </p:ext>
            </p:extLst>
          </p:nvPr>
        </p:nvGraphicFramePr>
        <p:xfrm>
          <a:off x="546264" y="1746341"/>
          <a:ext cx="9987149" cy="4480597"/>
        </p:xfrm>
        <a:graphic>
          <a:graphicData uri="http://schemas.openxmlformats.org/drawingml/2006/table">
            <a:tbl>
              <a:tblPr firstRow="1" bandRow="1">
                <a:tableStyleId>{5C22544A-7EE6-4342-B048-85BDC9FD1C3A}</a:tableStyleId>
              </a:tblPr>
              <a:tblGrid>
                <a:gridCol w="6175170">
                  <a:extLst>
                    <a:ext uri="{9D8B030D-6E8A-4147-A177-3AD203B41FA5}">
                      <a16:colId xmlns:a16="http://schemas.microsoft.com/office/drawing/2014/main" val="4000266635"/>
                    </a:ext>
                  </a:extLst>
                </a:gridCol>
                <a:gridCol w="3811979">
                  <a:extLst>
                    <a:ext uri="{9D8B030D-6E8A-4147-A177-3AD203B41FA5}">
                      <a16:colId xmlns:a16="http://schemas.microsoft.com/office/drawing/2014/main" val="430207887"/>
                    </a:ext>
                  </a:extLst>
                </a:gridCol>
              </a:tblGrid>
              <a:tr h="1036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Feedback (from subject lecturer on EAP tutor’s slides)</a:t>
                      </a:r>
                    </a:p>
                  </a:txBody>
                  <a:tcPr/>
                </a:tc>
                <a:tc>
                  <a:txBody>
                    <a:bodyPr/>
                    <a:lstStyle/>
                    <a:p>
                      <a:r>
                        <a:rPr lang="en-GB" sz="2400" dirty="0"/>
                        <a:t>‘Negotiated settlements’</a:t>
                      </a:r>
                    </a:p>
                  </a:txBody>
                  <a:tcPr/>
                </a:tc>
                <a:extLst>
                  <a:ext uri="{0D108BD9-81ED-4DB2-BD59-A6C34878D82A}">
                    <a16:rowId xmlns:a16="http://schemas.microsoft.com/office/drawing/2014/main" val="1742965532"/>
                  </a:ext>
                </a:extLst>
              </a:tr>
              <a:tr h="674410">
                <a:tc>
                  <a:txBody>
                    <a:bodyPr/>
                    <a:lstStyle/>
                    <a:p>
                      <a:pPr algn="l"/>
                      <a:r>
                        <a:rPr lang="en-GB" sz="2000" b="0" i="0" dirty="0">
                          <a:solidFill>
                            <a:srgbClr val="201F1E"/>
                          </a:solidFill>
                          <a:effectLst/>
                          <a:latin typeface="+mn-lt"/>
                        </a:rPr>
                        <a:t>‘A little bit of feedback on your slides, if I may. I felt they were fantastic and wanted to contribute just two tiny tweaks for the future: </a:t>
                      </a:r>
                    </a:p>
                    <a:p>
                      <a:pPr algn="l"/>
                      <a:endParaRPr lang="en-GB" sz="2000" b="0" i="0" dirty="0">
                        <a:solidFill>
                          <a:srgbClr val="201F1E"/>
                        </a:solidFill>
                        <a:effectLst/>
                        <a:latin typeface="+mn-lt"/>
                      </a:endParaRPr>
                    </a:p>
                    <a:p>
                      <a:pPr algn="l"/>
                      <a:r>
                        <a:rPr lang="en-GB" sz="2000" b="0" i="0" dirty="0">
                          <a:solidFill>
                            <a:srgbClr val="201F1E"/>
                          </a:solidFill>
                          <a:effectLst/>
                          <a:latin typeface="+mn-lt"/>
                        </a:rPr>
                        <a:t>I would probably not choose to tell the students that critical commentaries should be objective. Even-handed might be better. We are socially positioned subjects, and we write as such, after all. And secondly, they do not need necessarily to pronounce for or against the text they are commenting on - they can just problematise its critical position.’</a:t>
                      </a:r>
                    </a:p>
                  </a:txBody>
                  <a:tcPr/>
                </a:tc>
                <a:tc>
                  <a:txBody>
                    <a:bodyPr/>
                    <a:lstStyle/>
                    <a:p>
                      <a:r>
                        <a:rPr lang="en-GB" sz="2000" dirty="0"/>
                        <a:t>Follow-up discussion and alteration of materials</a:t>
                      </a:r>
                    </a:p>
                    <a:p>
                      <a:endParaRPr lang="en-GB" sz="2000" dirty="0"/>
                    </a:p>
                    <a:p>
                      <a:endParaRPr lang="en-GB" sz="2000" dirty="0"/>
                    </a:p>
                    <a:p>
                      <a:r>
                        <a:rPr lang="en-GB" sz="2000" dirty="0"/>
                        <a:t>Continuing dialogue between EAP tutor and subject lecturer</a:t>
                      </a:r>
                    </a:p>
                  </a:txBody>
                  <a:tcPr/>
                </a:tc>
                <a:extLst>
                  <a:ext uri="{0D108BD9-81ED-4DB2-BD59-A6C34878D82A}">
                    <a16:rowId xmlns:a16="http://schemas.microsoft.com/office/drawing/2014/main" val="90729932"/>
                  </a:ext>
                </a:extLst>
              </a:tr>
            </a:tbl>
          </a:graphicData>
        </a:graphic>
      </p:graphicFrame>
    </p:spTree>
    <p:extLst>
      <p:ext uri="{BB962C8B-B14F-4D97-AF65-F5344CB8AC3E}">
        <p14:creationId xmlns:p14="http://schemas.microsoft.com/office/powerpoint/2010/main" val="2374293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E92E-9A9B-8EBC-A0E9-EDC6F529A48A}"/>
              </a:ext>
            </a:extLst>
          </p:cNvPr>
          <p:cNvSpPr>
            <a:spLocks noGrp="1"/>
          </p:cNvSpPr>
          <p:nvPr>
            <p:ph type="title"/>
          </p:nvPr>
        </p:nvSpPr>
        <p:spPr/>
        <p:txBody>
          <a:bodyPr/>
          <a:lstStyle/>
          <a:p>
            <a:r>
              <a:rPr lang="en-GB" dirty="0">
                <a:latin typeface="+mn-lt"/>
              </a:rPr>
              <a:t>Resistance – to what? Why? How?</a:t>
            </a:r>
          </a:p>
        </p:txBody>
      </p:sp>
      <p:sp>
        <p:nvSpPr>
          <p:cNvPr id="3" name="Content Placeholder 2">
            <a:extLst>
              <a:ext uri="{FF2B5EF4-FFF2-40B4-BE49-F238E27FC236}">
                <a16:creationId xmlns:a16="http://schemas.microsoft.com/office/drawing/2014/main" id="{C5A943D0-6C68-EBB0-EB62-70822C640EDB}"/>
              </a:ext>
            </a:extLst>
          </p:cNvPr>
          <p:cNvSpPr>
            <a:spLocks noGrp="1"/>
          </p:cNvSpPr>
          <p:nvPr>
            <p:ph idx="1"/>
          </p:nvPr>
        </p:nvSpPr>
        <p:spPr>
          <a:xfrm>
            <a:off x="841248" y="1706585"/>
            <a:ext cx="9667318" cy="3990830"/>
          </a:xfrm>
        </p:spPr>
        <p:txBody>
          <a:bodyPr>
            <a:normAutofit/>
          </a:bodyPr>
          <a:lstStyle/>
          <a:p>
            <a:r>
              <a:rPr lang="en-GB" dirty="0"/>
              <a:t>Caring is not just pastoral. It is a political act and it is work. </a:t>
            </a:r>
          </a:p>
          <a:p>
            <a:r>
              <a:rPr lang="en-GB" dirty="0"/>
              <a:t>Resisting homogenizing assumptions about students (deficit model)</a:t>
            </a:r>
          </a:p>
          <a:p>
            <a:r>
              <a:rPr lang="en-GB" dirty="0"/>
              <a:t>Resisting marketing model that treats them like ‘cash cows’ </a:t>
            </a:r>
          </a:p>
          <a:p>
            <a:r>
              <a:rPr lang="en-GB" dirty="0"/>
              <a:t>Resisting quick fixes – advocating for space and time. </a:t>
            </a:r>
            <a:r>
              <a:rPr lang="en-GB" sz="2000" dirty="0"/>
              <a:t>Allowing space and time to ‘come to voice’ (bell hooks) </a:t>
            </a:r>
          </a:p>
          <a:p>
            <a:r>
              <a:rPr lang="en-GB" dirty="0"/>
              <a:t>Pushing for recognition of the support they deserve</a:t>
            </a:r>
          </a:p>
          <a:p>
            <a:r>
              <a:rPr lang="en-GB" dirty="0"/>
              <a:t>Pushing for resources, time, recognition (via UCU, professionalisation, promotion?)</a:t>
            </a:r>
          </a:p>
          <a:p>
            <a:endParaRPr lang="en-GB" sz="2000" dirty="0"/>
          </a:p>
          <a:p>
            <a:endParaRPr lang="en-GB" dirty="0"/>
          </a:p>
        </p:txBody>
      </p:sp>
    </p:spTree>
    <p:extLst>
      <p:ext uri="{BB962C8B-B14F-4D97-AF65-F5344CB8AC3E}">
        <p14:creationId xmlns:p14="http://schemas.microsoft.com/office/powerpoint/2010/main" val="263591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5456-1DB1-15C9-20AF-AFD96ACC38F9}"/>
              </a:ext>
            </a:extLst>
          </p:cNvPr>
          <p:cNvSpPr>
            <a:spLocks noGrp="1"/>
          </p:cNvSpPr>
          <p:nvPr>
            <p:ph type="title"/>
          </p:nvPr>
        </p:nvSpPr>
        <p:spPr>
          <a:xfrm>
            <a:off x="841248" y="552782"/>
            <a:ext cx="9489000" cy="952461"/>
          </a:xfrm>
        </p:spPr>
        <p:txBody>
          <a:bodyPr/>
          <a:lstStyle/>
          <a:p>
            <a:r>
              <a:rPr lang="en-GB" dirty="0">
                <a:latin typeface="+mn-lt"/>
              </a:rPr>
              <a:t>Limits of resistance</a:t>
            </a:r>
          </a:p>
        </p:txBody>
      </p:sp>
      <p:sp>
        <p:nvSpPr>
          <p:cNvPr id="3" name="Content Placeholder 2">
            <a:extLst>
              <a:ext uri="{FF2B5EF4-FFF2-40B4-BE49-F238E27FC236}">
                <a16:creationId xmlns:a16="http://schemas.microsoft.com/office/drawing/2014/main" id="{17BCDFF7-75F8-F00A-7351-A30981783B5D}"/>
              </a:ext>
            </a:extLst>
          </p:cNvPr>
          <p:cNvSpPr>
            <a:spLocks noGrp="1"/>
          </p:cNvSpPr>
          <p:nvPr>
            <p:ph idx="1"/>
          </p:nvPr>
        </p:nvSpPr>
        <p:spPr>
          <a:xfrm>
            <a:off x="841247" y="1653067"/>
            <a:ext cx="9632149" cy="4156890"/>
          </a:xfrm>
        </p:spPr>
        <p:txBody>
          <a:bodyPr/>
          <a:lstStyle/>
          <a:p>
            <a:r>
              <a:rPr lang="en-GB" dirty="0"/>
              <a:t>Realities of </a:t>
            </a:r>
            <a:r>
              <a:rPr lang="en-GB" dirty="0" err="1"/>
              <a:t>worklife</a:t>
            </a:r>
            <a:endParaRPr lang="en-GB" dirty="0"/>
          </a:p>
          <a:p>
            <a:r>
              <a:rPr lang="en-GB" dirty="0"/>
              <a:t>Limited control over university’s marketing strategy</a:t>
            </a:r>
          </a:p>
          <a:p>
            <a:r>
              <a:rPr lang="en-GB" dirty="0"/>
              <a:t>Limited ability to push back on investment in unethical projects, collaborations</a:t>
            </a:r>
          </a:p>
          <a:p>
            <a:r>
              <a:rPr lang="en-GB" dirty="0"/>
              <a:t>EAP departments traditionally limited power (service provider)</a:t>
            </a:r>
          </a:p>
          <a:p>
            <a:endParaRPr lang="en-GB" dirty="0"/>
          </a:p>
          <a:p>
            <a:r>
              <a:rPr lang="en-GB" dirty="0"/>
              <a:t>Extension to concept of critical care:</a:t>
            </a:r>
          </a:p>
          <a:p>
            <a:pPr marL="0" indent="0">
              <a:buNone/>
            </a:pPr>
            <a:r>
              <a:rPr lang="en-GB" dirty="0"/>
              <a:t> ‘To care critically is to </a:t>
            </a:r>
            <a:r>
              <a:rPr lang="en-GB" i="1" dirty="0"/>
              <a:t>know the realm </a:t>
            </a:r>
            <a:r>
              <a:rPr lang="en-GB" dirty="0"/>
              <a:t>in which we work but to refuse to comply </a:t>
            </a:r>
            <a:r>
              <a:rPr lang="en-GB" i="1" dirty="0"/>
              <a:t>fully</a:t>
            </a:r>
            <a:r>
              <a:rPr lang="en-GB" dirty="0"/>
              <a:t> to its rules through </a:t>
            </a:r>
            <a:r>
              <a:rPr lang="en-GB" i="1" dirty="0"/>
              <a:t>small acts of resistance</a:t>
            </a:r>
            <a:r>
              <a:rPr lang="en-GB" dirty="0"/>
              <a:t>’.</a:t>
            </a:r>
          </a:p>
        </p:txBody>
      </p:sp>
    </p:spTree>
    <p:extLst>
      <p:ext uri="{BB962C8B-B14F-4D97-AF65-F5344CB8AC3E}">
        <p14:creationId xmlns:p14="http://schemas.microsoft.com/office/powerpoint/2010/main" val="6993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055A-C816-A2F6-B8A2-CB41A9945E6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748F536-C4A5-3340-9D02-4932704136A1}"/>
              </a:ext>
            </a:extLst>
          </p:cNvPr>
          <p:cNvSpPr>
            <a:spLocks noGrp="1"/>
          </p:cNvSpPr>
          <p:nvPr>
            <p:ph idx="1"/>
          </p:nvPr>
        </p:nvSpPr>
        <p:spPr>
          <a:xfrm>
            <a:off x="841248" y="1386639"/>
            <a:ext cx="9726110" cy="4246410"/>
          </a:xfrm>
        </p:spPr>
        <p:txBody>
          <a:bodyPr>
            <a:normAutofit/>
          </a:bodyPr>
          <a:lstStyle/>
          <a:p>
            <a:pPr marL="0" indent="0" algn="ctr">
              <a:buNone/>
            </a:pPr>
            <a:r>
              <a:rPr lang="en-GB" sz="2800" dirty="0"/>
              <a:t>‘Teachers who care, who serve their students, are usually at odds with the environments wherein we teach’ </a:t>
            </a:r>
          </a:p>
          <a:p>
            <a:pPr marL="0" indent="0" algn="ctr">
              <a:buNone/>
            </a:pPr>
            <a:r>
              <a:rPr lang="en-GB" sz="2800" dirty="0"/>
              <a:t>(bell hooks, Teaching in Community, p.19)</a:t>
            </a:r>
          </a:p>
          <a:p>
            <a:pPr marL="0" indent="0" algn="ctr">
              <a:buNone/>
            </a:pPr>
            <a:endParaRPr lang="en-GB" sz="2800" dirty="0"/>
          </a:p>
          <a:p>
            <a:pPr marL="0" indent="0" algn="ctr">
              <a:buNone/>
            </a:pPr>
            <a:r>
              <a:rPr lang="en-GB" sz="2800" dirty="0"/>
              <a:t>What do your small acts of resistance look like?</a:t>
            </a:r>
          </a:p>
          <a:p>
            <a:pPr marL="0" indent="0" algn="ctr">
              <a:buNone/>
            </a:pPr>
            <a:endParaRPr lang="en-GB" sz="2800" dirty="0"/>
          </a:p>
        </p:txBody>
      </p:sp>
    </p:spTree>
    <p:extLst>
      <p:ext uri="{BB962C8B-B14F-4D97-AF65-F5344CB8AC3E}">
        <p14:creationId xmlns:p14="http://schemas.microsoft.com/office/powerpoint/2010/main" val="130016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8ECD-7DA1-91E1-C6D3-984C6FB08796}"/>
              </a:ext>
            </a:extLst>
          </p:cNvPr>
          <p:cNvSpPr>
            <a:spLocks noGrp="1"/>
          </p:cNvSpPr>
          <p:nvPr>
            <p:ph type="title"/>
          </p:nvPr>
        </p:nvSpPr>
        <p:spPr>
          <a:xfrm>
            <a:off x="609131" y="594986"/>
            <a:ext cx="9489000" cy="544497"/>
          </a:xfrm>
        </p:spPr>
        <p:txBody>
          <a:bodyPr>
            <a:normAutofit fontScale="90000"/>
          </a:bodyPr>
          <a:lstStyle/>
          <a:p>
            <a:r>
              <a:rPr lang="en-GB" dirty="0">
                <a:latin typeface="+mn-lt"/>
              </a:rPr>
              <a:t>References</a:t>
            </a:r>
          </a:p>
        </p:txBody>
      </p:sp>
      <p:sp>
        <p:nvSpPr>
          <p:cNvPr id="3" name="Content Placeholder 2">
            <a:extLst>
              <a:ext uri="{FF2B5EF4-FFF2-40B4-BE49-F238E27FC236}">
                <a16:creationId xmlns:a16="http://schemas.microsoft.com/office/drawing/2014/main" id="{74291348-8F52-9C6E-AA74-57194BBD7911}"/>
              </a:ext>
            </a:extLst>
          </p:cNvPr>
          <p:cNvSpPr>
            <a:spLocks noGrp="1"/>
          </p:cNvSpPr>
          <p:nvPr>
            <p:ph idx="1"/>
          </p:nvPr>
        </p:nvSpPr>
        <p:spPr>
          <a:xfrm>
            <a:off x="792010" y="1350498"/>
            <a:ext cx="9782438" cy="4570468"/>
          </a:xfrm>
        </p:spPr>
        <p:txBody>
          <a:bodyPr>
            <a:noAutofit/>
          </a:bodyPr>
          <a:lstStyle/>
          <a:p>
            <a:r>
              <a:rPr lang="en-GB" sz="1100" dirty="0"/>
              <a:t>Ahmed, S. 2014. ‘Self-care as Warfare’, </a:t>
            </a:r>
            <a:r>
              <a:rPr lang="en-GB" sz="1100" dirty="0" err="1"/>
              <a:t>feministkilljoys</a:t>
            </a:r>
            <a:r>
              <a:rPr lang="en-GB" sz="1100" dirty="0"/>
              <a:t> [blog post] Available at: </a:t>
            </a:r>
            <a:r>
              <a:rPr lang="en-GB" sz="1100" dirty="0">
                <a:hlinkClick r:id="rId2"/>
              </a:rPr>
              <a:t>Selfcare as Warfare | </a:t>
            </a:r>
            <a:r>
              <a:rPr lang="en-GB" sz="1100" dirty="0" err="1">
                <a:hlinkClick r:id="rId2"/>
              </a:rPr>
              <a:t>feministkilljoys</a:t>
            </a:r>
            <a:r>
              <a:rPr lang="en-GB" sz="1100" dirty="0"/>
              <a:t> </a:t>
            </a:r>
          </a:p>
          <a:p>
            <a:r>
              <a:rPr lang="en-GB" sz="1100" dirty="0"/>
              <a:t>Ahmed,  S.  2013a  ‘Feeling  Depleted’ https://feministkilljoys.com/2013/11/17/feeling-depleted/last accessed 27/8/2016</a:t>
            </a:r>
          </a:p>
          <a:p>
            <a:r>
              <a:rPr lang="en-GB" sz="1100" dirty="0"/>
              <a:t>Berlant,  L.  1997.  “Feminism  and  the  Institutions  of  Intimacy.” The  Politics  of  Research,  ed.  E.  Ann Kaplan and George Levine (New Brunswick, NJ).</a:t>
            </a:r>
          </a:p>
          <a:p>
            <a:r>
              <a:rPr lang="en-GB" sz="1100" dirty="0"/>
              <a:t>Collins, H and Holliday, A. 2022. Ethnography: Expanding the boundaries in EAP Published in Ding, A &amp; Evans, M, (eds) (2022), </a:t>
            </a:r>
            <a:r>
              <a:rPr lang="en-GB" sz="1100" i="1" dirty="0"/>
              <a:t>Social theory for English for academic purposes: foundations and perspectives</a:t>
            </a:r>
            <a:r>
              <a:rPr lang="en-GB" sz="1100" dirty="0"/>
              <a:t>, Bloomsbury, pp.176-197</a:t>
            </a:r>
          </a:p>
          <a:p>
            <a:r>
              <a:rPr lang="en-GB" sz="1100" dirty="0"/>
              <a:t>Ding, A. &amp; Bruce, I. 2017. </a:t>
            </a:r>
            <a:r>
              <a:rPr lang="en-GB" sz="1100" i="1" dirty="0"/>
              <a:t>The English for Academic Purposes Practitioner: Operating on the Edge of Academia</a:t>
            </a:r>
            <a:r>
              <a:rPr lang="en-GB" sz="1100" dirty="0"/>
              <a:t>. Basingstoke, UK: Palgrave Macmillan.</a:t>
            </a:r>
          </a:p>
          <a:p>
            <a:r>
              <a:rPr lang="en-GB" sz="1100" dirty="0">
                <a:effectLst/>
              </a:rPr>
              <a:t>Hawkins, H., 2019. Creating care-full academic spaces? The dilemmas of caring in the ‘anxiety machine’. </a:t>
            </a:r>
            <a:r>
              <a:rPr lang="en-GB" sz="1100" i="1" dirty="0"/>
              <a:t>ACME: An International Journal for Critical Geographies</a:t>
            </a:r>
            <a:r>
              <a:rPr lang="en-GB" sz="1100" dirty="0">
                <a:effectLst/>
              </a:rPr>
              <a:t>, </a:t>
            </a:r>
            <a:r>
              <a:rPr lang="en-GB" sz="1100" i="1" dirty="0"/>
              <a:t>18</a:t>
            </a:r>
            <a:r>
              <a:rPr lang="en-GB" sz="1100" dirty="0">
                <a:effectLst/>
              </a:rPr>
              <a:t>(4), pp.816-834.</a:t>
            </a:r>
          </a:p>
          <a:p>
            <a:r>
              <a:rPr lang="en-GB" sz="1100" dirty="0">
                <a:effectLst/>
              </a:rPr>
              <a:t>Hooks, bell. 1994. </a:t>
            </a:r>
            <a:r>
              <a:rPr lang="en-GB" sz="1100" i="1" dirty="0">
                <a:effectLst/>
              </a:rPr>
              <a:t>Teaching To Transgress </a:t>
            </a:r>
            <a:r>
              <a:rPr lang="en-GB" sz="1100" dirty="0">
                <a:effectLst/>
              </a:rPr>
              <a:t>(1st ed.). London: Routledge. </a:t>
            </a:r>
          </a:p>
          <a:p>
            <a:r>
              <a:rPr lang="en-GB" sz="1100" dirty="0">
                <a:effectLst/>
              </a:rPr>
              <a:t>Hooks,  bell. 2013. Teaching Community. 1st </a:t>
            </a:r>
            <a:r>
              <a:rPr lang="en-GB" sz="1100" dirty="0" err="1">
                <a:effectLst/>
              </a:rPr>
              <a:t>edn</a:t>
            </a:r>
            <a:r>
              <a:rPr lang="en-GB" sz="1100" dirty="0">
                <a:effectLst/>
              </a:rPr>
              <a:t>. Taylor and Francis. Available at: https://www.perlego.com/book/1603402/teaching-community-a-pedagogy-of-hope-pdf.</a:t>
            </a:r>
          </a:p>
          <a:p>
            <a:r>
              <a:rPr lang="en-GB" sz="1100" dirty="0">
                <a:effectLst/>
              </a:rPr>
              <a:t>Pennycook, A. 1997. Cultural Alternatives and Autonomy. P. Benson, P. </a:t>
            </a:r>
            <a:r>
              <a:rPr lang="en-GB" sz="1100" dirty="0" err="1">
                <a:effectLst/>
              </a:rPr>
              <a:t>Voller</a:t>
            </a:r>
            <a:r>
              <a:rPr lang="en-GB" sz="1100" dirty="0">
                <a:effectLst/>
              </a:rPr>
              <a:t> (Eds.), Autonomy and Independence in Language Learning, Longman, London (1997), pp. 35-53</a:t>
            </a:r>
          </a:p>
          <a:p>
            <a:r>
              <a:rPr lang="en-GB" sz="1100" dirty="0"/>
              <a:t>Salisbury, J. 2013. Emotional Labour and Ethics of Care in Further Education Teaching.</a:t>
            </a:r>
            <a:r>
              <a:rPr lang="en-GB" sz="1100" i="1" dirty="0"/>
              <a:t> In Academic Working Lives: Experience, Practice and Change</a:t>
            </a:r>
            <a:r>
              <a:rPr lang="en-GB" sz="1100" dirty="0"/>
              <a:t>, eds. </a:t>
            </a:r>
            <a:r>
              <a:rPr lang="en-GB" sz="1100" dirty="0" err="1"/>
              <a:t>L.Gornall</a:t>
            </a:r>
            <a:r>
              <a:rPr lang="en-GB" sz="1100" dirty="0"/>
              <a:t>, Caryn Cook, Lyn </a:t>
            </a:r>
            <a:r>
              <a:rPr lang="en-GB" sz="1100" dirty="0" err="1"/>
              <a:t>Daunton</a:t>
            </a:r>
            <a:r>
              <a:rPr lang="en-GB" sz="1100" dirty="0"/>
              <a:t>, Jane Salisbury and </a:t>
            </a:r>
            <a:r>
              <a:rPr lang="en-GB" sz="1100" dirty="0" err="1"/>
              <a:t>Brychan</a:t>
            </a:r>
            <a:r>
              <a:rPr lang="en-GB" sz="1100" dirty="0"/>
              <a:t> Thomas, 47-66. London: Bloomsbury</a:t>
            </a:r>
            <a:endParaRPr lang="en-GB" sz="1100" dirty="0">
              <a:effectLst/>
            </a:endParaRPr>
          </a:p>
        </p:txBody>
      </p:sp>
    </p:spTree>
    <p:extLst>
      <p:ext uri="{BB962C8B-B14F-4D97-AF65-F5344CB8AC3E}">
        <p14:creationId xmlns:p14="http://schemas.microsoft.com/office/powerpoint/2010/main" val="267512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49688" y="2400300"/>
            <a:ext cx="68990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48101" y="6047437"/>
            <a:ext cx="69005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D4209DB-BC87-4CA3-A297-F85AE9715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8101" y="334928"/>
            <a:ext cx="7976156"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3A096-9748-43C8-4E75-1EC0E4E858C0}"/>
              </a:ext>
            </a:extLst>
          </p:cNvPr>
          <p:cNvSpPr>
            <a:spLocks noGrp="1"/>
          </p:cNvSpPr>
          <p:nvPr>
            <p:ph type="title"/>
          </p:nvPr>
        </p:nvSpPr>
        <p:spPr>
          <a:xfrm>
            <a:off x="4194578" y="552782"/>
            <a:ext cx="6135907" cy="1643663"/>
          </a:xfrm>
        </p:spPr>
        <p:txBody>
          <a:bodyPr>
            <a:normAutofit/>
          </a:bodyPr>
          <a:lstStyle/>
          <a:p>
            <a:r>
              <a:rPr lang="en-GB" dirty="0">
                <a:latin typeface="+mn-lt"/>
              </a:rPr>
              <a:t>Universities as ‘battlegrounds’</a:t>
            </a:r>
          </a:p>
        </p:txBody>
      </p:sp>
      <p:pic>
        <p:nvPicPr>
          <p:cNvPr id="9" name="Picture 8">
            <a:extLst>
              <a:ext uri="{FF2B5EF4-FFF2-40B4-BE49-F238E27FC236}">
                <a16:creationId xmlns:a16="http://schemas.microsoft.com/office/drawing/2014/main" id="{825D033C-65FC-D640-A474-4D5135BBC38B}"/>
              </a:ext>
            </a:extLst>
          </p:cNvPr>
          <p:cNvPicPr>
            <a:picLocks noChangeAspect="1"/>
          </p:cNvPicPr>
          <p:nvPr/>
        </p:nvPicPr>
        <p:blipFill>
          <a:blip r:embed="rId2"/>
          <a:stretch>
            <a:fillRect/>
          </a:stretch>
        </p:blipFill>
        <p:spPr>
          <a:xfrm>
            <a:off x="432722" y="2333320"/>
            <a:ext cx="2857586" cy="2243205"/>
          </a:xfrm>
          <a:prstGeom prst="rect">
            <a:avLst/>
          </a:prstGeom>
        </p:spPr>
      </p:pic>
      <p:pic>
        <p:nvPicPr>
          <p:cNvPr id="5" name="Picture 4">
            <a:extLst>
              <a:ext uri="{FF2B5EF4-FFF2-40B4-BE49-F238E27FC236}">
                <a16:creationId xmlns:a16="http://schemas.microsoft.com/office/drawing/2014/main" id="{E1A351F1-958C-212C-0CC0-E36924ED3DF8}"/>
              </a:ext>
            </a:extLst>
          </p:cNvPr>
          <p:cNvPicPr>
            <a:picLocks noChangeAspect="1"/>
          </p:cNvPicPr>
          <p:nvPr/>
        </p:nvPicPr>
        <p:blipFill>
          <a:blip r:embed="rId3"/>
          <a:stretch>
            <a:fillRect/>
          </a:stretch>
        </p:blipFill>
        <p:spPr>
          <a:xfrm>
            <a:off x="858380" y="4805001"/>
            <a:ext cx="5246025" cy="1718071"/>
          </a:xfrm>
          <a:prstGeom prst="rect">
            <a:avLst/>
          </a:prstGeom>
        </p:spPr>
      </p:pic>
      <p:pic>
        <p:nvPicPr>
          <p:cNvPr id="7" name="Picture 6">
            <a:extLst>
              <a:ext uri="{FF2B5EF4-FFF2-40B4-BE49-F238E27FC236}">
                <a16:creationId xmlns:a16="http://schemas.microsoft.com/office/drawing/2014/main" id="{74BEE5BE-9515-6217-A229-990FCB00A6A5}"/>
              </a:ext>
            </a:extLst>
          </p:cNvPr>
          <p:cNvPicPr>
            <a:picLocks noChangeAspect="1"/>
          </p:cNvPicPr>
          <p:nvPr/>
        </p:nvPicPr>
        <p:blipFill>
          <a:blip r:embed="rId4"/>
          <a:stretch>
            <a:fillRect/>
          </a:stretch>
        </p:blipFill>
        <p:spPr>
          <a:xfrm>
            <a:off x="1566543" y="93776"/>
            <a:ext cx="1914850" cy="2561674"/>
          </a:xfrm>
          <a:prstGeom prst="rect">
            <a:avLst/>
          </a:prstGeom>
        </p:spPr>
      </p:pic>
      <p:sp>
        <p:nvSpPr>
          <p:cNvPr id="3" name="Content Placeholder 2">
            <a:extLst>
              <a:ext uri="{FF2B5EF4-FFF2-40B4-BE49-F238E27FC236}">
                <a16:creationId xmlns:a16="http://schemas.microsoft.com/office/drawing/2014/main" id="{8921ED1B-8BF6-48EF-2232-5569F188AF1F}"/>
              </a:ext>
            </a:extLst>
          </p:cNvPr>
          <p:cNvSpPr>
            <a:spLocks noGrp="1"/>
          </p:cNvSpPr>
          <p:nvPr>
            <p:ph idx="1"/>
          </p:nvPr>
        </p:nvSpPr>
        <p:spPr>
          <a:xfrm>
            <a:off x="4194578" y="2735229"/>
            <a:ext cx="6135907" cy="3108354"/>
          </a:xfrm>
        </p:spPr>
        <p:txBody>
          <a:bodyPr>
            <a:normAutofit/>
          </a:bodyPr>
          <a:lstStyle/>
          <a:p>
            <a:r>
              <a:rPr lang="en-GB" dirty="0"/>
              <a:t>Freedom of Speech ‘woke’ academics, culture wars </a:t>
            </a:r>
          </a:p>
          <a:p>
            <a:r>
              <a:rPr lang="en-GB" dirty="0"/>
              <a:t>UCU (‘cradle to the grave’) versus the marketized model </a:t>
            </a:r>
          </a:p>
          <a:p>
            <a:r>
              <a:rPr lang="en-GB" dirty="0"/>
              <a:t>Boycotting of unis based on conflict and geopolitics </a:t>
            </a:r>
          </a:p>
          <a:p>
            <a:endParaRPr lang="en-GB" dirty="0"/>
          </a:p>
          <a:p>
            <a:pPr marL="0" indent="0">
              <a:buNone/>
            </a:pPr>
            <a:endParaRPr lang="en-GB" dirty="0"/>
          </a:p>
          <a:p>
            <a:endParaRPr lang="en-GB" dirty="0"/>
          </a:p>
        </p:txBody>
      </p:sp>
      <p:pic>
        <p:nvPicPr>
          <p:cNvPr id="10" name="Picture 9">
            <a:extLst>
              <a:ext uri="{FF2B5EF4-FFF2-40B4-BE49-F238E27FC236}">
                <a16:creationId xmlns:a16="http://schemas.microsoft.com/office/drawing/2014/main" id="{0D71C6AF-2344-281A-2E2C-F4DEA37E33E8}"/>
              </a:ext>
            </a:extLst>
          </p:cNvPr>
          <p:cNvPicPr>
            <a:picLocks noChangeAspect="1"/>
          </p:cNvPicPr>
          <p:nvPr/>
        </p:nvPicPr>
        <p:blipFill>
          <a:blip r:embed="rId5"/>
          <a:stretch>
            <a:fillRect/>
          </a:stretch>
        </p:blipFill>
        <p:spPr>
          <a:xfrm>
            <a:off x="6493910" y="4535033"/>
            <a:ext cx="5042670" cy="1437003"/>
          </a:xfrm>
          <a:prstGeom prst="rect">
            <a:avLst/>
          </a:prstGeom>
        </p:spPr>
      </p:pic>
    </p:spTree>
    <p:extLst>
      <p:ext uri="{BB962C8B-B14F-4D97-AF65-F5344CB8AC3E}">
        <p14:creationId xmlns:p14="http://schemas.microsoft.com/office/powerpoint/2010/main" val="1197637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8ECD-7DA1-91E1-C6D3-984C6FB08796}"/>
              </a:ext>
            </a:extLst>
          </p:cNvPr>
          <p:cNvSpPr>
            <a:spLocks noGrp="1"/>
          </p:cNvSpPr>
          <p:nvPr>
            <p:ph type="title"/>
          </p:nvPr>
        </p:nvSpPr>
        <p:spPr>
          <a:xfrm>
            <a:off x="609131" y="594986"/>
            <a:ext cx="9489000" cy="544497"/>
          </a:xfrm>
        </p:spPr>
        <p:txBody>
          <a:bodyPr>
            <a:normAutofit fontScale="90000"/>
          </a:bodyPr>
          <a:lstStyle/>
          <a:p>
            <a:r>
              <a:rPr lang="en-GB" dirty="0">
                <a:latin typeface="+mn-lt"/>
              </a:rPr>
              <a:t>References</a:t>
            </a:r>
          </a:p>
        </p:txBody>
      </p:sp>
      <p:sp>
        <p:nvSpPr>
          <p:cNvPr id="3" name="Content Placeholder 2">
            <a:extLst>
              <a:ext uri="{FF2B5EF4-FFF2-40B4-BE49-F238E27FC236}">
                <a16:creationId xmlns:a16="http://schemas.microsoft.com/office/drawing/2014/main" id="{74291348-8F52-9C6E-AA74-57194BBD7911}"/>
              </a:ext>
            </a:extLst>
          </p:cNvPr>
          <p:cNvSpPr>
            <a:spLocks noGrp="1"/>
          </p:cNvSpPr>
          <p:nvPr>
            <p:ph idx="1"/>
          </p:nvPr>
        </p:nvSpPr>
        <p:spPr>
          <a:xfrm>
            <a:off x="792010" y="1350498"/>
            <a:ext cx="9782438" cy="4570468"/>
          </a:xfrm>
        </p:spPr>
        <p:txBody>
          <a:bodyPr>
            <a:noAutofit/>
          </a:bodyPr>
          <a:lstStyle/>
          <a:p>
            <a:r>
              <a:rPr lang="en-GB" sz="1100" dirty="0"/>
              <a:t>Taylor, S., 2019. Scholarly activity and EAP professional identity: Tensions and alignments. Garnet Education</a:t>
            </a:r>
          </a:p>
          <a:p>
            <a:r>
              <a:rPr lang="en-GB" sz="1100" dirty="0"/>
              <a:t>Tuck, J. 2018. "I'm nobody's Mum in this university": The gendering of work around student writing in UK higher education. </a:t>
            </a:r>
            <a:r>
              <a:rPr lang="en-GB" sz="1100" i="1" dirty="0"/>
              <a:t>Journal of English for Academic Purposes</a:t>
            </a:r>
            <a:r>
              <a:rPr lang="en-GB" sz="1100" dirty="0"/>
              <a:t>, 32, 32-41.</a:t>
            </a:r>
          </a:p>
          <a:p>
            <a:r>
              <a:rPr lang="en-GB" sz="1100" dirty="0"/>
              <a:t>Turner, J. 2004. Language as academic purpose. </a:t>
            </a:r>
            <a:r>
              <a:rPr lang="en-GB" sz="1100" i="1" dirty="0"/>
              <a:t>Journal of English for Academic Purposes </a:t>
            </a:r>
            <a:r>
              <a:rPr lang="en-GB" sz="1100" dirty="0"/>
              <a:t>(3): 95-109</a:t>
            </a:r>
          </a:p>
          <a:p>
            <a:r>
              <a:rPr lang="en-GB" sz="1100" dirty="0"/>
              <a:t>Whitchurch, C. 2008. Shifting identities and blurring boundaries: The emergence of “third space” professionals in UK higher education. </a:t>
            </a:r>
            <a:r>
              <a:rPr lang="en-GB" sz="1100" i="1" dirty="0"/>
              <a:t>Higher Education Quarterly</a:t>
            </a:r>
            <a:r>
              <a:rPr lang="en-GB" sz="1100" dirty="0"/>
              <a:t>, 62(4), 377–396. </a:t>
            </a:r>
            <a:r>
              <a:rPr lang="en-GB" sz="1100" dirty="0">
                <a:hlinkClick r:id="rId2"/>
              </a:rPr>
              <a:t>https://doi.org/10.1111/j.1468-2273.2008.00387.x</a:t>
            </a:r>
            <a:endParaRPr lang="en-GB" sz="1100" dirty="0"/>
          </a:p>
          <a:p>
            <a:r>
              <a:rPr lang="en-GB" sz="1100" dirty="0"/>
              <a:t>Woodley, D. et.al. 2021. The Politics of Care. </a:t>
            </a:r>
            <a:r>
              <a:rPr lang="en-GB" sz="1100" i="1" dirty="0"/>
              <a:t>Contemporary Political Theory</a:t>
            </a:r>
            <a:r>
              <a:rPr lang="en-GB" sz="1100" dirty="0"/>
              <a:t>. 20, 890–925. https://doi.org/10.1057/s41296-021-00515-8;</a:t>
            </a:r>
          </a:p>
        </p:txBody>
      </p:sp>
    </p:spTree>
    <p:extLst>
      <p:ext uri="{BB962C8B-B14F-4D97-AF65-F5344CB8AC3E}">
        <p14:creationId xmlns:p14="http://schemas.microsoft.com/office/powerpoint/2010/main" val="255855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B1109-9E8D-9F09-9B9C-88E46BF8C37D}"/>
              </a:ext>
            </a:extLst>
          </p:cNvPr>
          <p:cNvPicPr>
            <a:picLocks noChangeAspect="1"/>
          </p:cNvPicPr>
          <p:nvPr/>
        </p:nvPicPr>
        <p:blipFill>
          <a:blip r:embed="rId2"/>
          <a:stretch>
            <a:fillRect/>
          </a:stretch>
        </p:blipFill>
        <p:spPr>
          <a:xfrm>
            <a:off x="523982" y="1264440"/>
            <a:ext cx="4451903" cy="3407446"/>
          </a:xfrm>
          <a:prstGeom prst="rect">
            <a:avLst/>
          </a:prstGeom>
        </p:spPr>
      </p:pic>
      <p:pic>
        <p:nvPicPr>
          <p:cNvPr id="5" name="Content Placeholder 4">
            <a:extLst>
              <a:ext uri="{FF2B5EF4-FFF2-40B4-BE49-F238E27FC236}">
                <a16:creationId xmlns:a16="http://schemas.microsoft.com/office/drawing/2014/main" id="{53A6213B-5F27-0892-A091-9C3BA9FCC4AF}"/>
              </a:ext>
            </a:extLst>
          </p:cNvPr>
          <p:cNvPicPr>
            <a:picLocks noGrp="1" noChangeAspect="1"/>
          </p:cNvPicPr>
          <p:nvPr>
            <p:ph idx="1"/>
          </p:nvPr>
        </p:nvPicPr>
        <p:blipFill>
          <a:blip r:embed="rId3"/>
          <a:stretch>
            <a:fillRect/>
          </a:stretch>
        </p:blipFill>
        <p:spPr>
          <a:xfrm>
            <a:off x="4410015" y="4297402"/>
            <a:ext cx="7104426" cy="1949286"/>
          </a:xfrm>
        </p:spPr>
      </p:pic>
      <p:sp>
        <p:nvSpPr>
          <p:cNvPr id="2" name="Title 1">
            <a:extLst>
              <a:ext uri="{FF2B5EF4-FFF2-40B4-BE49-F238E27FC236}">
                <a16:creationId xmlns:a16="http://schemas.microsoft.com/office/drawing/2014/main" id="{276A8B51-25F3-AC30-97C8-76C463996434}"/>
              </a:ext>
            </a:extLst>
          </p:cNvPr>
          <p:cNvSpPr>
            <a:spLocks noGrp="1"/>
          </p:cNvSpPr>
          <p:nvPr>
            <p:ph type="title"/>
          </p:nvPr>
        </p:nvSpPr>
        <p:spPr>
          <a:xfrm>
            <a:off x="595901" y="313361"/>
            <a:ext cx="9489000" cy="1325563"/>
          </a:xfrm>
        </p:spPr>
        <p:txBody>
          <a:bodyPr/>
          <a:lstStyle/>
          <a:p>
            <a:r>
              <a:rPr lang="en-GB" dirty="0">
                <a:latin typeface="+mn-lt"/>
              </a:rPr>
              <a:t>Universities ‘under siege’</a:t>
            </a:r>
          </a:p>
        </p:txBody>
      </p:sp>
      <p:pic>
        <p:nvPicPr>
          <p:cNvPr id="9" name="Picture 8">
            <a:extLst>
              <a:ext uri="{FF2B5EF4-FFF2-40B4-BE49-F238E27FC236}">
                <a16:creationId xmlns:a16="http://schemas.microsoft.com/office/drawing/2014/main" id="{B5896E7B-A6CF-DFDA-C2E2-EE102D021CF0}"/>
              </a:ext>
            </a:extLst>
          </p:cNvPr>
          <p:cNvPicPr>
            <a:picLocks noChangeAspect="1"/>
          </p:cNvPicPr>
          <p:nvPr/>
        </p:nvPicPr>
        <p:blipFill>
          <a:blip r:embed="rId4"/>
          <a:stretch>
            <a:fillRect/>
          </a:stretch>
        </p:blipFill>
        <p:spPr>
          <a:xfrm>
            <a:off x="6096000" y="1380311"/>
            <a:ext cx="4835703" cy="3090332"/>
          </a:xfrm>
          <a:prstGeom prst="rect">
            <a:avLst/>
          </a:prstGeom>
        </p:spPr>
      </p:pic>
      <p:sp>
        <p:nvSpPr>
          <p:cNvPr id="10" name="TextBox 9">
            <a:extLst>
              <a:ext uri="{FF2B5EF4-FFF2-40B4-BE49-F238E27FC236}">
                <a16:creationId xmlns:a16="http://schemas.microsoft.com/office/drawing/2014/main" id="{BD2012F9-08B0-C324-96F2-1B09F7E210B6}"/>
              </a:ext>
            </a:extLst>
          </p:cNvPr>
          <p:cNvSpPr txBox="1"/>
          <p:nvPr/>
        </p:nvSpPr>
        <p:spPr>
          <a:xfrm>
            <a:off x="7962228" y="618109"/>
            <a:ext cx="2521259" cy="646331"/>
          </a:xfrm>
          <a:prstGeom prst="rect">
            <a:avLst/>
          </a:prstGeom>
          <a:noFill/>
        </p:spPr>
        <p:txBody>
          <a:bodyPr wrap="square" rtlCol="0">
            <a:spAutoFit/>
          </a:bodyPr>
          <a:lstStyle/>
          <a:p>
            <a:r>
              <a:rPr lang="en-GB" sz="1200" dirty="0"/>
              <a:t>Explosions erupt at Aleppo University Credit: </a:t>
            </a:r>
            <a:r>
              <a:rPr lang="en-GB" sz="1200" dirty="0" err="1"/>
              <a:t>Agence</a:t>
            </a:r>
            <a:r>
              <a:rPr lang="en-GB" sz="1200" dirty="0"/>
              <a:t> France-Presse — Getty Images</a:t>
            </a:r>
          </a:p>
        </p:txBody>
      </p:sp>
    </p:spTree>
    <p:extLst>
      <p:ext uri="{BB962C8B-B14F-4D97-AF65-F5344CB8AC3E}">
        <p14:creationId xmlns:p14="http://schemas.microsoft.com/office/powerpoint/2010/main" val="103996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2D2F6-3D5D-A50E-981F-EEA1BF5CFADC}"/>
              </a:ext>
            </a:extLst>
          </p:cNvPr>
          <p:cNvPicPr>
            <a:picLocks noChangeAspect="1"/>
          </p:cNvPicPr>
          <p:nvPr/>
        </p:nvPicPr>
        <p:blipFill>
          <a:blip r:embed="rId2"/>
          <a:stretch>
            <a:fillRect/>
          </a:stretch>
        </p:blipFill>
        <p:spPr>
          <a:xfrm>
            <a:off x="8720546" y="1070063"/>
            <a:ext cx="2974847" cy="3152072"/>
          </a:xfrm>
          <a:prstGeom prst="rect">
            <a:avLst/>
          </a:prstGeom>
        </p:spPr>
      </p:pic>
      <p:sp>
        <p:nvSpPr>
          <p:cNvPr id="2" name="Title 1">
            <a:extLst>
              <a:ext uri="{FF2B5EF4-FFF2-40B4-BE49-F238E27FC236}">
                <a16:creationId xmlns:a16="http://schemas.microsoft.com/office/drawing/2014/main" id="{C03D4538-AD8B-3DCF-1741-48082C035B3B}"/>
              </a:ext>
            </a:extLst>
          </p:cNvPr>
          <p:cNvSpPr>
            <a:spLocks noGrp="1"/>
          </p:cNvSpPr>
          <p:nvPr>
            <p:ph type="title"/>
          </p:nvPr>
        </p:nvSpPr>
        <p:spPr>
          <a:xfrm>
            <a:off x="841248" y="552783"/>
            <a:ext cx="9489000" cy="1098736"/>
          </a:xfrm>
        </p:spPr>
        <p:txBody>
          <a:bodyPr>
            <a:normAutofit fontScale="90000"/>
          </a:bodyPr>
          <a:lstStyle/>
          <a:p>
            <a:pPr algn="ctr"/>
            <a:r>
              <a:rPr lang="en-GB" dirty="0">
                <a:latin typeface="+mn-lt"/>
              </a:rPr>
              <a:t>Universities are political spaces, embroiled in global politics </a:t>
            </a:r>
          </a:p>
        </p:txBody>
      </p:sp>
      <p:sp>
        <p:nvSpPr>
          <p:cNvPr id="3" name="Content Placeholder 2">
            <a:extLst>
              <a:ext uri="{FF2B5EF4-FFF2-40B4-BE49-F238E27FC236}">
                <a16:creationId xmlns:a16="http://schemas.microsoft.com/office/drawing/2014/main" id="{93ED2CBF-6A78-005E-9293-F72FBDCB8478}"/>
              </a:ext>
            </a:extLst>
          </p:cNvPr>
          <p:cNvSpPr>
            <a:spLocks noGrp="1"/>
          </p:cNvSpPr>
          <p:nvPr>
            <p:ph idx="1"/>
          </p:nvPr>
        </p:nvSpPr>
        <p:spPr>
          <a:xfrm>
            <a:off x="841248" y="1939194"/>
            <a:ext cx="9583799" cy="4192065"/>
          </a:xfrm>
        </p:spPr>
        <p:txBody>
          <a:bodyPr>
            <a:normAutofit/>
          </a:bodyPr>
          <a:lstStyle/>
          <a:p>
            <a:endParaRPr lang="en-GB" dirty="0"/>
          </a:p>
        </p:txBody>
      </p:sp>
      <p:pic>
        <p:nvPicPr>
          <p:cNvPr id="5" name="Picture 4">
            <a:extLst>
              <a:ext uri="{FF2B5EF4-FFF2-40B4-BE49-F238E27FC236}">
                <a16:creationId xmlns:a16="http://schemas.microsoft.com/office/drawing/2014/main" id="{F0FEEACF-ECF5-FB31-C6CD-41FC9D278290}"/>
              </a:ext>
            </a:extLst>
          </p:cNvPr>
          <p:cNvPicPr>
            <a:picLocks noChangeAspect="1"/>
          </p:cNvPicPr>
          <p:nvPr/>
        </p:nvPicPr>
        <p:blipFill>
          <a:blip r:embed="rId3"/>
          <a:stretch>
            <a:fillRect/>
          </a:stretch>
        </p:blipFill>
        <p:spPr>
          <a:xfrm>
            <a:off x="6994994" y="3416155"/>
            <a:ext cx="3207305" cy="2816778"/>
          </a:xfrm>
          <a:prstGeom prst="rect">
            <a:avLst/>
          </a:prstGeom>
        </p:spPr>
      </p:pic>
      <p:pic>
        <p:nvPicPr>
          <p:cNvPr id="9" name="Picture 8">
            <a:extLst>
              <a:ext uri="{FF2B5EF4-FFF2-40B4-BE49-F238E27FC236}">
                <a16:creationId xmlns:a16="http://schemas.microsoft.com/office/drawing/2014/main" id="{1AFE1C75-D998-81A3-05A9-A3891F9AF40E}"/>
              </a:ext>
            </a:extLst>
          </p:cNvPr>
          <p:cNvPicPr>
            <a:picLocks noChangeAspect="1"/>
          </p:cNvPicPr>
          <p:nvPr/>
        </p:nvPicPr>
        <p:blipFill>
          <a:blip r:embed="rId4"/>
          <a:stretch>
            <a:fillRect/>
          </a:stretch>
        </p:blipFill>
        <p:spPr>
          <a:xfrm>
            <a:off x="654762" y="1070063"/>
            <a:ext cx="2695078" cy="2695078"/>
          </a:xfrm>
          <a:prstGeom prst="rect">
            <a:avLst/>
          </a:prstGeom>
        </p:spPr>
      </p:pic>
      <p:pic>
        <p:nvPicPr>
          <p:cNvPr id="11" name="Picture 10">
            <a:extLst>
              <a:ext uri="{FF2B5EF4-FFF2-40B4-BE49-F238E27FC236}">
                <a16:creationId xmlns:a16="http://schemas.microsoft.com/office/drawing/2014/main" id="{35D12108-9A77-E8DC-E038-8A5FC8368440}"/>
              </a:ext>
            </a:extLst>
          </p:cNvPr>
          <p:cNvPicPr>
            <a:picLocks noChangeAspect="1"/>
          </p:cNvPicPr>
          <p:nvPr/>
        </p:nvPicPr>
        <p:blipFill>
          <a:blip r:embed="rId5"/>
          <a:stretch>
            <a:fillRect/>
          </a:stretch>
        </p:blipFill>
        <p:spPr>
          <a:xfrm>
            <a:off x="365975" y="3533767"/>
            <a:ext cx="4034829" cy="2744670"/>
          </a:xfrm>
          <a:prstGeom prst="rect">
            <a:avLst/>
          </a:prstGeom>
        </p:spPr>
      </p:pic>
      <p:pic>
        <p:nvPicPr>
          <p:cNvPr id="13" name="Picture 12">
            <a:extLst>
              <a:ext uri="{FF2B5EF4-FFF2-40B4-BE49-F238E27FC236}">
                <a16:creationId xmlns:a16="http://schemas.microsoft.com/office/drawing/2014/main" id="{053F538C-310D-9133-1AD3-7C59B5D2DD4C}"/>
              </a:ext>
            </a:extLst>
          </p:cNvPr>
          <p:cNvPicPr>
            <a:picLocks noChangeAspect="1"/>
          </p:cNvPicPr>
          <p:nvPr/>
        </p:nvPicPr>
        <p:blipFill>
          <a:blip r:embed="rId6"/>
          <a:stretch>
            <a:fillRect/>
          </a:stretch>
        </p:blipFill>
        <p:spPr>
          <a:xfrm>
            <a:off x="4494047" y="1792016"/>
            <a:ext cx="2278199" cy="3273967"/>
          </a:xfrm>
          <a:prstGeom prst="rect">
            <a:avLst/>
          </a:prstGeom>
        </p:spPr>
      </p:pic>
    </p:spTree>
    <p:extLst>
      <p:ext uri="{BB962C8B-B14F-4D97-AF65-F5344CB8AC3E}">
        <p14:creationId xmlns:p14="http://schemas.microsoft.com/office/powerpoint/2010/main" val="111861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566-48CC-5662-2384-063D083D9D59}"/>
              </a:ext>
            </a:extLst>
          </p:cNvPr>
          <p:cNvSpPr>
            <a:spLocks noGrp="1"/>
          </p:cNvSpPr>
          <p:nvPr>
            <p:ph type="ctrTitle"/>
          </p:nvPr>
        </p:nvSpPr>
        <p:spPr/>
        <p:txBody>
          <a:bodyPr/>
          <a:lstStyle/>
          <a:p>
            <a:r>
              <a:rPr lang="en-GB" dirty="0">
                <a:latin typeface="+mn-lt"/>
              </a:rPr>
              <a:t>Complex positioning of EAP tutors in the modern university </a:t>
            </a:r>
            <a:br>
              <a:rPr lang="en-GB" dirty="0"/>
            </a:br>
            <a:endParaRPr lang="en-GB" dirty="0"/>
          </a:p>
        </p:txBody>
      </p:sp>
      <p:sp>
        <p:nvSpPr>
          <p:cNvPr id="3" name="Subtitle 2">
            <a:extLst>
              <a:ext uri="{FF2B5EF4-FFF2-40B4-BE49-F238E27FC236}">
                <a16:creationId xmlns:a16="http://schemas.microsoft.com/office/drawing/2014/main" id="{D3637ABB-70F5-F3D6-3F11-5562798BE29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6614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CCCA-1E94-6467-69EC-AAF88035DABA}"/>
              </a:ext>
            </a:extLst>
          </p:cNvPr>
          <p:cNvSpPr>
            <a:spLocks noGrp="1"/>
          </p:cNvSpPr>
          <p:nvPr>
            <p:ph type="title"/>
          </p:nvPr>
        </p:nvSpPr>
        <p:spPr>
          <a:xfrm>
            <a:off x="891721" y="264394"/>
            <a:ext cx="9489000" cy="1325563"/>
          </a:xfrm>
        </p:spPr>
        <p:txBody>
          <a:bodyPr/>
          <a:lstStyle/>
          <a:p>
            <a:r>
              <a:rPr lang="en-GB" dirty="0">
                <a:latin typeface="+mn-lt"/>
              </a:rPr>
              <a:t>Some scholarship on EAP identity</a:t>
            </a:r>
          </a:p>
        </p:txBody>
      </p:sp>
      <p:sp>
        <p:nvSpPr>
          <p:cNvPr id="3" name="Content Placeholder 2">
            <a:extLst>
              <a:ext uri="{FF2B5EF4-FFF2-40B4-BE49-F238E27FC236}">
                <a16:creationId xmlns:a16="http://schemas.microsoft.com/office/drawing/2014/main" id="{A6B2D67F-3B68-A959-1095-DD46751CDAC2}"/>
              </a:ext>
            </a:extLst>
          </p:cNvPr>
          <p:cNvSpPr>
            <a:spLocks noGrp="1"/>
          </p:cNvSpPr>
          <p:nvPr>
            <p:ph idx="1"/>
          </p:nvPr>
        </p:nvSpPr>
        <p:spPr>
          <a:xfrm>
            <a:off x="784977" y="1589957"/>
            <a:ext cx="9702488" cy="4227033"/>
          </a:xfrm>
        </p:spPr>
        <p:txBody>
          <a:bodyPr>
            <a:normAutofit fontScale="55000" lnSpcReduction="20000"/>
          </a:bodyPr>
          <a:lstStyle/>
          <a:p>
            <a:r>
              <a:rPr lang="en-GB" sz="3200" dirty="0"/>
              <a:t>EAP teachers are seen in a marginalised service role and lacking a subject of their own (Pennycook, 1997)</a:t>
            </a:r>
          </a:p>
          <a:p>
            <a:r>
              <a:rPr lang="en-GB" sz="3200" dirty="0"/>
              <a:t>Language work with students has been described in gendered terms as ‘Cinderella work’ (Turner, 2004, 2011) [See also Tuck, ‘I’m nobody’s Mum in this university…’]</a:t>
            </a:r>
          </a:p>
          <a:p>
            <a:r>
              <a:rPr lang="en-GB" sz="3200" dirty="0"/>
              <a:t>Recharacterizing operating on the margins as a ‘third space’, offering a degree of freedom for EAP professionals to define themselves (Whitchurch, 2008)</a:t>
            </a:r>
          </a:p>
          <a:p>
            <a:r>
              <a:rPr lang="en-GB" sz="3200" dirty="0"/>
              <a:t>EAP practitioner identity as ‘insider’ of a complex, research-informed academic field OR as an ‘outsider’ providing ‘support activity’ (Ding and Bruce, 2017)</a:t>
            </a:r>
          </a:p>
          <a:p>
            <a:r>
              <a:rPr lang="en-GB" sz="3200" dirty="0"/>
              <a:t>EAP professional identity and importance (or not) of scholarly activity (Taylor, 2019)</a:t>
            </a:r>
          </a:p>
          <a:p>
            <a:r>
              <a:rPr lang="en-GB" sz="3200" dirty="0"/>
              <a:t>Affordances of ethnography for understanding how EAP functions and is understood in cultural contexts (Collins and Holliday, 2022)</a:t>
            </a:r>
          </a:p>
          <a:p>
            <a:endParaRPr lang="en-GB" dirty="0"/>
          </a:p>
        </p:txBody>
      </p:sp>
    </p:spTree>
    <p:extLst>
      <p:ext uri="{BB962C8B-B14F-4D97-AF65-F5344CB8AC3E}">
        <p14:creationId xmlns:p14="http://schemas.microsoft.com/office/powerpoint/2010/main" val="362789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FB81-8B8E-035C-E43D-0DFCC10C9B3D}"/>
              </a:ext>
            </a:extLst>
          </p:cNvPr>
          <p:cNvSpPr>
            <a:spLocks noGrp="1"/>
          </p:cNvSpPr>
          <p:nvPr>
            <p:ph type="ctrTitle"/>
          </p:nvPr>
        </p:nvSpPr>
        <p:spPr/>
        <p:txBody>
          <a:bodyPr/>
          <a:lstStyle/>
          <a:p>
            <a:r>
              <a:rPr lang="en-GB" dirty="0">
                <a:latin typeface="+mn-lt"/>
              </a:rPr>
              <a:t>Metaphors of conflict as a lens to discuss roles in the modern university </a:t>
            </a:r>
            <a:br>
              <a:rPr lang="en-GB" dirty="0"/>
            </a:br>
            <a:endParaRPr lang="en-GB" dirty="0"/>
          </a:p>
        </p:txBody>
      </p:sp>
      <p:sp>
        <p:nvSpPr>
          <p:cNvPr id="3" name="Subtitle 2">
            <a:extLst>
              <a:ext uri="{FF2B5EF4-FFF2-40B4-BE49-F238E27FC236}">
                <a16:creationId xmlns:a16="http://schemas.microsoft.com/office/drawing/2014/main" id="{0783F70B-8116-619B-3CED-25198A7257BB}"/>
              </a:ext>
            </a:extLst>
          </p:cNvPr>
          <p:cNvSpPr>
            <a:spLocks noGrp="1"/>
          </p:cNvSpPr>
          <p:nvPr>
            <p:ph type="subTitle" idx="1"/>
          </p:nvPr>
        </p:nvSpPr>
        <p:spPr/>
        <p:txBody>
          <a:bodyPr>
            <a:normAutofit fontScale="85000" lnSpcReduction="20000"/>
          </a:bodyPr>
          <a:lstStyle/>
          <a:p>
            <a:r>
              <a:rPr lang="en-GB" dirty="0"/>
              <a:t>But….</a:t>
            </a:r>
          </a:p>
          <a:p>
            <a:r>
              <a:rPr lang="en-GB" dirty="0"/>
              <a:t>What is the nature of the conflict? </a:t>
            </a:r>
          </a:p>
          <a:p>
            <a:r>
              <a:rPr lang="en-GB" dirty="0"/>
              <a:t>Who is the enemy?</a:t>
            </a:r>
          </a:p>
        </p:txBody>
      </p:sp>
    </p:spTree>
    <p:extLst>
      <p:ext uri="{BB962C8B-B14F-4D97-AF65-F5344CB8AC3E}">
        <p14:creationId xmlns:p14="http://schemas.microsoft.com/office/powerpoint/2010/main" val="178735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C34F-02C9-BB46-48DC-5BCACC03FCDC}"/>
              </a:ext>
            </a:extLst>
          </p:cNvPr>
          <p:cNvSpPr>
            <a:spLocks noGrp="1"/>
          </p:cNvSpPr>
          <p:nvPr>
            <p:ph type="title"/>
          </p:nvPr>
        </p:nvSpPr>
        <p:spPr>
          <a:xfrm>
            <a:off x="313426" y="408000"/>
            <a:ext cx="9489000" cy="662782"/>
          </a:xfrm>
        </p:spPr>
        <p:txBody>
          <a:bodyPr>
            <a:normAutofit/>
          </a:bodyPr>
          <a:lstStyle/>
          <a:p>
            <a:endParaRPr lang="en-GB" sz="2400" dirty="0"/>
          </a:p>
        </p:txBody>
      </p:sp>
      <p:sp>
        <p:nvSpPr>
          <p:cNvPr id="3" name="Content Placeholder 2">
            <a:extLst>
              <a:ext uri="{FF2B5EF4-FFF2-40B4-BE49-F238E27FC236}">
                <a16:creationId xmlns:a16="http://schemas.microsoft.com/office/drawing/2014/main" id="{F907C6AD-D0FA-96C3-ED40-1798A15FC481}"/>
              </a:ext>
            </a:extLst>
          </p:cNvPr>
          <p:cNvSpPr>
            <a:spLocks noGrp="1"/>
          </p:cNvSpPr>
          <p:nvPr>
            <p:ph idx="1"/>
          </p:nvPr>
        </p:nvSpPr>
        <p:spPr/>
        <p:txBody>
          <a:bodyPr>
            <a:normAutofit/>
          </a:bodyPr>
          <a:lstStyle/>
          <a:p>
            <a:endParaRPr lang="en-GB" dirty="0"/>
          </a:p>
          <a:p>
            <a:pPr marL="0" indent="0">
              <a:buNone/>
            </a:pPr>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C794ACC3-AEBC-0B01-D239-849E08D68CF8}"/>
              </a:ext>
            </a:extLst>
          </p:cNvPr>
          <p:cNvGraphicFramePr>
            <a:graphicFrameLocks noGrp="1"/>
          </p:cNvGraphicFramePr>
          <p:nvPr>
            <p:extLst>
              <p:ext uri="{D42A27DB-BD31-4B8C-83A1-F6EECF244321}">
                <p14:modId xmlns:p14="http://schemas.microsoft.com/office/powerpoint/2010/main" val="3896224140"/>
              </p:ext>
            </p:extLst>
          </p:nvPr>
        </p:nvGraphicFramePr>
        <p:xfrm>
          <a:off x="79076" y="-54939"/>
          <a:ext cx="12033847" cy="7063776"/>
        </p:xfrm>
        <a:graphic>
          <a:graphicData uri="http://schemas.openxmlformats.org/drawingml/2006/table">
            <a:tbl>
              <a:tblPr firstRow="1" bandRow="1">
                <a:tableStyleId>{5C22544A-7EE6-4342-B048-85BDC9FD1C3A}</a:tableStyleId>
              </a:tblPr>
              <a:tblGrid>
                <a:gridCol w="1930751">
                  <a:extLst>
                    <a:ext uri="{9D8B030D-6E8A-4147-A177-3AD203B41FA5}">
                      <a16:colId xmlns:a16="http://schemas.microsoft.com/office/drawing/2014/main" val="841864824"/>
                    </a:ext>
                  </a:extLst>
                </a:gridCol>
                <a:gridCol w="6721229">
                  <a:extLst>
                    <a:ext uri="{9D8B030D-6E8A-4147-A177-3AD203B41FA5}">
                      <a16:colId xmlns:a16="http://schemas.microsoft.com/office/drawing/2014/main" val="240275922"/>
                    </a:ext>
                  </a:extLst>
                </a:gridCol>
                <a:gridCol w="3381867">
                  <a:extLst>
                    <a:ext uri="{9D8B030D-6E8A-4147-A177-3AD203B41FA5}">
                      <a16:colId xmlns:a16="http://schemas.microsoft.com/office/drawing/2014/main" val="2407738422"/>
                    </a:ext>
                  </a:extLst>
                </a:gridCol>
              </a:tblGrid>
              <a:tr h="799364">
                <a:tc>
                  <a:txBody>
                    <a:bodyPr/>
                    <a:lstStyle/>
                    <a:p>
                      <a:r>
                        <a:rPr lang="en-GB" sz="2400" dirty="0"/>
                        <a:t>Metaphor</a:t>
                      </a:r>
                    </a:p>
                  </a:txBody>
                  <a:tcPr/>
                </a:tc>
                <a:tc>
                  <a:txBody>
                    <a:bodyPr/>
                    <a:lstStyle/>
                    <a:p>
                      <a:r>
                        <a:rPr lang="en-GB" sz="2400" dirty="0"/>
                        <a:t>Definition (Cambridge dictionary)</a:t>
                      </a:r>
                    </a:p>
                  </a:txBody>
                  <a:tcPr/>
                </a:tc>
                <a:tc>
                  <a:txBody>
                    <a:bodyPr/>
                    <a:lstStyle/>
                    <a:p>
                      <a:r>
                        <a:rPr lang="en-GB" sz="2400" dirty="0"/>
                        <a:t>international education ‘stakeholders’</a:t>
                      </a:r>
                    </a:p>
                  </a:txBody>
                  <a:tcPr/>
                </a:tc>
                <a:extLst>
                  <a:ext uri="{0D108BD9-81ED-4DB2-BD59-A6C34878D82A}">
                    <a16:rowId xmlns:a16="http://schemas.microsoft.com/office/drawing/2014/main" val="2537727658"/>
                  </a:ext>
                </a:extLst>
              </a:tr>
              <a:tr h="1028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Interloper</a:t>
                      </a:r>
                      <a:endParaRPr lang="en-GB" dirty="0"/>
                    </a:p>
                  </a:txBody>
                  <a:tcPr>
                    <a:solidFill>
                      <a:schemeClr val="accent1">
                        <a:lumMod val="40000"/>
                        <a:lumOff val="60000"/>
                      </a:schemeClr>
                    </a:solidFill>
                  </a:tcPr>
                </a:tc>
                <a:tc>
                  <a:txBody>
                    <a:bodyPr/>
                    <a:lstStyle/>
                    <a:p>
                      <a:r>
                        <a:rPr lang="en-GB" dirty="0"/>
                        <a:t>‘someone who becomes involved in an activity or a social group without being asked, or enters a place without permission’</a:t>
                      </a:r>
                    </a:p>
                    <a:p>
                      <a:endParaRPr lang="en-GB" dirty="0"/>
                    </a:p>
                  </a:txBody>
                  <a:tcPr/>
                </a:tc>
                <a:tc>
                  <a:txBody>
                    <a:bodyPr/>
                    <a:lstStyle/>
                    <a:p>
                      <a:r>
                        <a:rPr lang="en-GB" dirty="0"/>
                        <a:t>EAP tutors?</a:t>
                      </a:r>
                    </a:p>
                    <a:p>
                      <a:r>
                        <a:rPr lang="en-GB" dirty="0"/>
                        <a:t>Students?</a:t>
                      </a:r>
                    </a:p>
                    <a:p>
                      <a:r>
                        <a:rPr lang="en-GB" dirty="0"/>
                        <a:t>Subject lecturers?</a:t>
                      </a:r>
                    </a:p>
                    <a:p>
                      <a:r>
                        <a:rPr lang="en-GB" dirty="0"/>
                        <a:t>Librarians?</a:t>
                      </a:r>
                    </a:p>
                    <a:p>
                      <a:r>
                        <a:rPr lang="en-GB" dirty="0"/>
                        <a:t>Heads of department/unit heads?</a:t>
                      </a:r>
                    </a:p>
                  </a:txBody>
                  <a:tcPr/>
                </a:tc>
                <a:extLst>
                  <a:ext uri="{0D108BD9-81ED-4DB2-BD59-A6C34878D82A}">
                    <a16:rowId xmlns:a16="http://schemas.microsoft.com/office/drawing/2014/main" val="2700756100"/>
                  </a:ext>
                </a:extLst>
              </a:tr>
              <a:tr h="1154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Collaborator</a:t>
                      </a:r>
                    </a:p>
                    <a:p>
                      <a:endParaRPr lang="en-GB" dirty="0"/>
                    </a:p>
                  </a:txBody>
                  <a:tcPr/>
                </a:tc>
                <a:tc>
                  <a:txBody>
                    <a:bodyPr/>
                    <a:lstStyle/>
                    <a:p>
                      <a:r>
                        <a:rPr lang="en-GB" dirty="0"/>
                        <a:t>‘a person who works with an enemy who has taken control of their country’</a:t>
                      </a:r>
                    </a:p>
                    <a:p>
                      <a:endParaRPr lang="en-GB" dirty="0"/>
                    </a:p>
                    <a:p>
                      <a:r>
                        <a:rPr lang="en-GB" dirty="0"/>
                        <a:t>‘a person who works together with others for a special purpose’</a:t>
                      </a:r>
                    </a:p>
                  </a:txBody>
                  <a:tcPr/>
                </a:tc>
                <a:tc>
                  <a:txBody>
                    <a:bodyPr/>
                    <a:lstStyle/>
                    <a:p>
                      <a:r>
                        <a:rPr lang="en-GB" dirty="0"/>
                        <a:t>Subject lecturers?</a:t>
                      </a:r>
                    </a:p>
                    <a:p>
                      <a:r>
                        <a:rPr lang="en-GB" dirty="0"/>
                        <a:t>Researchers?</a:t>
                      </a:r>
                    </a:p>
                    <a:p>
                      <a:r>
                        <a:rPr lang="en-GB" dirty="0"/>
                        <a:t>EAP tutors?</a:t>
                      </a:r>
                    </a:p>
                    <a:p>
                      <a:r>
                        <a:rPr lang="en-GB" dirty="0"/>
                        <a:t>Study support?</a:t>
                      </a:r>
                    </a:p>
                    <a:p>
                      <a:r>
                        <a:rPr lang="en-GB" dirty="0"/>
                        <a:t>Students?</a:t>
                      </a:r>
                    </a:p>
                    <a:p>
                      <a:r>
                        <a:rPr lang="en-GB" dirty="0"/>
                        <a:t>Librarians?</a:t>
                      </a:r>
                    </a:p>
                  </a:txBody>
                  <a:tcPr/>
                </a:tc>
                <a:extLst>
                  <a:ext uri="{0D108BD9-81ED-4DB2-BD59-A6C34878D82A}">
                    <a16:rowId xmlns:a16="http://schemas.microsoft.com/office/drawing/2014/main" val="1132862305"/>
                  </a:ext>
                </a:extLst>
              </a:tr>
              <a:tr h="1421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Allies </a:t>
                      </a:r>
                    </a:p>
                    <a:p>
                      <a:endParaRPr lang="en-GB" dirty="0"/>
                    </a:p>
                  </a:txBody>
                  <a:tcPr/>
                </a:tc>
                <a:tc>
                  <a:txBody>
                    <a:bodyPr/>
                    <a:lstStyle/>
                    <a:p>
                      <a:r>
                        <a:rPr lang="en-GB" dirty="0"/>
                        <a:t>‘someone who helps and supports someone else’</a:t>
                      </a:r>
                    </a:p>
                    <a:p>
                      <a:endParaRPr lang="en-GB" dirty="0"/>
                    </a:p>
                    <a:p>
                      <a:r>
                        <a:rPr lang="en-GB" dirty="0"/>
                        <a:t>‘someone who helps and supports other people who are part of a group that is treated badly or unfairly, although they are not themselves a member of this group’</a:t>
                      </a:r>
                    </a:p>
                  </a:txBody>
                  <a:tcPr/>
                </a:tc>
                <a:tc>
                  <a:txBody>
                    <a:bodyPr/>
                    <a:lstStyle/>
                    <a:p>
                      <a:r>
                        <a:rPr lang="en-GB" dirty="0"/>
                        <a:t>Welfare?</a:t>
                      </a:r>
                    </a:p>
                    <a:p>
                      <a:r>
                        <a:rPr lang="en-GB" dirty="0"/>
                        <a:t>Recruitment &amp; admissions?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Heads of department/unit heads?</a:t>
                      </a:r>
                    </a:p>
                    <a:p>
                      <a:r>
                        <a:rPr lang="en-GB" dirty="0"/>
                        <a:t>University senior management?</a:t>
                      </a:r>
                    </a:p>
                    <a:p>
                      <a:endParaRPr lang="en-GB" dirty="0"/>
                    </a:p>
                  </a:txBody>
                  <a:tcPr/>
                </a:tc>
                <a:extLst>
                  <a:ext uri="{0D108BD9-81ED-4DB2-BD59-A6C34878D82A}">
                    <a16:rowId xmlns:a16="http://schemas.microsoft.com/office/drawing/2014/main" val="1625659243"/>
                  </a:ext>
                </a:extLst>
              </a:tr>
              <a:tr h="1577376">
                <a:tc>
                  <a:txBody>
                    <a:bodyPr/>
                    <a:lstStyle/>
                    <a:p>
                      <a:r>
                        <a:rPr lang="en-GB" sz="2400" dirty="0"/>
                        <a:t>Resistance</a:t>
                      </a:r>
                    </a:p>
                  </a:txBody>
                  <a:tcPr/>
                </a:tc>
                <a:tc>
                  <a:txBody>
                    <a:bodyPr/>
                    <a:lstStyle/>
                    <a:p>
                      <a:r>
                        <a:rPr lang="en-GB" dirty="0"/>
                        <a:t>‘the act of fighting against something that is attacking you, or refusing to accept something’</a:t>
                      </a:r>
                    </a:p>
                    <a:p>
                      <a:endParaRPr lang="en-GB" dirty="0"/>
                    </a:p>
                    <a:p>
                      <a:r>
                        <a:rPr lang="en-GB" dirty="0"/>
                        <a:t>‘a force that acts to stop the progress of something or make it slower’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Subject lecturers?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EAP tutors?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Heads of department/unit heads?</a:t>
                      </a:r>
                    </a:p>
                  </a:txBody>
                  <a:tcPr/>
                </a:tc>
                <a:extLst>
                  <a:ext uri="{0D108BD9-81ED-4DB2-BD59-A6C34878D82A}">
                    <a16:rowId xmlns:a16="http://schemas.microsoft.com/office/drawing/2014/main" val="1735646422"/>
                  </a:ext>
                </a:extLst>
              </a:tr>
            </a:tbl>
          </a:graphicData>
        </a:graphic>
      </p:graphicFrame>
    </p:spTree>
    <p:extLst>
      <p:ext uri="{BB962C8B-B14F-4D97-AF65-F5344CB8AC3E}">
        <p14:creationId xmlns:p14="http://schemas.microsoft.com/office/powerpoint/2010/main" val="2694626197"/>
      </p:ext>
    </p:extLst>
  </p:cSld>
  <p:clrMapOvr>
    <a:masterClrMapping/>
  </p:clrMapOvr>
</p:sld>
</file>

<file path=ppt/theme/theme1.xml><?xml version="1.0" encoding="utf-8"?>
<a:theme xmlns:a="http://schemas.openxmlformats.org/drawingml/2006/main" name="Mimeo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3a0e63-9543-4e27-b730-4912982a2b80">
      <Terms xmlns="http://schemas.microsoft.com/office/infopath/2007/PartnerControls"/>
    </lcf76f155ced4ddcb4097134ff3c332f>
    <TaxCatchAll xmlns="4aaf35b1-80a8-48e7-9d03-c612add1997b" xsi:nil="true"/>
  </documentManagement>
</p:properties>
</file>

<file path=customXml/itemProps1.xml><?xml version="1.0" encoding="utf-8"?>
<ds:datastoreItem xmlns:ds="http://schemas.openxmlformats.org/officeDocument/2006/customXml" ds:itemID="{B3564D93-3DE5-48C4-95B5-0E0A920E9FF9}"/>
</file>

<file path=customXml/itemProps2.xml><?xml version="1.0" encoding="utf-8"?>
<ds:datastoreItem xmlns:ds="http://schemas.openxmlformats.org/officeDocument/2006/customXml" ds:itemID="{F7E91948-157A-4220-854C-675312B9C724}"/>
</file>

<file path=customXml/itemProps3.xml><?xml version="1.0" encoding="utf-8"?>
<ds:datastoreItem xmlns:ds="http://schemas.openxmlformats.org/officeDocument/2006/customXml" ds:itemID="{16B2E0FC-371C-4D82-AB80-DB9F3E7506CD}"/>
</file>

<file path=docProps/app.xml><?xml version="1.0" encoding="utf-8"?>
<Properties xmlns="http://schemas.openxmlformats.org/officeDocument/2006/extended-properties" xmlns:vt="http://schemas.openxmlformats.org/officeDocument/2006/docPropsVTypes">
  <TotalTime>319</TotalTime>
  <Words>2655</Words>
  <Application>Microsoft Office PowerPoint</Application>
  <PresentationFormat>Widescreen</PresentationFormat>
  <Paragraphs>230</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Elephant</vt:lpstr>
      <vt:lpstr>Univers Condensed</vt:lpstr>
      <vt:lpstr>MimeoVTI</vt:lpstr>
      <vt:lpstr>Interlopers, Collaborators, Allies and Resistance: The Complex Positioning of EAP Tutors in the Modern University</vt:lpstr>
      <vt:lpstr>Why the language of conflict? </vt:lpstr>
      <vt:lpstr>Universities as ‘battlegrounds’</vt:lpstr>
      <vt:lpstr>Universities ‘under siege’</vt:lpstr>
      <vt:lpstr>Universities are political spaces, embroiled in global politics </vt:lpstr>
      <vt:lpstr>Complex positioning of EAP tutors in the modern university  </vt:lpstr>
      <vt:lpstr>Some scholarship on EAP identity</vt:lpstr>
      <vt:lpstr>Metaphors of conflict as a lens to discuss roles in the modern university  </vt:lpstr>
      <vt:lpstr>PowerPoint Presentation</vt:lpstr>
      <vt:lpstr>Case study from a neoliberal university</vt:lpstr>
      <vt:lpstr>Context</vt:lpstr>
      <vt:lpstr>Local teaching context</vt:lpstr>
      <vt:lpstr>Some obstacles to collaboration</vt:lpstr>
      <vt:lpstr>Understanding concerns of subject lecturers</vt:lpstr>
      <vt:lpstr>Understanding concerns of subject lecturers</vt:lpstr>
      <vt:lpstr>Understanding concerns of subject lecturers</vt:lpstr>
      <vt:lpstr>Putting ‘Critical Care’ at the centre of collaboration</vt:lpstr>
      <vt:lpstr>PowerPoint Presentation</vt:lpstr>
      <vt:lpstr>Theorising care in HEIs</vt:lpstr>
      <vt:lpstr>PowerPoint Presentation</vt:lpstr>
      <vt:lpstr>‘Critical Care’ – a working definition</vt:lpstr>
      <vt:lpstr>Diplomats and negotiators</vt:lpstr>
      <vt:lpstr>Diplomats and negotiators</vt:lpstr>
      <vt:lpstr>Diplomats and negotiators</vt:lpstr>
      <vt:lpstr>Diplomats and negotiators</vt:lpstr>
      <vt:lpstr>Resistance – to what? Why? How?</vt:lpstr>
      <vt:lpstr>Limits of resistance</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Interlopers, Collaborators, Allies and Resistance: The Complex Positioning of EAP Tutors in the Modern University</dc:title>
  <dc:creator>Lucy Watson</dc:creator>
  <cp:lastModifiedBy>Philippa Bunch</cp:lastModifiedBy>
  <cp:revision>15</cp:revision>
  <cp:lastPrinted>2024-03-15T23:29:18Z</cp:lastPrinted>
  <dcterms:created xsi:type="dcterms:W3CDTF">2024-03-03T09:38:52Z</dcterms:created>
  <dcterms:modified xsi:type="dcterms:W3CDTF">2024-03-20T16:05:38Z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0x0101000A3B74C3983C4F43925FC8DEC49C5D91</vt:lpwstr>
  </property>
  <property fmtid="{D5CDD505-2E9C-101B-9397-08002B2CF9AE}" pid="3" name="MediaServiceImageTags">
    <vt:lpwstr/>
  </property>
</Properties>
</file>