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57" r:id="rId3"/>
    <p:sldId id="258" r:id="rId4"/>
    <p:sldId id="259" r:id="rId5"/>
    <p:sldId id="260"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3DAFF4-9EEB-D56E-79FF-286F10554D72}" v="2" dt="2024-03-11T13:59:00.024"/>
    <p1510:client id="{30E69513-6A91-AA20-C803-3796E9D5528F}" v="2" dt="2024-03-13T10:34:11.100"/>
    <p1510:client id="{6C494D03-1BA2-AEE4-2A5A-7AA693EE4F07}" v="5" dt="2024-03-11T14:49:27.209"/>
    <p1510:client id="{B50B6035-4F6C-642C-1BF4-2086F40CC3EC}" v="144" dt="2024-03-11T14:28:05.101"/>
    <p1510:client id="{B5705C36-8902-6911-B208-09B32A75654A}" v="1" dt="2024-03-13T10:03:26.955"/>
    <p1510:client id="{E4E9A301-CE19-CFA5-72AD-1BB5C712385A}" v="2" dt="2024-03-11T14:03:14.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3BCA3-4FE3-476E-BD7D-14FFE72BBB9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92BDA216-3CAA-43CC-AA62-7A4D405066FA}">
      <dgm:prSet phldrT="[Text]" phldr="0"/>
      <dgm:spPr/>
      <dgm:t>
        <a:bodyPr/>
        <a:lstStyle/>
        <a:p>
          <a:pPr rtl="0"/>
          <a:r>
            <a:rPr lang="en-US">
              <a:latin typeface="Calibri Light" panose="020F0302020204030204"/>
            </a:rPr>
            <a:t>(Ethical) Scholarship</a:t>
          </a:r>
          <a:endParaRPr lang="en-US"/>
        </a:p>
      </dgm:t>
    </dgm:pt>
    <dgm:pt modelId="{886CC000-0705-4D64-B221-C5BB6FF9D210}" type="parTrans" cxnId="{32CE85A4-DF2B-4303-B7E6-37638D9140EA}">
      <dgm:prSet/>
      <dgm:spPr/>
      <dgm:t>
        <a:bodyPr/>
        <a:lstStyle/>
        <a:p>
          <a:endParaRPr lang="en-US"/>
        </a:p>
      </dgm:t>
    </dgm:pt>
    <dgm:pt modelId="{1B1FC094-F250-470D-A9FA-532D2F47E364}" type="sibTrans" cxnId="{32CE85A4-DF2B-4303-B7E6-37638D9140EA}">
      <dgm:prSet/>
      <dgm:spPr/>
      <dgm:t>
        <a:bodyPr/>
        <a:lstStyle/>
        <a:p>
          <a:endParaRPr lang="en-US"/>
        </a:p>
      </dgm:t>
    </dgm:pt>
    <dgm:pt modelId="{342984D9-E798-4830-BBAD-7D57D56F15AC}">
      <dgm:prSet phldrT="[Text]" phldr="0"/>
      <dgm:spPr/>
      <dgm:t>
        <a:bodyPr/>
        <a:lstStyle/>
        <a:p>
          <a:pPr rtl="0"/>
          <a:r>
            <a:rPr lang="en-US">
              <a:latin typeface="Calibri Light" panose="020F0302020204030204"/>
            </a:rPr>
            <a:t>(Ethical) Leadership</a:t>
          </a:r>
          <a:endParaRPr lang="en-US"/>
        </a:p>
      </dgm:t>
    </dgm:pt>
    <dgm:pt modelId="{32226552-EB06-4D0C-BD07-AB171913C946}" type="parTrans" cxnId="{C511C1CA-22E5-4A06-B612-7BC7C20058A0}">
      <dgm:prSet/>
      <dgm:spPr/>
      <dgm:t>
        <a:bodyPr/>
        <a:lstStyle/>
        <a:p>
          <a:endParaRPr lang="en-US"/>
        </a:p>
      </dgm:t>
    </dgm:pt>
    <dgm:pt modelId="{4E89E1B2-90CB-4358-B1A3-5697FA5BF294}" type="sibTrans" cxnId="{C511C1CA-22E5-4A06-B612-7BC7C20058A0}">
      <dgm:prSet/>
      <dgm:spPr/>
      <dgm:t>
        <a:bodyPr/>
        <a:lstStyle/>
        <a:p>
          <a:endParaRPr lang="en-US"/>
        </a:p>
      </dgm:t>
    </dgm:pt>
    <dgm:pt modelId="{4BD2919F-AC30-4489-821B-2EF8676D524E}">
      <dgm:prSet phldrT="[Text]" phldr="0"/>
      <dgm:spPr/>
      <dgm:t>
        <a:bodyPr/>
        <a:lstStyle/>
        <a:p>
          <a:pPr rtl="0"/>
          <a:r>
            <a:rPr lang="en-US">
              <a:latin typeface="Calibri Light" panose="020F0302020204030204"/>
            </a:rPr>
            <a:t>(Ethical) Pedagogies</a:t>
          </a:r>
          <a:endParaRPr lang="en-US"/>
        </a:p>
      </dgm:t>
    </dgm:pt>
    <dgm:pt modelId="{91DAE352-4355-44D7-B7C1-7A49DC5B4A74}" type="parTrans" cxnId="{B4DD2A6F-2E9B-4AAD-BB7B-EE0CED6758FC}">
      <dgm:prSet/>
      <dgm:spPr/>
      <dgm:t>
        <a:bodyPr/>
        <a:lstStyle/>
        <a:p>
          <a:endParaRPr lang="en-US"/>
        </a:p>
      </dgm:t>
    </dgm:pt>
    <dgm:pt modelId="{90467805-A1D3-49BC-9E5B-783066CDAF94}" type="sibTrans" cxnId="{B4DD2A6F-2E9B-4AAD-BB7B-EE0CED6758FC}">
      <dgm:prSet/>
      <dgm:spPr/>
      <dgm:t>
        <a:bodyPr/>
        <a:lstStyle/>
        <a:p>
          <a:endParaRPr lang="en-US"/>
        </a:p>
      </dgm:t>
    </dgm:pt>
    <dgm:pt modelId="{8C9E248C-9258-437B-A178-3420D5CAE85C}" type="pres">
      <dgm:prSet presAssocID="{68F3BCA3-4FE3-476E-BD7D-14FFE72BBB9F}" presName="Name0" presStyleCnt="0">
        <dgm:presLayoutVars>
          <dgm:dir/>
          <dgm:resizeHandles val="exact"/>
        </dgm:presLayoutVars>
      </dgm:prSet>
      <dgm:spPr/>
    </dgm:pt>
    <dgm:pt modelId="{12457044-C4F7-4B4C-8F0F-CE3DB062D16C}" type="pres">
      <dgm:prSet presAssocID="{92BDA216-3CAA-43CC-AA62-7A4D405066FA}" presName="node" presStyleLbl="node1" presStyleIdx="0" presStyleCnt="3">
        <dgm:presLayoutVars>
          <dgm:bulletEnabled val="1"/>
        </dgm:presLayoutVars>
      </dgm:prSet>
      <dgm:spPr/>
    </dgm:pt>
    <dgm:pt modelId="{79361E00-B70B-47A6-8582-A707F06AA8F1}" type="pres">
      <dgm:prSet presAssocID="{1B1FC094-F250-470D-A9FA-532D2F47E364}" presName="sibTrans" presStyleLbl="sibTrans2D1" presStyleIdx="0" presStyleCnt="3"/>
      <dgm:spPr/>
    </dgm:pt>
    <dgm:pt modelId="{BC31E301-10D1-411D-B5E0-AD83397F9285}" type="pres">
      <dgm:prSet presAssocID="{1B1FC094-F250-470D-A9FA-532D2F47E364}" presName="connectorText" presStyleLbl="sibTrans2D1" presStyleIdx="0" presStyleCnt="3"/>
      <dgm:spPr/>
    </dgm:pt>
    <dgm:pt modelId="{08117E23-7084-4225-A870-83F4792EFD36}" type="pres">
      <dgm:prSet presAssocID="{342984D9-E798-4830-BBAD-7D57D56F15AC}" presName="node" presStyleLbl="node1" presStyleIdx="1" presStyleCnt="3">
        <dgm:presLayoutVars>
          <dgm:bulletEnabled val="1"/>
        </dgm:presLayoutVars>
      </dgm:prSet>
      <dgm:spPr/>
    </dgm:pt>
    <dgm:pt modelId="{4EEB54B6-57DE-44B4-B398-7F758DCC7DD8}" type="pres">
      <dgm:prSet presAssocID="{4E89E1B2-90CB-4358-B1A3-5697FA5BF294}" presName="sibTrans" presStyleLbl="sibTrans2D1" presStyleIdx="1" presStyleCnt="3"/>
      <dgm:spPr/>
    </dgm:pt>
    <dgm:pt modelId="{DF74D634-19C0-443A-B386-95691E3999B7}" type="pres">
      <dgm:prSet presAssocID="{4E89E1B2-90CB-4358-B1A3-5697FA5BF294}" presName="connectorText" presStyleLbl="sibTrans2D1" presStyleIdx="1" presStyleCnt="3"/>
      <dgm:spPr/>
    </dgm:pt>
    <dgm:pt modelId="{64E92C45-8799-479C-AD37-0E3DBFFD8E94}" type="pres">
      <dgm:prSet presAssocID="{4BD2919F-AC30-4489-821B-2EF8676D524E}" presName="node" presStyleLbl="node1" presStyleIdx="2" presStyleCnt="3">
        <dgm:presLayoutVars>
          <dgm:bulletEnabled val="1"/>
        </dgm:presLayoutVars>
      </dgm:prSet>
      <dgm:spPr/>
    </dgm:pt>
    <dgm:pt modelId="{0AAA2D4B-19A5-4722-8618-46C3DD4C067D}" type="pres">
      <dgm:prSet presAssocID="{90467805-A1D3-49BC-9E5B-783066CDAF94}" presName="sibTrans" presStyleLbl="sibTrans2D1" presStyleIdx="2" presStyleCnt="3"/>
      <dgm:spPr/>
    </dgm:pt>
    <dgm:pt modelId="{70380EE4-EF7F-4590-8233-A70B9A589FE8}" type="pres">
      <dgm:prSet presAssocID="{90467805-A1D3-49BC-9E5B-783066CDAF94}" presName="connectorText" presStyleLbl="sibTrans2D1" presStyleIdx="2" presStyleCnt="3"/>
      <dgm:spPr/>
    </dgm:pt>
  </dgm:ptLst>
  <dgm:cxnLst>
    <dgm:cxn modelId="{1BB7860E-C4D1-4FBF-B009-48AC3C278418}" type="presOf" srcId="{4BD2919F-AC30-4489-821B-2EF8676D524E}" destId="{64E92C45-8799-479C-AD37-0E3DBFFD8E94}" srcOrd="0" destOrd="0" presId="urn:microsoft.com/office/officeart/2005/8/layout/cycle7"/>
    <dgm:cxn modelId="{6854AB1A-15F3-4852-81DF-F016F923404C}" type="presOf" srcId="{4E89E1B2-90CB-4358-B1A3-5697FA5BF294}" destId="{4EEB54B6-57DE-44B4-B398-7F758DCC7DD8}" srcOrd="0" destOrd="0" presId="urn:microsoft.com/office/officeart/2005/8/layout/cycle7"/>
    <dgm:cxn modelId="{B81B4324-6A27-41B9-8E55-D230C73AEEA4}" type="presOf" srcId="{342984D9-E798-4830-BBAD-7D57D56F15AC}" destId="{08117E23-7084-4225-A870-83F4792EFD36}" srcOrd="0" destOrd="0" presId="urn:microsoft.com/office/officeart/2005/8/layout/cycle7"/>
    <dgm:cxn modelId="{B4DD2A6F-2E9B-4AAD-BB7B-EE0CED6758FC}" srcId="{68F3BCA3-4FE3-476E-BD7D-14FFE72BBB9F}" destId="{4BD2919F-AC30-4489-821B-2EF8676D524E}" srcOrd="2" destOrd="0" parTransId="{91DAE352-4355-44D7-B7C1-7A49DC5B4A74}" sibTransId="{90467805-A1D3-49BC-9E5B-783066CDAF94}"/>
    <dgm:cxn modelId="{70323975-B961-4411-91C0-76556DB3FA17}" type="presOf" srcId="{90467805-A1D3-49BC-9E5B-783066CDAF94}" destId="{70380EE4-EF7F-4590-8233-A70B9A589FE8}" srcOrd="1" destOrd="0" presId="urn:microsoft.com/office/officeart/2005/8/layout/cycle7"/>
    <dgm:cxn modelId="{85AB7E7A-DBCD-4318-86B6-C4C35BE3B702}" type="presOf" srcId="{92BDA216-3CAA-43CC-AA62-7A4D405066FA}" destId="{12457044-C4F7-4B4C-8F0F-CE3DB062D16C}" srcOrd="0" destOrd="0" presId="urn:microsoft.com/office/officeart/2005/8/layout/cycle7"/>
    <dgm:cxn modelId="{296D8D8A-8397-49E1-B26A-DDCF53705768}" type="presOf" srcId="{68F3BCA3-4FE3-476E-BD7D-14FFE72BBB9F}" destId="{8C9E248C-9258-437B-A178-3420D5CAE85C}" srcOrd="0" destOrd="0" presId="urn:microsoft.com/office/officeart/2005/8/layout/cycle7"/>
    <dgm:cxn modelId="{1A3AD495-A56E-47CC-8B19-8EFE5B1772A8}" type="presOf" srcId="{90467805-A1D3-49BC-9E5B-783066CDAF94}" destId="{0AAA2D4B-19A5-4722-8618-46C3DD4C067D}" srcOrd="0" destOrd="0" presId="urn:microsoft.com/office/officeart/2005/8/layout/cycle7"/>
    <dgm:cxn modelId="{32CE85A4-DF2B-4303-B7E6-37638D9140EA}" srcId="{68F3BCA3-4FE3-476E-BD7D-14FFE72BBB9F}" destId="{92BDA216-3CAA-43CC-AA62-7A4D405066FA}" srcOrd="0" destOrd="0" parTransId="{886CC000-0705-4D64-B221-C5BB6FF9D210}" sibTransId="{1B1FC094-F250-470D-A9FA-532D2F47E364}"/>
    <dgm:cxn modelId="{C511C1CA-22E5-4A06-B612-7BC7C20058A0}" srcId="{68F3BCA3-4FE3-476E-BD7D-14FFE72BBB9F}" destId="{342984D9-E798-4830-BBAD-7D57D56F15AC}" srcOrd="1" destOrd="0" parTransId="{32226552-EB06-4D0C-BD07-AB171913C946}" sibTransId="{4E89E1B2-90CB-4358-B1A3-5697FA5BF294}"/>
    <dgm:cxn modelId="{F8C589D4-56AF-4E4E-80B2-2CFF31A07DE4}" type="presOf" srcId="{1B1FC094-F250-470D-A9FA-532D2F47E364}" destId="{79361E00-B70B-47A6-8582-A707F06AA8F1}" srcOrd="0" destOrd="0" presId="urn:microsoft.com/office/officeart/2005/8/layout/cycle7"/>
    <dgm:cxn modelId="{1A6438E1-04E3-42B6-8ABB-A1B3E5C06447}" type="presOf" srcId="{4E89E1B2-90CB-4358-B1A3-5697FA5BF294}" destId="{DF74D634-19C0-443A-B386-95691E3999B7}" srcOrd="1" destOrd="0" presId="urn:microsoft.com/office/officeart/2005/8/layout/cycle7"/>
    <dgm:cxn modelId="{14A69AF4-FD72-4424-ACF9-22D21F1801D4}" type="presOf" srcId="{1B1FC094-F250-470D-A9FA-532D2F47E364}" destId="{BC31E301-10D1-411D-B5E0-AD83397F9285}" srcOrd="1" destOrd="0" presId="urn:microsoft.com/office/officeart/2005/8/layout/cycle7"/>
    <dgm:cxn modelId="{03CC3EF0-7F04-4973-B839-9916B4A56C45}" type="presParOf" srcId="{8C9E248C-9258-437B-A178-3420D5CAE85C}" destId="{12457044-C4F7-4B4C-8F0F-CE3DB062D16C}" srcOrd="0" destOrd="0" presId="urn:microsoft.com/office/officeart/2005/8/layout/cycle7"/>
    <dgm:cxn modelId="{1B1F1F2A-DA68-4D00-8193-8913A85BA8D8}" type="presParOf" srcId="{8C9E248C-9258-437B-A178-3420D5CAE85C}" destId="{79361E00-B70B-47A6-8582-A707F06AA8F1}" srcOrd="1" destOrd="0" presId="urn:microsoft.com/office/officeart/2005/8/layout/cycle7"/>
    <dgm:cxn modelId="{5EE570B0-FAF9-494A-AB5F-9A17FA5B25BC}" type="presParOf" srcId="{79361E00-B70B-47A6-8582-A707F06AA8F1}" destId="{BC31E301-10D1-411D-B5E0-AD83397F9285}" srcOrd="0" destOrd="0" presId="urn:microsoft.com/office/officeart/2005/8/layout/cycle7"/>
    <dgm:cxn modelId="{7C493AF2-101C-468C-8EB4-072F82AE0A1C}" type="presParOf" srcId="{8C9E248C-9258-437B-A178-3420D5CAE85C}" destId="{08117E23-7084-4225-A870-83F4792EFD36}" srcOrd="2" destOrd="0" presId="urn:microsoft.com/office/officeart/2005/8/layout/cycle7"/>
    <dgm:cxn modelId="{08B49A5D-A685-416F-B5E5-0DB2310FEE1C}" type="presParOf" srcId="{8C9E248C-9258-437B-A178-3420D5CAE85C}" destId="{4EEB54B6-57DE-44B4-B398-7F758DCC7DD8}" srcOrd="3" destOrd="0" presId="urn:microsoft.com/office/officeart/2005/8/layout/cycle7"/>
    <dgm:cxn modelId="{BCB12879-9313-4457-BB72-062FFEC185B3}" type="presParOf" srcId="{4EEB54B6-57DE-44B4-B398-7F758DCC7DD8}" destId="{DF74D634-19C0-443A-B386-95691E3999B7}" srcOrd="0" destOrd="0" presId="urn:microsoft.com/office/officeart/2005/8/layout/cycle7"/>
    <dgm:cxn modelId="{4A80A699-FD49-45DE-8C83-99239290FF8B}" type="presParOf" srcId="{8C9E248C-9258-437B-A178-3420D5CAE85C}" destId="{64E92C45-8799-479C-AD37-0E3DBFFD8E94}" srcOrd="4" destOrd="0" presId="urn:microsoft.com/office/officeart/2005/8/layout/cycle7"/>
    <dgm:cxn modelId="{F94BBC3E-5ECF-4A02-82B5-946EAFB77FBA}" type="presParOf" srcId="{8C9E248C-9258-437B-A178-3420D5CAE85C}" destId="{0AAA2D4B-19A5-4722-8618-46C3DD4C067D}" srcOrd="5" destOrd="0" presId="urn:microsoft.com/office/officeart/2005/8/layout/cycle7"/>
    <dgm:cxn modelId="{BBD54868-2F9B-4AB0-ACDD-031FFF5BF179}" type="presParOf" srcId="{0AAA2D4B-19A5-4722-8618-46C3DD4C067D}" destId="{70380EE4-EF7F-4590-8233-A70B9A589FE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57044-C4F7-4B4C-8F0F-CE3DB062D16C}">
      <dsp:nvSpPr>
        <dsp:cNvPr id="0" name=""/>
        <dsp:cNvSpPr/>
      </dsp:nvSpPr>
      <dsp:spPr>
        <a:xfrm>
          <a:off x="4130761" y="1008"/>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(Ethical) Scholarship</a:t>
          </a:r>
          <a:endParaRPr lang="en-US" sz="2900" kern="1200"/>
        </a:p>
      </dsp:txBody>
      <dsp:txXfrm>
        <a:off x="4163771" y="34018"/>
        <a:ext cx="2188056" cy="1061018"/>
      </dsp:txXfrm>
    </dsp:sp>
    <dsp:sp modelId="{79361E00-B70B-47A6-8582-A707F06AA8F1}">
      <dsp:nvSpPr>
        <dsp:cNvPr id="0" name=""/>
        <dsp:cNvSpPr/>
      </dsp:nvSpPr>
      <dsp:spPr>
        <a:xfrm rot="3600000">
          <a:off x="5601314" y="1978437"/>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19653" y="2057330"/>
        <a:ext cx="936678" cy="236677"/>
      </dsp:txXfrm>
    </dsp:sp>
    <dsp:sp modelId="{08117E23-7084-4225-A870-83F4792EFD36}">
      <dsp:nvSpPr>
        <dsp:cNvPr id="0" name=""/>
        <dsp:cNvSpPr/>
      </dsp:nvSpPr>
      <dsp:spPr>
        <a:xfrm>
          <a:off x="5991147" y="3223291"/>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(Ethical) Leadership</a:t>
          </a:r>
          <a:endParaRPr lang="en-US" sz="2900" kern="1200"/>
        </a:p>
      </dsp:txBody>
      <dsp:txXfrm>
        <a:off x="6024157" y="3256301"/>
        <a:ext cx="2188056" cy="1061018"/>
      </dsp:txXfrm>
    </dsp:sp>
    <dsp:sp modelId="{4EEB54B6-57DE-44B4-B398-7F758DCC7DD8}">
      <dsp:nvSpPr>
        <dsp:cNvPr id="0" name=""/>
        <dsp:cNvSpPr/>
      </dsp:nvSpPr>
      <dsp:spPr>
        <a:xfrm rot="10800000">
          <a:off x="4671121" y="3589579"/>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789460" y="3668472"/>
        <a:ext cx="936678" cy="236677"/>
      </dsp:txXfrm>
    </dsp:sp>
    <dsp:sp modelId="{64E92C45-8799-479C-AD37-0E3DBFFD8E94}">
      <dsp:nvSpPr>
        <dsp:cNvPr id="0" name=""/>
        <dsp:cNvSpPr/>
      </dsp:nvSpPr>
      <dsp:spPr>
        <a:xfrm>
          <a:off x="2270375" y="3223291"/>
          <a:ext cx="2254076" cy="11270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kern="1200">
              <a:latin typeface="Calibri Light" panose="020F0302020204030204"/>
            </a:rPr>
            <a:t>(Ethical) Pedagogies</a:t>
          </a:r>
          <a:endParaRPr lang="en-US" sz="2900" kern="1200"/>
        </a:p>
      </dsp:txBody>
      <dsp:txXfrm>
        <a:off x="2303385" y="3256301"/>
        <a:ext cx="2188056" cy="1061018"/>
      </dsp:txXfrm>
    </dsp:sp>
    <dsp:sp modelId="{0AAA2D4B-19A5-4722-8618-46C3DD4C067D}">
      <dsp:nvSpPr>
        <dsp:cNvPr id="0" name=""/>
        <dsp:cNvSpPr/>
      </dsp:nvSpPr>
      <dsp:spPr>
        <a:xfrm rot="18000000">
          <a:off x="3740928" y="1978437"/>
          <a:ext cx="1173356" cy="39446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859267" y="2057330"/>
        <a:ext cx="936678" cy="23667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E54EF-2587-4AE4-BC22-FE13C041989B}" type="datetimeFigureOut">
              <a:t>3/13/2024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4C3A6-3218-43A0-917F-665AB55E2774}" type="slidenum">
              <a:t>‹#›</a:t>
            </a:fld>
            <a:endParaRPr lang="en-US"/>
          </a:p>
        </p:txBody>
      </p:sp>
    </p:spTree>
    <p:extLst>
      <p:ext uri="{BB962C8B-B14F-4D97-AF65-F5344CB8AC3E}">
        <p14:creationId xmlns:p14="http://schemas.microsoft.com/office/powerpoint/2010/main" val="40446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is being used as a way to frame the MA TEAP and has been helpful in thinking about the work undertaken within </a:t>
            </a:r>
            <a:r>
              <a:rPr lang="en-US" dirty="0" err="1">
                <a:ea typeface="Calibri"/>
                <a:cs typeface="Calibri"/>
              </a:rPr>
              <a:t>insessional</a:t>
            </a:r>
            <a:r>
              <a:rPr lang="en-US" dirty="0">
                <a:ea typeface="Calibri"/>
                <a:cs typeface="Calibri"/>
              </a:rPr>
              <a:t> provision. This means that </a:t>
            </a:r>
            <a:r>
              <a:rPr lang="en-US" dirty="0" err="1">
                <a:ea typeface="Calibri"/>
                <a:cs typeface="Calibri"/>
              </a:rPr>
              <a:t>insessional</a:t>
            </a:r>
            <a:r>
              <a:rPr lang="en-US" dirty="0">
                <a:ea typeface="Calibri"/>
                <a:cs typeface="Calibri"/>
              </a:rPr>
              <a:t> colleagues are investigating the discourse and genres of subjects but also the disciplinary cultures and values and to some degree, the epistemologies of the disciplines. These areas are included in the categories of literature in the </a:t>
            </a:r>
            <a:r>
              <a:rPr lang="en-US" dirty="0" err="1">
                <a:ea typeface="Calibri"/>
                <a:cs typeface="Calibri"/>
              </a:rPr>
              <a:t>insessional</a:t>
            </a:r>
            <a:r>
              <a:rPr lang="en-US" dirty="0">
                <a:ea typeface="Calibri"/>
                <a:cs typeface="Calibri"/>
              </a:rPr>
              <a:t> website. </a:t>
            </a:r>
          </a:p>
        </p:txBody>
      </p:sp>
      <p:sp>
        <p:nvSpPr>
          <p:cNvPr id="4" name="Slide Number Placeholder 3"/>
          <p:cNvSpPr>
            <a:spLocks noGrp="1"/>
          </p:cNvSpPr>
          <p:nvPr>
            <p:ph type="sldNum" sz="quarter" idx="5"/>
          </p:nvPr>
        </p:nvSpPr>
        <p:spPr/>
        <p:txBody>
          <a:bodyPr/>
          <a:lstStyle/>
          <a:p>
            <a:fld id="{4534C3A6-3218-43A0-917F-665AB55E2774}" type="slidenum">
              <a:t>3</a:t>
            </a:fld>
            <a:endParaRPr lang="en-US"/>
          </a:p>
        </p:txBody>
      </p:sp>
    </p:spTree>
    <p:extLst>
      <p:ext uri="{BB962C8B-B14F-4D97-AF65-F5344CB8AC3E}">
        <p14:creationId xmlns:p14="http://schemas.microsoft.com/office/powerpoint/2010/main" val="419966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Issues related to</a:t>
            </a:r>
            <a:r>
              <a:rPr lang="en-US" b="1" dirty="0">
                <a:ea typeface="Calibri"/>
                <a:cs typeface="Calibri"/>
              </a:rPr>
              <a:t> ethical pedagogies</a:t>
            </a:r>
            <a:r>
              <a:rPr lang="en-US" dirty="0">
                <a:ea typeface="Calibri"/>
                <a:cs typeface="Calibri"/>
              </a:rPr>
              <a:t> can include: avoiding deficit approaches to teaching, making assumptions about students or cultural stereotypes. It can also include matters relating to inclusion and exclusion </a:t>
            </a:r>
            <a:r>
              <a:rPr lang="en-US" dirty="0" err="1">
                <a:ea typeface="Calibri"/>
                <a:cs typeface="Calibri"/>
              </a:rPr>
              <a:t>ie</a:t>
            </a:r>
            <a:r>
              <a:rPr lang="en-US" dirty="0">
                <a:ea typeface="Calibri"/>
                <a:cs typeface="Calibri"/>
              </a:rPr>
              <a:t>. Which students have access and the implications of these decisions. This might also involve academic development with colleagues in schools and working with schools. </a:t>
            </a:r>
          </a:p>
          <a:p>
            <a:r>
              <a:rPr lang="en-US" b="1" dirty="0">
                <a:ea typeface="Calibri"/>
                <a:cs typeface="Calibri"/>
              </a:rPr>
              <a:t>Ethical leadership</a:t>
            </a:r>
            <a:r>
              <a:rPr lang="en-US" dirty="0">
                <a:ea typeface="Calibri"/>
                <a:cs typeface="Calibri"/>
              </a:rPr>
              <a:t> issues can include: the approach taken to the provision e.g. school by school and equity issues; negotiations regarding finding and the value/ recognition of </a:t>
            </a:r>
            <a:r>
              <a:rPr lang="en-US" err="1">
                <a:ea typeface="Calibri"/>
                <a:cs typeface="Calibri"/>
              </a:rPr>
              <a:t>insessional</a:t>
            </a:r>
            <a:r>
              <a:rPr lang="en-US" dirty="0">
                <a:ea typeface="Calibri"/>
                <a:cs typeface="Calibri"/>
              </a:rPr>
              <a:t> colleagues across the academy; engaging in deficit-based negotiations; approach to staffing decisions i.e. cherry picking expertise and developing staff; avoid fracturing and staff silos – so still being part of the LC community (4 days per week only)and being different to not better than. This can also include planning time and space for scholarship and CPD. </a:t>
            </a:r>
          </a:p>
          <a:p>
            <a:r>
              <a:rPr lang="en-US" dirty="0">
                <a:ea typeface="Calibri"/>
                <a:cs typeface="Calibri"/>
              </a:rPr>
              <a:t>Re </a:t>
            </a:r>
            <a:r>
              <a:rPr lang="en-US" b="1" dirty="0">
                <a:ea typeface="Calibri"/>
                <a:cs typeface="Calibri"/>
              </a:rPr>
              <a:t>scholarship, </a:t>
            </a:r>
            <a:r>
              <a:rPr lang="en-US" dirty="0">
                <a:ea typeface="Calibri"/>
                <a:cs typeface="Calibri"/>
              </a:rPr>
              <a:t>this can involve supporting scholarship ideas and levels of confidence with scholarship; having options and choice in topics; collaborative scholarship projects, unethical practices in scholarship. Also, issues trying to use scholarship to assess impact. </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534C3A6-3218-43A0-917F-665AB55E2774}" type="slidenum">
              <a:t>4</a:t>
            </a:fld>
            <a:endParaRPr lang="en-US"/>
          </a:p>
        </p:txBody>
      </p:sp>
    </p:spTree>
    <p:extLst>
      <p:ext uri="{BB962C8B-B14F-4D97-AF65-F5344CB8AC3E}">
        <p14:creationId xmlns:p14="http://schemas.microsoft.com/office/powerpoint/2010/main" val="2115456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leeds365-my.sharepoint.com/:b:/g/personal/llcmev_leeds_ac_uk/EZ4ItpuZquRAgMb3aei7td4BkDI7vqAhhusm0cIMOvkQFg?e=dYviFl"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nsessional.leeds.ac.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eeds365-my.sharepoint.com/:w:/g/personal/llcmev_leeds_ac_uk/EUmwLaWcHepHpX9-BtbHzAQBPlhYSlwhOl6IG2J1D49dKA?e=mBT4w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sessional.leeds.ac.uk/reading-li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Sunset silhouette of scaffolding in construction site">
            <a:extLst>
              <a:ext uri="{FF2B5EF4-FFF2-40B4-BE49-F238E27FC236}">
                <a16:creationId xmlns:a16="http://schemas.microsoft.com/office/drawing/2014/main" id="{E950BE37-0668-630C-7C19-7F1F3FCA6683}"/>
              </a:ext>
            </a:extLst>
          </p:cNvPr>
          <p:cNvPicPr>
            <a:picLocks noChangeAspect="1"/>
          </p:cNvPicPr>
          <p:nvPr/>
        </p:nvPicPr>
        <p:blipFill rotWithShape="1">
          <a:blip r:embed="rId2">
            <a:alphaModFix amt="50000"/>
          </a:blip>
          <a:srcRect t="15728" r="-2" b="-2"/>
          <a:stretch/>
        </p:blipFill>
        <p:spPr>
          <a:xfrm>
            <a:off x="20" y="1"/>
            <a:ext cx="12191980" cy="6857999"/>
          </a:xfrm>
          <a:prstGeom prst="rect">
            <a:avLst/>
          </a:prstGeom>
        </p:spPr>
      </p:pic>
      <p:sp>
        <p:nvSpPr>
          <p:cNvPr id="2" name="Title 1">
            <a:extLst>
              <a:ext uri="{FF2B5EF4-FFF2-40B4-BE49-F238E27FC236}">
                <a16:creationId xmlns:a16="http://schemas.microsoft.com/office/drawing/2014/main" id="{8666245C-4AC7-EFF3-8FA7-F7AC83D02A4B}"/>
              </a:ext>
            </a:extLst>
          </p:cNvPr>
          <p:cNvSpPr>
            <a:spLocks noGrp="1"/>
          </p:cNvSpPr>
          <p:nvPr>
            <p:ph type="ctrTitle"/>
          </p:nvPr>
        </p:nvSpPr>
        <p:spPr>
          <a:xfrm>
            <a:off x="1524000" y="1122362"/>
            <a:ext cx="9144000" cy="2900518"/>
          </a:xfrm>
        </p:spPr>
        <p:txBody>
          <a:bodyPr>
            <a:normAutofit/>
          </a:bodyPr>
          <a:lstStyle/>
          <a:p>
            <a:r>
              <a:rPr lang="en-US" sz="5100" b="1">
                <a:solidFill>
                  <a:srgbClr val="FFFFFF"/>
                </a:solidFill>
                <a:latin typeface="Calibri"/>
                <a:cs typeface="Calibri"/>
              </a:rPr>
              <a:t>Building sustainable ESAP expertise and influence across wide scale insessional provision.</a:t>
            </a:r>
            <a:endParaRPr lang="en-US" sz="5100">
              <a:solidFill>
                <a:srgbClr val="FFFFFF"/>
              </a:solidFill>
            </a:endParaRPr>
          </a:p>
        </p:txBody>
      </p:sp>
      <p:sp>
        <p:nvSpPr>
          <p:cNvPr id="3" name="Subtitle 2">
            <a:extLst>
              <a:ext uri="{FF2B5EF4-FFF2-40B4-BE49-F238E27FC236}">
                <a16:creationId xmlns:a16="http://schemas.microsoft.com/office/drawing/2014/main" id="{D13AE2EF-2871-890A-A76A-BABD30A73DE0}"/>
              </a:ext>
            </a:extLst>
          </p:cNvPr>
          <p:cNvSpPr>
            <a:spLocks noGrp="1"/>
          </p:cNvSpPr>
          <p:nvPr>
            <p:ph type="subTitle" idx="1"/>
          </p:nvPr>
        </p:nvSpPr>
        <p:spPr>
          <a:xfrm>
            <a:off x="-3352800" y="5536259"/>
            <a:ext cx="9144000" cy="1098395"/>
          </a:xfrm>
        </p:spPr>
        <p:txBody>
          <a:bodyPr vert="horz" lIns="91440" tIns="45720" rIns="91440" bIns="45720" rtlCol="0">
            <a:normAutofit fontScale="77500" lnSpcReduction="20000"/>
          </a:bodyPr>
          <a:lstStyle/>
          <a:p>
            <a:pPr lvl="2"/>
            <a:endParaRPr lang="en-US" sz="700" dirty="0">
              <a:solidFill>
                <a:srgbClr val="FFFFFF"/>
              </a:solidFill>
              <a:cs typeface="Calibri"/>
            </a:endParaRPr>
          </a:p>
          <a:p>
            <a:pPr lvl="2"/>
            <a:endParaRPr lang="en-US" sz="700" dirty="0">
              <a:solidFill>
                <a:srgbClr val="FFFFFF"/>
              </a:solidFill>
              <a:cs typeface="Calibri"/>
            </a:endParaRPr>
          </a:p>
          <a:p>
            <a:pPr lvl="2"/>
            <a:endParaRPr lang="en-US" sz="700" dirty="0">
              <a:solidFill>
                <a:srgbClr val="FFFFFF"/>
              </a:solidFill>
              <a:cs typeface="Calibri"/>
            </a:endParaRPr>
          </a:p>
          <a:p>
            <a:pPr lvl="2"/>
            <a:endParaRPr lang="en-US" sz="700" dirty="0">
              <a:solidFill>
                <a:srgbClr val="FFFFFF"/>
              </a:solidFill>
              <a:cs typeface="Calibri"/>
            </a:endParaRPr>
          </a:p>
          <a:p>
            <a:pPr lvl="2"/>
            <a:r>
              <a:rPr lang="en-US" sz="700" dirty="0">
                <a:solidFill>
                  <a:srgbClr val="FFFFFF"/>
                </a:solidFill>
                <a:cs typeface="Calibri"/>
              </a:rPr>
              <a:t>                   </a:t>
            </a:r>
            <a:r>
              <a:rPr lang="en-US" sz="2400" dirty="0">
                <a:solidFill>
                  <a:srgbClr val="FFFFFF"/>
                </a:solidFill>
                <a:cs typeface="Calibri"/>
              </a:rPr>
              <a:t>Dr Michelle Evans &amp; Prof Bee Bond</a:t>
            </a:r>
          </a:p>
          <a:p>
            <a:pPr lvl="2"/>
            <a:r>
              <a:rPr lang="en-US" sz="2400" dirty="0">
                <a:solidFill>
                  <a:srgbClr val="FFFFFF"/>
                </a:solidFill>
                <a:cs typeface="Calibri"/>
              </a:rPr>
              <a:t>  The University of Leeds</a:t>
            </a:r>
          </a:p>
        </p:txBody>
      </p:sp>
    </p:spTree>
    <p:extLst>
      <p:ext uri="{BB962C8B-B14F-4D97-AF65-F5344CB8AC3E}">
        <p14:creationId xmlns:p14="http://schemas.microsoft.com/office/powerpoint/2010/main" val="219414448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3D rendering of game pieces tied together with a rope">
            <a:extLst>
              <a:ext uri="{FF2B5EF4-FFF2-40B4-BE49-F238E27FC236}">
                <a16:creationId xmlns:a16="http://schemas.microsoft.com/office/drawing/2014/main" id="{F2B26E64-F367-97E8-2EA6-C0478C9C855F}"/>
              </a:ext>
            </a:extLst>
          </p:cNvPr>
          <p:cNvPicPr>
            <a:picLocks noChangeAspect="1"/>
          </p:cNvPicPr>
          <p:nvPr/>
        </p:nvPicPr>
        <p:blipFill rotWithShape="1">
          <a:blip r:embed="rId2"/>
          <a:srcRect t="25001" r="-2" b="-2"/>
          <a:stretch/>
        </p:blipFill>
        <p:spPr>
          <a:xfrm>
            <a:off x="1" y="1"/>
            <a:ext cx="12192000" cy="6857999"/>
          </a:xfrm>
          <a:prstGeom prst="rect">
            <a:avLst/>
          </a:prstGeom>
        </p:spPr>
      </p:pic>
      <p:sp useBgFill="1">
        <p:nvSpPr>
          <p:cNvPr id="11" name="Freeform: Shape 10">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BACB34-89E9-1EBB-432F-916FD52E359E}"/>
              </a:ext>
            </a:extLst>
          </p:cNvPr>
          <p:cNvSpPr>
            <a:spLocks noGrp="1"/>
          </p:cNvSpPr>
          <p:nvPr>
            <p:ph type="title"/>
          </p:nvPr>
        </p:nvSpPr>
        <p:spPr>
          <a:xfrm>
            <a:off x="1037809" y="1071350"/>
            <a:ext cx="4775162" cy="1339382"/>
          </a:xfrm>
        </p:spPr>
        <p:txBody>
          <a:bodyPr>
            <a:normAutofit/>
          </a:bodyPr>
          <a:lstStyle/>
          <a:p>
            <a:pPr algn="ctr"/>
            <a:r>
              <a:rPr lang="en-US" sz="3600">
                <a:cs typeface="Calibri Light"/>
              </a:rPr>
              <a:t>Plan</a:t>
            </a:r>
            <a:endParaRPr lang="en-US" sz="3600"/>
          </a:p>
        </p:txBody>
      </p:sp>
      <p:sp>
        <p:nvSpPr>
          <p:cNvPr id="13"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37E936-4B70-9604-0873-C431641B2411}"/>
              </a:ext>
            </a:extLst>
          </p:cNvPr>
          <p:cNvSpPr>
            <a:spLocks noGrp="1"/>
          </p:cNvSpPr>
          <p:nvPr>
            <p:ph idx="1"/>
          </p:nvPr>
        </p:nvSpPr>
        <p:spPr>
          <a:xfrm>
            <a:off x="1189319" y="2547257"/>
            <a:ext cx="4458446" cy="3109740"/>
          </a:xfrm>
        </p:spPr>
        <p:txBody>
          <a:bodyPr vert="horz" lIns="91440" tIns="45720" rIns="91440" bIns="45720" rtlCol="0" anchor="ctr">
            <a:normAutofit/>
          </a:bodyPr>
          <a:lstStyle/>
          <a:p>
            <a:r>
              <a:rPr lang="en-US" sz="2000" dirty="0">
                <a:cs typeface="Calibri" panose="020F0502020204030204"/>
              </a:rPr>
              <a:t>A useful conceptual framework.</a:t>
            </a:r>
          </a:p>
          <a:p>
            <a:r>
              <a:rPr lang="en-US" sz="2000" dirty="0">
                <a:cs typeface="Calibri" panose="020F0502020204030204"/>
              </a:rPr>
              <a:t>What is needed to make insessional provision influential and sustainable?</a:t>
            </a:r>
          </a:p>
          <a:p>
            <a:r>
              <a:rPr lang="en-US" sz="2000" dirty="0">
                <a:cs typeface="Calibri" panose="020F0502020204030204"/>
              </a:rPr>
              <a:t>Evolution of insessional timeline and public-facing website.</a:t>
            </a:r>
          </a:p>
          <a:p>
            <a:r>
              <a:rPr lang="en-US" sz="2000" dirty="0">
                <a:cs typeface="Calibri" panose="020F0502020204030204"/>
              </a:rPr>
              <a:t>Some issues regarding expertise and influence.</a:t>
            </a:r>
          </a:p>
          <a:p>
            <a:r>
              <a:rPr lang="en-US" sz="2000" dirty="0">
                <a:cs typeface="Calibri" panose="020F0502020204030204"/>
              </a:rPr>
              <a:t>Ongoing issues and challenges.</a:t>
            </a:r>
          </a:p>
          <a:p>
            <a:endParaRPr lang="en-US" sz="2000" dirty="0">
              <a:cs typeface="Calibri" panose="020F0502020204030204"/>
            </a:endParaRPr>
          </a:p>
        </p:txBody>
      </p:sp>
    </p:spTree>
    <p:extLst>
      <p:ext uri="{BB962C8B-B14F-4D97-AF65-F5344CB8AC3E}">
        <p14:creationId xmlns:p14="http://schemas.microsoft.com/office/powerpoint/2010/main" val="14009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4F44-13C2-E2C5-F846-5189F19F8A24}"/>
              </a:ext>
            </a:extLst>
          </p:cNvPr>
          <p:cNvSpPr>
            <a:spLocks noGrp="1"/>
          </p:cNvSpPr>
          <p:nvPr>
            <p:ph type="title"/>
          </p:nvPr>
        </p:nvSpPr>
        <p:spPr/>
        <p:txBody>
          <a:bodyPr/>
          <a:lstStyle/>
          <a:p>
            <a:r>
              <a:rPr lang="en-US">
                <a:cs typeface="Calibri Light"/>
              </a:rPr>
              <a:t>Conceptual Framework</a:t>
            </a:r>
            <a:endParaRPr lang="en-US"/>
          </a:p>
        </p:txBody>
      </p:sp>
      <p:pic>
        <p:nvPicPr>
          <p:cNvPr id="4" name="Content Placeholder 3" descr="ill defined EAP diagram.png">
            <a:extLst>
              <a:ext uri="{FF2B5EF4-FFF2-40B4-BE49-F238E27FC236}">
                <a16:creationId xmlns:a16="http://schemas.microsoft.com/office/drawing/2014/main" id="{A73A092D-7C06-2983-92BC-08F8E73AA47A}"/>
              </a:ext>
            </a:extLst>
          </p:cNvPr>
          <p:cNvPicPr>
            <a:picLocks noGrp="1" noChangeAspect="1"/>
          </p:cNvPicPr>
          <p:nvPr>
            <p:ph idx="1"/>
          </p:nvPr>
        </p:nvPicPr>
        <p:blipFill>
          <a:blip r:embed="rId3"/>
          <a:stretch>
            <a:fillRect/>
          </a:stretch>
        </p:blipFill>
        <p:spPr>
          <a:xfrm>
            <a:off x="958144" y="1702696"/>
            <a:ext cx="10339212" cy="4939933"/>
          </a:xfrm>
        </p:spPr>
      </p:pic>
      <p:sp>
        <p:nvSpPr>
          <p:cNvPr id="3" name="TextBox 2">
            <a:extLst>
              <a:ext uri="{FF2B5EF4-FFF2-40B4-BE49-F238E27FC236}">
                <a16:creationId xmlns:a16="http://schemas.microsoft.com/office/drawing/2014/main" id="{3279ADB7-0A78-5D4E-2949-0C0299701AB7}"/>
              </a:ext>
            </a:extLst>
          </p:cNvPr>
          <p:cNvSpPr txBox="1"/>
          <p:nvPr/>
        </p:nvSpPr>
        <p:spPr>
          <a:xfrm>
            <a:off x="47083" y="6592725"/>
            <a:ext cx="265705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Alex Ding &amp; Ian Bruce (2023)</a:t>
            </a:r>
            <a:endParaRPr lang="en-US" sz="1400"/>
          </a:p>
        </p:txBody>
      </p:sp>
    </p:spTree>
    <p:extLst>
      <p:ext uri="{BB962C8B-B14F-4D97-AF65-F5344CB8AC3E}">
        <p14:creationId xmlns:p14="http://schemas.microsoft.com/office/powerpoint/2010/main" val="370516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83D4-E2A6-F309-A96B-DEC2807EAE4F}"/>
              </a:ext>
            </a:extLst>
          </p:cNvPr>
          <p:cNvSpPr>
            <a:spLocks noGrp="1"/>
          </p:cNvSpPr>
          <p:nvPr>
            <p:ph type="title"/>
          </p:nvPr>
        </p:nvSpPr>
        <p:spPr/>
        <p:txBody>
          <a:bodyPr/>
          <a:lstStyle/>
          <a:p>
            <a:r>
              <a:rPr lang="en-US">
                <a:cs typeface="Calibri Light"/>
              </a:rPr>
              <a:t>What is needed?</a:t>
            </a:r>
            <a:endParaRPr lang="en-US"/>
          </a:p>
        </p:txBody>
      </p:sp>
      <p:graphicFrame>
        <p:nvGraphicFramePr>
          <p:cNvPr id="16" name="Content Placeholder 15">
            <a:extLst>
              <a:ext uri="{FF2B5EF4-FFF2-40B4-BE49-F238E27FC236}">
                <a16:creationId xmlns:a16="http://schemas.microsoft.com/office/drawing/2014/main" id="{AC65A852-F836-01C2-2A4D-05B0C64ECE89}"/>
              </a:ext>
            </a:extLst>
          </p:cNvPr>
          <p:cNvGraphicFramePr>
            <a:graphicFrameLocks noGrp="1"/>
          </p:cNvGraphicFramePr>
          <p:nvPr>
            <p:ph idx="1"/>
            <p:extLst>
              <p:ext uri="{D42A27DB-BD31-4B8C-83A1-F6EECF244321}">
                <p14:modId xmlns:p14="http://schemas.microsoft.com/office/powerpoint/2010/main" val="17145736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672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BF2D06-08D9-E88D-6368-836C9B7EACE2}"/>
              </a:ext>
            </a:extLst>
          </p:cNvPr>
          <p:cNvPicPr>
            <a:picLocks noChangeAspect="1"/>
          </p:cNvPicPr>
          <p:nvPr/>
        </p:nvPicPr>
        <p:blipFill rotWithShape="1">
          <a:blip r:embed="rId2"/>
          <a:srcRect l="2062" r="11577" b="1"/>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AE5FD2-6A35-AE20-60AF-FA0BA4E28D4C}"/>
              </a:ext>
            </a:extLst>
          </p:cNvPr>
          <p:cNvSpPr>
            <a:spLocks noGrp="1"/>
          </p:cNvSpPr>
          <p:nvPr>
            <p:ph type="title"/>
          </p:nvPr>
        </p:nvSpPr>
        <p:spPr>
          <a:xfrm>
            <a:off x="838200" y="365125"/>
            <a:ext cx="3822189" cy="1899912"/>
          </a:xfrm>
        </p:spPr>
        <p:txBody>
          <a:bodyPr>
            <a:normAutofit/>
          </a:bodyPr>
          <a:lstStyle/>
          <a:p>
            <a:r>
              <a:rPr lang="en-US" sz="4000">
                <a:cs typeface="Calibri Light"/>
              </a:rPr>
              <a:t>Evolution of insessional provision</a:t>
            </a:r>
            <a:endParaRPr lang="en-US" sz="4000"/>
          </a:p>
        </p:txBody>
      </p:sp>
      <p:sp>
        <p:nvSpPr>
          <p:cNvPr id="3" name="Content Placeholder 2">
            <a:extLst>
              <a:ext uri="{FF2B5EF4-FFF2-40B4-BE49-F238E27FC236}">
                <a16:creationId xmlns:a16="http://schemas.microsoft.com/office/drawing/2014/main" id="{6CF02E20-9ADA-05BF-6B57-1470EA841000}"/>
              </a:ext>
            </a:extLst>
          </p:cNvPr>
          <p:cNvSpPr>
            <a:spLocks noGrp="1"/>
          </p:cNvSpPr>
          <p:nvPr>
            <p:ph idx="1"/>
          </p:nvPr>
        </p:nvSpPr>
        <p:spPr>
          <a:xfrm>
            <a:off x="587829" y="2378401"/>
            <a:ext cx="3822189" cy="3742762"/>
          </a:xfrm>
        </p:spPr>
        <p:txBody>
          <a:bodyPr vert="horz" lIns="91440" tIns="45720" rIns="91440" bIns="45720" rtlCol="0" anchor="t">
            <a:normAutofit/>
          </a:bodyPr>
          <a:lstStyle/>
          <a:p>
            <a:pPr marL="0" indent="0">
              <a:buNone/>
            </a:pPr>
            <a:r>
              <a:rPr lang="en-US" sz="2000" dirty="0">
                <a:cs typeface="Calibri"/>
                <a:hlinkClick r:id="rId3"/>
              </a:rPr>
              <a:t>Timeline</a:t>
            </a:r>
          </a:p>
          <a:p>
            <a:pPr marL="0" indent="0">
              <a:buNone/>
            </a:pPr>
            <a:r>
              <a:rPr lang="en-US" sz="2000" dirty="0">
                <a:ea typeface="+mn-lt"/>
                <a:cs typeface="+mn-lt"/>
                <a:hlinkClick r:id="rId4"/>
              </a:rPr>
              <a:t>Website</a:t>
            </a:r>
            <a:endParaRPr lang="en-US" sz="2000" dirty="0">
              <a:ea typeface="+mn-lt"/>
              <a:cs typeface="+mn-lt"/>
            </a:endParaRPr>
          </a:p>
          <a:p>
            <a:pPr marL="0" indent="0">
              <a:buNone/>
            </a:pPr>
            <a:endParaRPr lang="en-US" sz="2000">
              <a:ea typeface="+mn-lt"/>
              <a:cs typeface="+mn-lt"/>
            </a:endParaRPr>
          </a:p>
        </p:txBody>
      </p:sp>
    </p:spTree>
    <p:extLst>
      <p:ext uri="{BB962C8B-B14F-4D97-AF65-F5344CB8AC3E}">
        <p14:creationId xmlns:p14="http://schemas.microsoft.com/office/powerpoint/2010/main" val="333308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873AF-43DB-0A16-6066-1D6891B23CEF}"/>
              </a:ext>
            </a:extLst>
          </p:cNvPr>
          <p:cNvSpPr>
            <a:spLocks noGrp="1"/>
          </p:cNvSpPr>
          <p:nvPr>
            <p:ph type="title"/>
          </p:nvPr>
        </p:nvSpPr>
        <p:spPr>
          <a:xfrm>
            <a:off x="302986" y="337911"/>
            <a:ext cx="6614886" cy="1307421"/>
          </a:xfrm>
        </p:spPr>
        <p:txBody>
          <a:bodyPr/>
          <a:lstStyle/>
          <a:p>
            <a:r>
              <a:rPr lang="en-US">
                <a:cs typeface="Calibri Light"/>
              </a:rPr>
              <a:t>Some issues re expertise and influence. </a:t>
            </a:r>
          </a:p>
        </p:txBody>
      </p:sp>
      <p:sp>
        <p:nvSpPr>
          <p:cNvPr id="3" name="Content Placeholder 2">
            <a:extLst>
              <a:ext uri="{FF2B5EF4-FFF2-40B4-BE49-F238E27FC236}">
                <a16:creationId xmlns:a16="http://schemas.microsoft.com/office/drawing/2014/main" id="{6ACBEA88-1757-C2AC-E06F-79658159063A}"/>
              </a:ext>
            </a:extLst>
          </p:cNvPr>
          <p:cNvSpPr>
            <a:spLocks noGrp="1"/>
          </p:cNvSpPr>
          <p:nvPr>
            <p:ph idx="1"/>
          </p:nvPr>
        </p:nvSpPr>
        <p:spPr>
          <a:xfrm>
            <a:off x="372818" y="2295799"/>
            <a:ext cx="6173638" cy="4322584"/>
          </a:xfrm>
        </p:spPr>
        <p:txBody>
          <a:bodyPr vert="horz" lIns="91440" tIns="45720" rIns="91440" bIns="45720" rtlCol="0" anchor="t">
            <a:normAutofit/>
          </a:bodyPr>
          <a:lstStyle/>
          <a:p>
            <a:pPr marL="0" indent="0">
              <a:buNone/>
            </a:pPr>
            <a:r>
              <a:rPr lang="en-US" sz="2000" dirty="0">
                <a:cs typeface="Calibri" panose="020F0502020204030204"/>
              </a:rPr>
              <a:t>"It was a really good approach but then Helen left.”</a:t>
            </a:r>
          </a:p>
          <a:p>
            <a:pPr marL="0" indent="0">
              <a:buNone/>
            </a:pPr>
            <a:r>
              <a:rPr lang="en-US" sz="2000" dirty="0">
                <a:cs typeface="Calibri" panose="020F0502020204030204"/>
              </a:rPr>
              <a:t>"I don't know where to start."</a:t>
            </a:r>
            <a:endParaRPr lang="en-US" sz="2000" dirty="0">
              <a:ea typeface="Calibri"/>
              <a:cs typeface="Calibri" panose="020F0502020204030204"/>
            </a:endParaRPr>
          </a:p>
          <a:p>
            <a:pPr marL="0" indent="0">
              <a:buNone/>
            </a:pPr>
            <a:r>
              <a:rPr lang="en-US" sz="2000" dirty="0">
                <a:cs typeface="Calibri" panose="020F0502020204030204"/>
              </a:rPr>
              <a:t>"We’ve tried that before, it doesn’t work.”</a:t>
            </a:r>
            <a:endParaRPr lang="en-US" sz="2000" dirty="0">
              <a:ea typeface="Calibri"/>
              <a:cs typeface="Calibri" panose="020F0502020204030204"/>
            </a:endParaRPr>
          </a:p>
          <a:p>
            <a:pPr marL="0" indent="0">
              <a:buNone/>
            </a:pPr>
            <a:r>
              <a:rPr lang="en-US" sz="2000" dirty="0">
                <a:cs typeface="Calibri" panose="020F0502020204030204"/>
              </a:rPr>
              <a:t>"So, what can you do for us?” (colleague from a school)."</a:t>
            </a:r>
            <a:endParaRPr lang="en-US" sz="2000" dirty="0">
              <a:ea typeface="Calibri"/>
              <a:cs typeface="Calibri" panose="020F0502020204030204"/>
            </a:endParaRPr>
          </a:p>
          <a:p>
            <a:pPr marL="0" indent="0">
              <a:buNone/>
            </a:pPr>
            <a:r>
              <a:rPr lang="en-US" sz="2000" dirty="0">
                <a:cs typeface="Calibri" panose="020F0502020204030204"/>
              </a:rPr>
              <a:t>“They know their stuff but can they get on with people?”</a:t>
            </a:r>
            <a:endParaRPr lang="en-US" sz="2000" dirty="0">
              <a:ea typeface="Calibri"/>
              <a:cs typeface="Calibri" panose="020F0502020204030204"/>
            </a:endParaRPr>
          </a:p>
          <a:p>
            <a:pPr marL="0" indent="0">
              <a:buNone/>
            </a:pPr>
            <a:r>
              <a:rPr lang="en-US" sz="2000" dirty="0">
                <a:cs typeface="Calibri" panose="020F0502020204030204"/>
              </a:rPr>
              <a:t>“It’s not our job to teach people how to teach”</a:t>
            </a:r>
            <a:endParaRPr lang="en-US" sz="2000" dirty="0">
              <a:ea typeface="Calibri"/>
              <a:cs typeface="Calibri" panose="020F0502020204030204"/>
            </a:endParaRPr>
          </a:p>
          <a:p>
            <a:pPr marL="0" indent="0">
              <a:buNone/>
            </a:pPr>
            <a:r>
              <a:rPr lang="en-US" sz="2000" dirty="0">
                <a:ea typeface="Calibri"/>
                <a:cs typeface="Calibri" panose="020F0502020204030204"/>
              </a:rPr>
              <a:t>"If they want our time, they are going to have to pay for it."</a:t>
            </a:r>
          </a:p>
        </p:txBody>
      </p:sp>
      <p:pic>
        <p:nvPicPr>
          <p:cNvPr id="4" name="Picture 3" descr="Reinventing the Wheel. Again. – teacherhead">
            <a:extLst>
              <a:ext uri="{FF2B5EF4-FFF2-40B4-BE49-F238E27FC236}">
                <a16:creationId xmlns:a16="http://schemas.microsoft.com/office/drawing/2014/main" id="{55933DD9-7ECF-3ED4-3341-AE25CBCB1E89}"/>
              </a:ext>
            </a:extLst>
          </p:cNvPr>
          <p:cNvPicPr>
            <a:picLocks noChangeAspect="1"/>
          </p:cNvPicPr>
          <p:nvPr/>
        </p:nvPicPr>
        <p:blipFill>
          <a:blip r:embed="rId2"/>
          <a:stretch>
            <a:fillRect/>
          </a:stretch>
        </p:blipFill>
        <p:spPr>
          <a:xfrm>
            <a:off x="7023535" y="3741879"/>
            <a:ext cx="5009432" cy="2875472"/>
          </a:xfrm>
          <a:prstGeom prst="rect">
            <a:avLst/>
          </a:prstGeom>
        </p:spPr>
      </p:pic>
      <p:pic>
        <p:nvPicPr>
          <p:cNvPr id="5" name="Picture 4" descr="Nutraloaf: Why Teachers HATE Professional Development | The Pensive Sloth">
            <a:extLst>
              <a:ext uri="{FF2B5EF4-FFF2-40B4-BE49-F238E27FC236}">
                <a16:creationId xmlns:a16="http://schemas.microsoft.com/office/drawing/2014/main" id="{157A4759-8CE2-6499-EB41-12D1F8CFC476}"/>
              </a:ext>
            </a:extLst>
          </p:cNvPr>
          <p:cNvPicPr>
            <a:picLocks noChangeAspect="1"/>
          </p:cNvPicPr>
          <p:nvPr/>
        </p:nvPicPr>
        <p:blipFill>
          <a:blip r:embed="rId3"/>
          <a:stretch>
            <a:fillRect/>
          </a:stretch>
        </p:blipFill>
        <p:spPr>
          <a:xfrm>
            <a:off x="7150622" y="86264"/>
            <a:ext cx="4705626" cy="3637472"/>
          </a:xfrm>
          <a:prstGeom prst="rect">
            <a:avLst/>
          </a:prstGeom>
        </p:spPr>
      </p:pic>
      <p:sp>
        <p:nvSpPr>
          <p:cNvPr id="7" name="TextBox 6">
            <a:extLst>
              <a:ext uri="{FF2B5EF4-FFF2-40B4-BE49-F238E27FC236}">
                <a16:creationId xmlns:a16="http://schemas.microsoft.com/office/drawing/2014/main" id="{7C2FF6BA-3CAF-76D4-DA4C-A9B76FAAABF4}"/>
              </a:ext>
            </a:extLst>
          </p:cNvPr>
          <p:cNvSpPr txBox="1"/>
          <p:nvPr/>
        </p:nvSpPr>
        <p:spPr>
          <a:xfrm>
            <a:off x="10675257" y="6620328"/>
            <a:ext cx="184512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https://teacherhead.com</a:t>
            </a:r>
            <a:endParaRPr lang="en-US">
              <a:cs typeface="Calibri"/>
            </a:endParaRPr>
          </a:p>
        </p:txBody>
      </p:sp>
      <p:sp>
        <p:nvSpPr>
          <p:cNvPr id="8" name="TextBox 7">
            <a:extLst>
              <a:ext uri="{FF2B5EF4-FFF2-40B4-BE49-F238E27FC236}">
                <a16:creationId xmlns:a16="http://schemas.microsoft.com/office/drawing/2014/main" id="{D2AE5D65-970E-92DB-AD5E-5FB23584541D}"/>
              </a:ext>
            </a:extLst>
          </p:cNvPr>
          <p:cNvSpPr txBox="1"/>
          <p:nvPr/>
        </p:nvSpPr>
        <p:spPr>
          <a:xfrm>
            <a:off x="116114" y="6620329"/>
            <a:ext cx="1509486"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a:t>www.someecards.com</a:t>
            </a:r>
          </a:p>
        </p:txBody>
      </p:sp>
    </p:spTree>
    <p:extLst>
      <p:ext uri="{BB962C8B-B14F-4D97-AF65-F5344CB8AC3E}">
        <p14:creationId xmlns:p14="http://schemas.microsoft.com/office/powerpoint/2010/main" val="174140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C3D5-821A-0ECA-C42E-5733F1C19EB8}"/>
              </a:ext>
            </a:extLst>
          </p:cNvPr>
          <p:cNvSpPr>
            <a:spLocks noGrp="1"/>
          </p:cNvSpPr>
          <p:nvPr>
            <p:ph type="title"/>
          </p:nvPr>
        </p:nvSpPr>
        <p:spPr/>
        <p:txBody>
          <a:bodyPr/>
          <a:lstStyle/>
          <a:p>
            <a:r>
              <a:rPr lang="en-US">
                <a:cs typeface="Calibri Light"/>
              </a:rPr>
              <a:t>Issues and challenges</a:t>
            </a:r>
            <a:endParaRPr lang="en-US"/>
          </a:p>
        </p:txBody>
      </p:sp>
      <p:pic>
        <p:nvPicPr>
          <p:cNvPr id="4" name="Content Placeholder 3" descr="A white and green box with text&#10;&#10;Description automatically generated">
            <a:extLst>
              <a:ext uri="{FF2B5EF4-FFF2-40B4-BE49-F238E27FC236}">
                <a16:creationId xmlns:a16="http://schemas.microsoft.com/office/drawing/2014/main" id="{245340CF-9BBF-8ECE-1901-F632E2D2E849}"/>
              </a:ext>
            </a:extLst>
          </p:cNvPr>
          <p:cNvPicPr>
            <a:picLocks noGrp="1" noChangeAspect="1"/>
          </p:cNvPicPr>
          <p:nvPr>
            <p:ph idx="1"/>
          </p:nvPr>
        </p:nvPicPr>
        <p:blipFill>
          <a:blip r:embed="rId2"/>
          <a:stretch>
            <a:fillRect/>
          </a:stretch>
        </p:blipFill>
        <p:spPr>
          <a:xfrm>
            <a:off x="729343" y="2756212"/>
            <a:ext cx="10515600" cy="3202683"/>
          </a:xfrm>
        </p:spPr>
      </p:pic>
      <p:sp>
        <p:nvSpPr>
          <p:cNvPr id="3" name="TextBox 2">
            <a:extLst>
              <a:ext uri="{FF2B5EF4-FFF2-40B4-BE49-F238E27FC236}">
                <a16:creationId xmlns:a16="http://schemas.microsoft.com/office/drawing/2014/main" id="{47AFA1D6-EE74-C75A-6546-C5DE6D07229C}"/>
              </a:ext>
            </a:extLst>
          </p:cNvPr>
          <p:cNvSpPr txBox="1"/>
          <p:nvPr/>
        </p:nvSpPr>
        <p:spPr>
          <a:xfrm>
            <a:off x="899355" y="1873742"/>
            <a:ext cx="60029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Please add to </a:t>
            </a:r>
            <a:r>
              <a:rPr lang="en-US">
                <a:cs typeface="Calibri"/>
                <a:hlinkClick r:id="rId3"/>
              </a:rPr>
              <a:t>the table.</a:t>
            </a:r>
            <a:endParaRPr lang="en-US"/>
          </a:p>
        </p:txBody>
      </p:sp>
    </p:spTree>
    <p:extLst>
      <p:ext uri="{BB962C8B-B14F-4D97-AF65-F5344CB8AC3E}">
        <p14:creationId xmlns:p14="http://schemas.microsoft.com/office/powerpoint/2010/main" val="113863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52254-617F-CA63-0334-BF494210127F}"/>
              </a:ext>
            </a:extLst>
          </p:cNvPr>
          <p:cNvSpPr>
            <a:spLocks noGrp="1"/>
          </p:cNvSpPr>
          <p:nvPr>
            <p:ph type="title"/>
          </p:nvPr>
        </p:nvSpPr>
        <p:spPr/>
        <p:txBody>
          <a:bodyPr/>
          <a:lstStyle/>
          <a:p>
            <a:r>
              <a:rPr lang="en-US">
                <a:cs typeface="Calibri Light"/>
              </a:rPr>
              <a:t>References</a:t>
            </a:r>
            <a:endParaRPr lang="en-US"/>
          </a:p>
        </p:txBody>
      </p:sp>
      <p:sp>
        <p:nvSpPr>
          <p:cNvPr id="3" name="Content Placeholder 2">
            <a:extLst>
              <a:ext uri="{FF2B5EF4-FFF2-40B4-BE49-F238E27FC236}">
                <a16:creationId xmlns:a16="http://schemas.microsoft.com/office/drawing/2014/main" id="{717901C8-2787-7A4A-269D-1F408FAB2ADB}"/>
              </a:ext>
            </a:extLst>
          </p:cNvPr>
          <p:cNvSpPr>
            <a:spLocks noGrp="1"/>
          </p:cNvSpPr>
          <p:nvPr>
            <p:ph idx="1"/>
          </p:nvPr>
        </p:nvSpPr>
        <p:spPr/>
        <p:txBody>
          <a:bodyPr vert="horz" lIns="91440" tIns="45720" rIns="91440" bIns="45720" rtlCol="0" anchor="t">
            <a:normAutofit/>
          </a:bodyPr>
          <a:lstStyle/>
          <a:p>
            <a:r>
              <a:rPr lang="en-US" sz="1400">
                <a:cs typeface="Calibri"/>
              </a:rPr>
              <a:t>Ding, A. &amp; Bruce, I. (2023). </a:t>
            </a:r>
            <a:r>
              <a:rPr lang="en-US" sz="1400">
                <a:solidFill>
                  <a:srgbClr val="0F0F0F"/>
                </a:solidFill>
              </a:rPr>
              <a:t>Silo Busting in academic language research. </a:t>
            </a:r>
            <a:r>
              <a:rPr lang="en-US" sz="1400" i="1">
                <a:solidFill>
                  <a:srgbClr val="0F0F0F"/>
                </a:solidFill>
              </a:rPr>
              <a:t>BALEAP </a:t>
            </a:r>
            <a:r>
              <a:rPr lang="en-US" sz="1400" i="1">
                <a:solidFill>
                  <a:srgbClr val="0F0F0F"/>
                </a:solidFill>
                <a:ea typeface="+mn-lt"/>
                <a:cs typeface="+mn-lt"/>
              </a:rPr>
              <a:t>Biennial Conference: Caution! EAP under </a:t>
            </a:r>
            <a:r>
              <a:rPr lang="en-US" sz="1400" i="1" err="1">
                <a:solidFill>
                  <a:srgbClr val="0F0F0F"/>
                </a:solidFill>
                <a:ea typeface="+mn-lt"/>
                <a:cs typeface="+mn-lt"/>
              </a:rPr>
              <a:t>DEconstruction</a:t>
            </a:r>
            <a:r>
              <a:rPr lang="en-US" sz="1400">
                <a:solidFill>
                  <a:srgbClr val="0F0F0F"/>
                </a:solidFill>
                <a:ea typeface="+mn-lt"/>
                <a:cs typeface="+mn-lt"/>
              </a:rPr>
              <a:t>. University of Warwick.</a:t>
            </a:r>
            <a:endParaRPr lang="en-US" sz="1400">
              <a:solidFill>
                <a:srgbClr val="0F0F0F"/>
              </a:solidFill>
              <a:ea typeface="Calibri"/>
              <a:cs typeface="Calibri"/>
            </a:endParaRPr>
          </a:p>
          <a:p>
            <a:r>
              <a:rPr lang="en-US" sz="1400" dirty="0">
                <a:solidFill>
                  <a:srgbClr val="000000"/>
                </a:solidFill>
                <a:ea typeface="Calibri"/>
                <a:cs typeface="Calibri"/>
              </a:rPr>
              <a:t>Ferguson, G. (1997). Teacher education and LSP: The role of specialized knowledge. In R. Howard &amp; G. Brown (Eds.), Teacher education for languages for specific purposes. Clevedon, England: Multilingual </a:t>
            </a:r>
            <a:r>
              <a:rPr lang="en-US" sz="1400">
                <a:solidFill>
                  <a:srgbClr val="000000"/>
                </a:solidFill>
                <a:ea typeface="Calibri"/>
                <a:cs typeface="Calibri"/>
              </a:rPr>
              <a:t>Matters.</a:t>
            </a:r>
            <a:endParaRPr lang="en-US" sz="1400" dirty="0">
              <a:solidFill>
                <a:srgbClr val="0F0F0F"/>
              </a:solidFill>
              <a:ea typeface="Calibri"/>
              <a:cs typeface="Calibri"/>
            </a:endParaRPr>
          </a:p>
          <a:p>
            <a:pPr marL="0" indent="0">
              <a:buNone/>
            </a:pPr>
            <a:endParaRPr lang="en-US" sz="1400" dirty="0">
              <a:solidFill>
                <a:srgbClr val="0F0F0F"/>
              </a:solidFill>
              <a:ea typeface="Calibri"/>
              <a:cs typeface="Calibri"/>
            </a:endParaRPr>
          </a:p>
          <a:p>
            <a:endParaRPr lang="en-US" sz="1400">
              <a:solidFill>
                <a:srgbClr val="0F0F0F"/>
              </a:solidFill>
              <a:ea typeface="Calibri"/>
              <a:cs typeface="Calibri"/>
            </a:endParaRPr>
          </a:p>
          <a:p>
            <a:pPr marL="0" indent="0">
              <a:buNone/>
            </a:pPr>
            <a:r>
              <a:rPr lang="en-US" sz="1400">
                <a:solidFill>
                  <a:srgbClr val="0F0F0F"/>
                </a:solidFill>
                <a:ea typeface="Calibri"/>
                <a:cs typeface="Calibri"/>
              </a:rPr>
              <a:t>Please also refer to the reference list on the </a:t>
            </a:r>
            <a:r>
              <a:rPr lang="en-US" sz="1400">
                <a:solidFill>
                  <a:srgbClr val="0F0F0F"/>
                </a:solidFill>
                <a:ea typeface="Calibri"/>
                <a:cs typeface="Calibri"/>
                <a:hlinkClick r:id="rId2"/>
              </a:rPr>
              <a:t>insessional website.</a:t>
            </a:r>
            <a:r>
              <a:rPr lang="en-US" sz="1400">
                <a:solidFill>
                  <a:srgbClr val="0F0F0F"/>
                </a:solidFill>
                <a:ea typeface="Calibri"/>
                <a:cs typeface="Calibri"/>
              </a:rPr>
              <a:t> </a:t>
            </a:r>
          </a:p>
          <a:p>
            <a:endParaRPr lang="en-US">
              <a:solidFill>
                <a:srgbClr val="000000"/>
              </a:solidFill>
              <a:ea typeface="Calibri"/>
              <a:cs typeface="Calibri"/>
            </a:endParaRPr>
          </a:p>
        </p:txBody>
      </p:sp>
    </p:spTree>
    <p:extLst>
      <p:ext uri="{BB962C8B-B14F-4D97-AF65-F5344CB8AC3E}">
        <p14:creationId xmlns:p14="http://schemas.microsoft.com/office/powerpoint/2010/main" val="40701087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B74C3983C4F43925FC8DEC49C5D91" ma:contentTypeVersion="17" ma:contentTypeDescription="Create a new document." ma:contentTypeScope="" ma:versionID="0cf50ece8c16f9531f6c7184c103fcbd">
  <xsd:schema xmlns:xsd="http://www.w3.org/2001/XMLSchema" xmlns:xs="http://www.w3.org/2001/XMLSchema" xmlns:p="http://schemas.microsoft.com/office/2006/metadata/properties" xmlns:ns2="f63a0e63-9543-4e27-b730-4912982a2b80" xmlns:ns3="578f281d-af49-4412-819e-4228ac4dca62" xmlns:ns4="4aaf35b1-80a8-48e7-9d03-c612add1997b" targetNamespace="http://schemas.microsoft.com/office/2006/metadata/properties" ma:root="true" ma:fieldsID="55265eb895bbbb9443b89cb40823f8bb" ns2:_="" ns3:_="" ns4:_="">
    <xsd:import namespace="f63a0e63-9543-4e27-b730-4912982a2b80"/>
    <xsd:import namespace="578f281d-af49-4412-819e-4228ac4dca62"/>
    <xsd:import namespace="4aaf35b1-80a8-48e7-9d03-c612add19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a0e63-9543-4e27-b730-4912982a2b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8f281d-af49-4412-819e-4228ac4dca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f35b1-80a8-48e7-9d03-c612add1997b"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59bc77e-ef17-4ed2-b751-5422bd5600ba}" ma:internalName="TaxCatchAll" ma:showField="CatchAllData" ma:web="578f281d-af49-4412-819e-4228ac4dca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512508-8E51-4E0D-8952-E7B37ED36D21}"/>
</file>

<file path=customXml/itemProps2.xml><?xml version="1.0" encoding="utf-8"?>
<ds:datastoreItem xmlns:ds="http://schemas.openxmlformats.org/officeDocument/2006/customXml" ds:itemID="{20EDE3F2-7BE4-469A-A09C-8B53D4999D5E}"/>
</file>

<file path=docProps/app.xml><?xml version="1.0" encoding="utf-8"?>
<Properties xmlns="http://schemas.openxmlformats.org/officeDocument/2006/extended-properties" xmlns:vt="http://schemas.openxmlformats.org/officeDocument/2006/docPropsVTypes">
  <Template>office theme</Template>
  <TotalTime>2</TotalTime>
  <Words>574</Words>
  <Application>Microsoft Office PowerPoint</Application>
  <PresentationFormat>Widescreen</PresentationFormat>
  <Paragraphs>46</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Building sustainable ESAP expertise and influence across wide scale insessional provision.</vt:lpstr>
      <vt:lpstr>Plan</vt:lpstr>
      <vt:lpstr>Conceptual Framework</vt:lpstr>
      <vt:lpstr>What is needed?</vt:lpstr>
      <vt:lpstr>Evolution of insessional provision</vt:lpstr>
      <vt:lpstr>Some issues re expertise and influence. </vt:lpstr>
      <vt:lpstr>Issues and challenges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Evans</cp:lastModifiedBy>
  <cp:revision>113</cp:revision>
  <dcterms:created xsi:type="dcterms:W3CDTF">2024-03-04T10:48:32Z</dcterms:created>
  <dcterms:modified xsi:type="dcterms:W3CDTF">2024-03-13T10:40:20Z</dcterms:modified>
</cp:coreProperties>
</file>