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26" r:id="rId3"/>
    <p:sldId id="258" r:id="rId4"/>
    <p:sldId id="430" r:id="rId5"/>
    <p:sldId id="261" r:id="rId6"/>
    <p:sldId id="427" r:id="rId7"/>
    <p:sldId id="428" r:id="rId8"/>
    <p:sldId id="429" r:id="rId9"/>
    <p:sldId id="264" r:id="rId10"/>
    <p:sldId id="423" r:id="rId11"/>
    <p:sldId id="424" r:id="rId12"/>
    <p:sldId id="4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75290" autoAdjust="0"/>
  </p:normalViewPr>
  <p:slideViewPr>
    <p:cSldViewPr snapToGrid="0">
      <p:cViewPr varScale="1">
        <p:scale>
          <a:sx n="64" d="100"/>
          <a:sy n="64" d="100"/>
        </p:scale>
        <p:origin x="16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7DE2-210C-4208-ADE9-86247776FEF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5978B-FEB3-4CE9-B103-4A829F0EE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34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643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7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3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D99D-D406-AF0A-AD40-511BBA40E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70A10-EE34-059B-E95B-BD03D6A48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A8CED-EC63-B56E-1D6F-94FBF56F9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3860-C7E6-C131-D5C8-2B4F58B1E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7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1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CDC4-BCA6-47B6-AC2A-E6BA37B8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795B2-1D69-0765-ADA0-3ED9882D5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21EF-89FE-EB1A-F54E-DBA328EB5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08CBD-14DA-1CAB-A966-DDDD8B2C7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1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9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7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978B-FEB3-4CE9-B103-4A829F0EE5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5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6FE4-1954-0F50-9103-63B1CE422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190E1-BF80-71C3-55DC-8A1EACCE4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A10D1-2209-F722-A0CA-BEA67A5F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EEAA5-B581-4322-0981-B3B1BDC6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B9527-4B07-5D2C-9202-3B8006A5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3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2B58-D880-FFA4-A2F0-915BD8FA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01CD6-F88A-525A-9EA0-056CD7480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3C64C-7D39-BB9D-2FC7-E64E7338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D89F-6F57-3037-1F3C-10BDBF96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FDD6-2346-7DCD-2F8C-FEB6AB32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91DAD-1E78-9C5E-873C-D5EEC8893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1499F-7491-D67A-2FFD-85ABFFC28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9DE50-850E-03DA-2DD7-B21E7E9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9056C-0B7C-666B-FACA-08D60CCE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484B9-3703-A704-3152-8ECEF1F7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9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6F04-CC87-212C-74BD-AB66C57D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5F78-E5CA-BF34-3D98-897F31B06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29D37-7332-8B48-8811-255227AE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24962-0D2C-1152-14AF-5528CC02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0705-1E7F-D5DF-FAD8-EB2A1F5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3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E6CD-B93D-8AB6-6C84-FF19C672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44C4F-D145-23D5-1243-400E39DBF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8CF9A-142D-79E3-F802-23660261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AB80-F9A0-0329-D069-7AB63766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76836-0C96-9018-9FA1-F9579ACF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5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2EEA-4A60-B630-08A7-19CC5678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5772-975F-882A-91A6-5EFAEDF6C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BD284-81C2-55DA-6034-C155B949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363DE-54CC-85EB-B818-51FF5233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64E17-A489-9C9F-E790-F94389A5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E6B8B-638A-115F-2CE4-6B8FBB5F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9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06D5-85B8-7914-4D53-4C2D7218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CF2BD-0917-D65C-3ED3-1FAD64CF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B98D-BA7E-915A-87C7-253C1B5B6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AEDEB-DC5D-D987-E254-0DA47A117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4D033-8F20-92EB-8F7A-8B772D6F5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2B2D4-E657-31B4-BC06-D1F912A3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B7BA7-C532-3C02-C53F-03F01DBE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A9A47-3FB7-9323-1B45-137E2D9B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3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A3D2-10FA-C7A8-D0FD-D17F326B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E47FB-3FA6-F118-1407-A5B47A13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D8AED-1524-904F-F72B-753A2BA7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6EE7D-1CA1-D12B-6938-5128CE0E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8E684-BCC0-1377-7D0D-C932B248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0B2F3-A2F2-00D6-409E-FB43F449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956D0-833D-B7CB-998B-34CE8A33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C2AF-D10A-B741-83BA-F2C79632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1E73-FEA6-5993-8239-ED2FFE620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0F6A0-1650-396B-3F02-2D14273D4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22327-CBF9-F279-B9D8-761931A8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4E8FC-89BA-7AC5-ADA6-0138AE29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78784-AAD1-41D7-4D37-0E929EBA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2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E828-21E7-3A48-CC8E-B004C49C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AD099-23EB-26D9-C1AA-739B116D0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22153-E2E4-499A-A3D1-841141E00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6423D-33B4-8868-C795-E19E7FDD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C4C78-920A-E341-4856-913B44A2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E2F0B-354F-93F5-2AEC-7F7907DE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0712F-32B1-8F6C-FF63-77E2320F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0B9F2-8043-1445-7CC4-F63996EEB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DCC80-7F14-5947-DF7F-9F5E0B5AA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54CC-8913-48C2-9ED3-8072ABB47F1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7304-2A4F-5128-319A-560D76DB5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8B8E-375B-164F-2028-DB7213EBB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6178F-6981-4E86-9D0E-D891E6E89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356251060087426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1EC8-6C4C-BA3A-1170-7E3A7A8DD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3657" y="1122363"/>
            <a:ext cx="14297891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Academic literacy in a hostile environment: </a:t>
            </a:r>
            <a:br>
              <a:rPr lang="en-GB" dirty="0"/>
            </a:br>
            <a:r>
              <a:rPr lang="en-GB" dirty="0"/>
              <a:t>improving access to university assessments through collaborative teaching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E40E5-4C56-0773-121B-C7FF74370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Judy Axelby</a:t>
            </a:r>
          </a:p>
          <a:p>
            <a:r>
              <a:rPr lang="en-GB" dirty="0"/>
              <a:t>Nicolas Moore</a:t>
            </a:r>
          </a:p>
          <a:p>
            <a:r>
              <a:rPr lang="en-GB" dirty="0"/>
              <a:t>Karen Nicholls</a:t>
            </a:r>
          </a:p>
        </p:txBody>
      </p:sp>
    </p:spTree>
    <p:extLst>
      <p:ext uri="{BB962C8B-B14F-4D97-AF65-F5344CB8AC3E}">
        <p14:creationId xmlns:p14="http://schemas.microsoft.com/office/powerpoint/2010/main" val="202472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A362E97-8535-0526-D485-724101A87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66" y="1818005"/>
            <a:ext cx="6553200" cy="4400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0BA88-ED2A-41EE-8219-48EBB36F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967720" cy="15710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Next steps - sustainability strategy: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483E0-89C6-027B-BE5F-7CEDA7F698FE}"/>
              </a:ext>
            </a:extLst>
          </p:cNvPr>
          <p:cNvSpPr txBox="1"/>
          <p:nvPr/>
        </p:nvSpPr>
        <p:spPr>
          <a:xfrm>
            <a:off x="10110609" y="3602063"/>
            <a:ext cx="118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university</a:t>
            </a:r>
          </a:p>
          <a:p>
            <a:r>
              <a:rPr lang="en-GB" dirty="0"/>
              <a:t>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3DF51-AB78-5718-9072-A7DE8864A130}"/>
              </a:ext>
            </a:extLst>
          </p:cNvPr>
          <p:cNvSpPr txBox="1"/>
          <p:nvPr/>
        </p:nvSpPr>
        <p:spPr>
          <a:xfrm>
            <a:off x="6802005" y="3400824"/>
            <a:ext cx="1339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staff</a:t>
            </a:r>
          </a:p>
          <a:p>
            <a:r>
              <a:rPr lang="en-GB" dirty="0"/>
              <a:t>mini-module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B480E-C249-CAAD-F61D-F1C649C83621}"/>
              </a:ext>
            </a:extLst>
          </p:cNvPr>
          <p:cNvSpPr txBox="1"/>
          <p:nvPr/>
        </p:nvSpPr>
        <p:spPr>
          <a:xfrm>
            <a:off x="10132617" y="1981331"/>
            <a:ext cx="118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Office for Students</a:t>
            </a:r>
          </a:p>
          <a:p>
            <a:r>
              <a:rPr lang="en-GB" dirty="0"/>
              <a:t>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CFD093-0B0A-BB54-2EFA-1E5ADDC2B0DA}"/>
              </a:ext>
            </a:extLst>
          </p:cNvPr>
          <p:cNvSpPr txBox="1"/>
          <p:nvPr/>
        </p:nvSpPr>
        <p:spPr>
          <a:xfrm>
            <a:off x="4969387" y="3635222"/>
            <a:ext cx="144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lecturer course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6C4C0-F678-6371-8EAC-AE2327969172}"/>
              </a:ext>
            </a:extLst>
          </p:cNvPr>
          <p:cNvSpPr txBox="1"/>
          <p:nvPr/>
        </p:nvSpPr>
        <p:spPr>
          <a:xfrm>
            <a:off x="4966166" y="2222982"/>
            <a:ext cx="133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publications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7C065-F404-5B40-E53B-2CDB91E86B7C}"/>
              </a:ext>
            </a:extLst>
          </p:cNvPr>
          <p:cNvSpPr txBox="1"/>
          <p:nvPr/>
        </p:nvSpPr>
        <p:spPr>
          <a:xfrm>
            <a:off x="6947366" y="2121382"/>
            <a:ext cx="133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network</a:t>
            </a:r>
          </a:p>
          <a:p>
            <a:r>
              <a:rPr lang="en-GB" dirty="0"/>
              <a:t>building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5337F-1408-F1F6-35F1-B35548F970B3}"/>
              </a:ext>
            </a:extLst>
          </p:cNvPr>
          <p:cNvSpPr txBox="1"/>
          <p:nvPr/>
        </p:nvSpPr>
        <p:spPr>
          <a:xfrm>
            <a:off x="3612615" y="2105842"/>
            <a:ext cx="133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national (macro)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948658-8910-29C4-3E02-51DA38A04886}"/>
              </a:ext>
            </a:extLst>
          </p:cNvPr>
          <p:cNvSpPr txBox="1"/>
          <p:nvPr/>
        </p:nvSpPr>
        <p:spPr>
          <a:xfrm>
            <a:off x="3506234" y="3698572"/>
            <a:ext cx="133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institutional    </a:t>
            </a:r>
          </a:p>
          <a:p>
            <a:r>
              <a:rPr lang="en-GB" dirty="0"/>
              <a:t>    (</a:t>
            </a:r>
            <a:r>
              <a:rPr lang="en-GB" dirty="0" err="1"/>
              <a:t>meso</a:t>
            </a:r>
            <a:r>
              <a:rPr lang="en-GB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A04B5-7933-F4F4-AF96-3278CF55DFA4}"/>
              </a:ext>
            </a:extLst>
          </p:cNvPr>
          <p:cNvSpPr txBox="1"/>
          <p:nvPr/>
        </p:nvSpPr>
        <p:spPr>
          <a:xfrm>
            <a:off x="3643095" y="5291302"/>
            <a:ext cx="133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course</a:t>
            </a:r>
          </a:p>
          <a:p>
            <a:r>
              <a:rPr lang="en-GB" dirty="0"/>
              <a:t>(micro)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B7FD2-0411-2513-4951-82D79F90E6FD}"/>
              </a:ext>
            </a:extLst>
          </p:cNvPr>
          <p:cNvSpPr txBox="1"/>
          <p:nvPr/>
        </p:nvSpPr>
        <p:spPr>
          <a:xfrm>
            <a:off x="5005760" y="4729645"/>
            <a:ext cx="1547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 </a:t>
            </a:r>
          </a:p>
          <a:p>
            <a:r>
              <a:rPr lang="en-GB" dirty="0"/>
              <a:t>discussions leading to module level collaborations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7C292-56FA-7BAD-4496-4D0FE0B3603C}"/>
              </a:ext>
            </a:extLst>
          </p:cNvPr>
          <p:cNvSpPr txBox="1"/>
          <p:nvPr/>
        </p:nvSpPr>
        <p:spPr>
          <a:xfrm>
            <a:off x="8271165" y="4973485"/>
            <a:ext cx="144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whole course collaboration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853D0-1EA6-3E72-7A4A-3CAB21D18CD9}"/>
              </a:ext>
            </a:extLst>
          </p:cNvPr>
          <p:cNvSpPr txBox="1"/>
          <p:nvPr/>
        </p:nvSpPr>
        <p:spPr>
          <a:xfrm>
            <a:off x="6738774" y="4936854"/>
            <a:ext cx="144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funding </a:t>
            </a:r>
          </a:p>
          <a:p>
            <a:r>
              <a:rPr lang="en-GB" dirty="0"/>
              <a:t>       for collaboration research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5807BD-3486-8E0B-3B8D-B34C101BACF5}"/>
              </a:ext>
            </a:extLst>
          </p:cNvPr>
          <p:cNvSpPr txBox="1"/>
          <p:nvPr/>
        </p:nvSpPr>
        <p:spPr>
          <a:xfrm>
            <a:off x="10375082" y="1408853"/>
            <a:ext cx="165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future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DC7CB8-49D7-3662-10B3-FB874353CDE7}"/>
              </a:ext>
            </a:extLst>
          </p:cNvPr>
          <p:cNvSpPr txBox="1"/>
          <p:nvPr/>
        </p:nvSpPr>
        <p:spPr>
          <a:xfrm>
            <a:off x="7995303" y="1396898"/>
            <a:ext cx="133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imminent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94A552-12D3-A32E-70D9-EBDCE7DEBA1E}"/>
              </a:ext>
            </a:extLst>
          </p:cNvPr>
          <p:cNvSpPr txBox="1"/>
          <p:nvPr/>
        </p:nvSpPr>
        <p:spPr>
          <a:xfrm>
            <a:off x="5013043" y="1396898"/>
            <a:ext cx="133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DF974F-8F66-9A66-8592-BDEFFA87EEEB}"/>
              </a:ext>
            </a:extLst>
          </p:cNvPr>
          <p:cNvCxnSpPr>
            <a:cxnSpLocks/>
          </p:cNvCxnSpPr>
          <p:nvPr/>
        </p:nvCxnSpPr>
        <p:spPr>
          <a:xfrm>
            <a:off x="6074600" y="1581564"/>
            <a:ext cx="1124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FC239B-FDD4-9B5A-F1A9-816086286DDB}"/>
              </a:ext>
            </a:extLst>
          </p:cNvPr>
          <p:cNvCxnSpPr>
            <a:cxnSpLocks/>
          </p:cNvCxnSpPr>
          <p:nvPr/>
        </p:nvCxnSpPr>
        <p:spPr>
          <a:xfrm>
            <a:off x="9248116" y="1581566"/>
            <a:ext cx="1052336" cy="5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9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409F-BDF1-F7D6-7E9C-4C640892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50"/>
            <a:ext cx="10515600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9C35-52C6-022C-6403-142EC085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28"/>
            <a:ext cx="10515600" cy="567597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Bergman, L. (2016). Supporting academic literacies: university teachers in collaboration for change.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Teaching in Higher Education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21(5), 516-531, DOI: 10.1080/13562517.2016.1160220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Chanock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K. (2017). Learning specialists working with faculty to embed development of academic literacies in disciplinary subjects. In Plane, S., Bazerman, C.,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Rondelli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F., Donahue, C., Applebee, A.,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Boré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C.,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Carlino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P.,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Marquilló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Larruy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M., Rogers, P., &amp; Russell, D. (Eds.)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Research on Writing: Multiple Perspectives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pp. 243-262. The WAC Clearinghouse and Centre de Recherche sur les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Médiations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Coffin, C. (2002) The voices of history: Theorizing the interpersonal semantics of historical discourses.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Text &amp; Talk, 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22(4), 503–528. DOI: 10.1515/text.2002.020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Coffin, C. and Donohue, J. (2014) A language as social semiotic-based approach to teaching and learning in higher education.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Language Learning, 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64(S1), 1-308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Coldwell, M. &amp; Maxwell, B. (2018). Using evidence-informed logic models to bridge methods in educational evaluation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Review of Education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6(3), 267-300. DOI: 10.1002/rev3.3151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Kirk, S. (2017). Waves of reflection: seeing knowledge(s) in academic writing. In Kemp, J. (ed),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EAP in a rapidly changing landscape: issues, challenges and solutions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Proceedings of the 2015 BALEAP conference. Reading: Garnet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Martin, J.R., Maton, K. and Doran, Y.J. (Eds.) (2020) Accessing academic discourse. Routledge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Maton, K. (2020). Semantic waves: context, complexity and academic discourse. In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J.R.Martin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K. Maton, &amp; Y.J. Doran, Min (Eds.)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Accessing academic discourse: systemic functional linguistics and legitimation code theory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(pp. 59-85)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Routledge.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McGrath, L., Negretti, R. &amp; Nicholls, K. (2019). Hidden expectations: Scaffolding subject specialists’ genre knowledge of the assignments they set.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Higher Education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78, 835-853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Miller, R. T., Mitchell, T. D., &amp; Pessoa, S. (2014). Valued voices: Students’ use of Engagement in argumentative history writing. </a:t>
            </a:r>
            <a:r>
              <a:rPr lang="en-GB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Linguistics and Education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28, 107–120. DOI: 10.1016/j.linged.2014.10.002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Tardy, C.M. (2009). Building Genre Knowledge. Parlor Press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Wingate, U. (2006). Doing away with “study skills.” </a:t>
            </a:r>
            <a:r>
              <a:rPr lang="en-GB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Teaching in Higher Education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 11(4), 457–469. </a:t>
            </a:r>
            <a:r>
              <a:rPr lang="en-GB" sz="1800" u="none" strike="noStrike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DOI: 10.1080/13562510600874268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Wingate, U. (2015). Academic literacy and student diversity: the case for inclusive practice. Multilingual Matters.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Zappa-Hollman, S. (2018). Collaborations between language and content university instructors: factors and indicators of positive partnerships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International Journal of Bilingual Education and Bilingualism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DOI: 10.1080/13670050.2018.1491946</a:t>
            </a:r>
          </a:p>
        </p:txBody>
      </p:sp>
    </p:spTree>
    <p:extLst>
      <p:ext uri="{BB962C8B-B14F-4D97-AF65-F5344CB8AC3E}">
        <p14:creationId xmlns:p14="http://schemas.microsoft.com/office/powerpoint/2010/main" val="246281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05EAA-D14A-E3C8-3C18-B0CE0A40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2BDF-C8C7-F270-6445-94A56B01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B4937-7A86-EA3B-8AC5-65E3E7D9F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3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3735-8EF3-C6E7-0A0F-3DBA3298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Hostile environments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EB7D7-2A3E-A9EC-81B3-3D2BED5F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students: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2EDF-12CF-61C2-ABB4-23FDEB4A7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Applied University = very varied assignment types and expectations</a:t>
            </a:r>
          </a:p>
          <a:p>
            <a:r>
              <a:rPr lang="en-GB" dirty="0"/>
              <a:t>Diverse population = may not be aware of cultural expectations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CD88E-0B11-FCFD-32EA-A3229BD5B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For us: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4F9CC-9BB0-192D-6DE3-587EFC66BA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32 000 students</a:t>
            </a:r>
          </a:p>
          <a:p>
            <a:r>
              <a:rPr lang="en-GB" dirty="0"/>
              <a:t>Small team (5 lecturers)</a:t>
            </a:r>
          </a:p>
          <a:p>
            <a:r>
              <a:rPr lang="en-GB" dirty="0"/>
              <a:t>No explicit language / literacy policy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61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23C6-0688-1FF3-385A-5BAE6D62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365125"/>
            <a:ext cx="11630025" cy="1325563"/>
          </a:xfrm>
        </p:spPr>
        <p:txBody>
          <a:bodyPr>
            <a:normAutofit/>
          </a:bodyPr>
          <a:lstStyle/>
          <a:p>
            <a:r>
              <a:rPr lang="en-GB" dirty="0"/>
              <a:t>A systematic approach to designing collaborations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C2C7D7-C2D7-8288-C406-600C9E508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141" y="1900861"/>
            <a:ext cx="4895666" cy="3301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BD25B-5D0E-FED8-457C-B841BA68D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01" y="1900861"/>
            <a:ext cx="4393158" cy="3382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908752-C9EA-5F99-823A-1484C36B9744}"/>
              </a:ext>
            </a:extLst>
          </p:cNvPr>
          <p:cNvSpPr txBox="1"/>
          <p:nvPr/>
        </p:nvSpPr>
        <p:spPr>
          <a:xfrm>
            <a:off x="7798842" y="5387487"/>
            <a:ext cx="4393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Sample of subject lecturer’s explanation of their assignment (McGrath, Negretti, &amp; Nicholls, 2019)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AEE49-13C4-CDB1-ED3E-C2FE08160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195" y="2545638"/>
            <a:ext cx="2974788" cy="25934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6F0455-EDD2-8919-2482-32C0F36F0528}"/>
              </a:ext>
            </a:extLst>
          </p:cNvPr>
          <p:cNvSpPr txBox="1"/>
          <p:nvPr/>
        </p:nvSpPr>
        <p:spPr>
          <a:xfrm>
            <a:off x="4913195" y="5202821"/>
            <a:ext cx="2712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Hub and spoke working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CFE5A-90C3-F632-D756-61511D1680B0}"/>
              </a:ext>
            </a:extLst>
          </p:cNvPr>
          <p:cNvSpPr txBox="1"/>
          <p:nvPr/>
        </p:nvSpPr>
        <p:spPr>
          <a:xfrm>
            <a:off x="139141" y="5309352"/>
            <a:ext cx="439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Logic model: our theory of change</a:t>
            </a:r>
          </a:p>
        </p:txBody>
      </p:sp>
    </p:spTree>
    <p:extLst>
      <p:ext uri="{BB962C8B-B14F-4D97-AF65-F5344CB8AC3E}">
        <p14:creationId xmlns:p14="http://schemas.microsoft.com/office/powerpoint/2010/main" val="22036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6835E-7825-E626-571A-68E1E82D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9AC3-2728-A099-8172-724353D2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365125"/>
            <a:ext cx="11630025" cy="1325563"/>
          </a:xfrm>
        </p:spPr>
        <p:txBody>
          <a:bodyPr>
            <a:normAutofit/>
          </a:bodyPr>
          <a:lstStyle/>
          <a:p>
            <a:r>
              <a:rPr lang="en-GB" dirty="0"/>
              <a:t>Core elements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D783A-F2CF-574D-A5B0-11D8073417D8}"/>
              </a:ext>
            </a:extLst>
          </p:cNvPr>
          <p:cNvSpPr txBox="1"/>
          <p:nvPr/>
        </p:nvSpPr>
        <p:spPr>
          <a:xfrm>
            <a:off x="480783" y="1771075"/>
            <a:ext cx="9577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Students asked to think about examples of communication that they do, what roles they play</a:t>
            </a:r>
          </a:p>
          <a:p>
            <a:r>
              <a:rPr lang="en-GB" sz="2400" dirty="0"/>
              <a:t>Students would start to write during the sessions</a:t>
            </a:r>
          </a:p>
          <a:p>
            <a:r>
              <a:rPr lang="en-GB" sz="2400" dirty="0"/>
              <a:t>Academic literacy windows (Wingate, 2015)</a:t>
            </a:r>
          </a:p>
          <a:p>
            <a:r>
              <a:rPr lang="en-GB" sz="2400" dirty="0"/>
              <a:t>Student work as the basis of our materials</a:t>
            </a:r>
          </a:p>
          <a:p>
            <a:r>
              <a:rPr lang="en-GB" sz="2400" dirty="0"/>
              <a:t>Explicit use of lecturers’ words as prompts for activities</a:t>
            </a:r>
          </a:p>
          <a:p>
            <a:r>
              <a:rPr lang="en-GB" sz="2400" dirty="0"/>
              <a:t>Where possible, team-taught</a:t>
            </a:r>
          </a:p>
        </p:txBody>
      </p:sp>
    </p:spTree>
    <p:extLst>
      <p:ext uri="{BB962C8B-B14F-4D97-AF65-F5344CB8AC3E}">
        <p14:creationId xmlns:p14="http://schemas.microsoft.com/office/powerpoint/2010/main" val="37215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7005-F966-E315-BC92-0EF2A6E5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32627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Business intervention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444C7-328F-9D19-C13D-B4B90ED7FE7F}"/>
              </a:ext>
            </a:extLst>
          </p:cNvPr>
          <p:cNvSpPr txBox="1"/>
          <p:nvPr/>
        </p:nvSpPr>
        <p:spPr>
          <a:xfrm>
            <a:off x="203199" y="1453410"/>
            <a:ext cx="69819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How we met</a:t>
            </a:r>
          </a:p>
          <a:p>
            <a:r>
              <a:rPr lang="en-GB" dirty="0"/>
              <a:t>New course leader, NSS improvement desired</a:t>
            </a:r>
          </a:p>
          <a:p>
            <a:endParaRPr lang="en-GB" dirty="0"/>
          </a:p>
          <a:p>
            <a:r>
              <a:rPr lang="en-GB" dirty="0"/>
              <a:t>Learning objectives:</a:t>
            </a:r>
          </a:p>
          <a:p>
            <a:r>
              <a:rPr lang="en-GB" dirty="0"/>
              <a:t>to reflect on lessons learnt</a:t>
            </a:r>
          </a:p>
          <a:p>
            <a:r>
              <a:rPr lang="en-GB" dirty="0"/>
              <a:t>to evidence theoretical frameworks in your reflections</a:t>
            </a:r>
          </a:p>
          <a:p>
            <a:r>
              <a:rPr lang="en-GB" dirty="0"/>
              <a:t>to create coherence in writing through a ‘golden thread’</a:t>
            </a:r>
          </a:p>
          <a:p>
            <a:r>
              <a:rPr lang="en-GB" dirty="0"/>
              <a:t>to improve referencing and general accuracy (proofreading)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Enablers</a:t>
            </a:r>
          </a:p>
          <a:p>
            <a:r>
              <a:rPr lang="en-GB" dirty="0"/>
              <a:t>enthusiastic colleague, new course leader</a:t>
            </a:r>
          </a:p>
          <a:p>
            <a:r>
              <a:rPr lang="en-GB" dirty="0"/>
              <a:t>clear pedagogy to work within</a:t>
            </a:r>
          </a:p>
          <a:p>
            <a:r>
              <a:rPr lang="en-GB" dirty="0"/>
              <a:t>students able to see themselves as good communicators</a:t>
            </a:r>
          </a:p>
          <a:p>
            <a:r>
              <a:rPr lang="en-GB" dirty="0"/>
              <a:t>semantic waves as an accessible theory</a:t>
            </a:r>
          </a:p>
          <a:p>
            <a:endParaRPr lang="en-GB" dirty="0"/>
          </a:p>
          <a:p>
            <a:r>
              <a:rPr lang="en-GB" dirty="0"/>
              <a:t>Inhibitors</a:t>
            </a:r>
          </a:p>
          <a:p>
            <a:r>
              <a:rPr lang="en-GB" dirty="0"/>
              <a:t>attendance (enabler for the project?)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B1732-A73B-08C0-728F-F5445A4E6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55" y="456452"/>
            <a:ext cx="5832092" cy="43576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2E1FA-8627-165E-2AEE-58C80C1C2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522" y="5334957"/>
            <a:ext cx="5800725" cy="1200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8AFAA-6FD5-0224-8998-A128AC715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522" y="2460910"/>
            <a:ext cx="5832093" cy="37675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43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CD068-72F0-78CA-37BE-35223137C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7056-F6CE-A2C2-9122-348363AC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Education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0F823-4CE3-CF3F-3F41-9FD31067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95" y="3566832"/>
            <a:ext cx="2057400" cy="2219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993857-6511-6AF7-A121-C0EC7A041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000" y="1936819"/>
            <a:ext cx="1363980" cy="1471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87784-B3E8-2461-34F4-875109DFD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980" y="2687964"/>
            <a:ext cx="2054530" cy="215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C98648-787B-58F3-FC04-8EC5E9EE5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765" y="4369550"/>
            <a:ext cx="2419350" cy="1885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F9CE31-D83A-1D37-C952-9E6E1ED99FF2}"/>
              </a:ext>
            </a:extLst>
          </p:cNvPr>
          <p:cNvSpPr txBox="1"/>
          <p:nvPr/>
        </p:nvSpPr>
        <p:spPr>
          <a:xfrm>
            <a:off x="6356097" y="4826675"/>
            <a:ext cx="319366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‘My experience of this style of learning was very positive as the reflection essential to PBL (Downing, Ning &amp; Shin, 2011) provided a feeling of empowerment over my own development’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210CC-04CB-0702-E530-792C67DC66FB}"/>
              </a:ext>
            </a:extLst>
          </p:cNvPr>
          <p:cNvSpPr txBox="1"/>
          <p:nvPr/>
        </p:nvSpPr>
        <p:spPr>
          <a:xfrm>
            <a:off x="9385949" y="521702"/>
            <a:ext cx="240912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‘I remember, when I was studying A-Level Sociology, that I was expected to memorise the names of numerous theorists and their theories’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80F92-2D43-768D-45BB-DA230780A25D}"/>
              </a:ext>
            </a:extLst>
          </p:cNvPr>
          <p:cNvSpPr txBox="1"/>
          <p:nvPr/>
        </p:nvSpPr>
        <p:spPr>
          <a:xfrm>
            <a:off x="203199" y="1453410"/>
            <a:ext cx="55169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How we met:</a:t>
            </a:r>
          </a:p>
          <a:p>
            <a:r>
              <a:rPr lang="en-GB" dirty="0"/>
              <a:t>Module running within our department, course &amp; module lead focussing on attainment gap, extra hours provided for this goal</a:t>
            </a:r>
          </a:p>
          <a:p>
            <a:endParaRPr lang="en-GB" dirty="0"/>
          </a:p>
          <a:p>
            <a:r>
              <a:rPr lang="en-GB" b="1" dirty="0"/>
              <a:t>Learning objectives:</a:t>
            </a:r>
          </a:p>
          <a:p>
            <a:r>
              <a:rPr lang="en-GB" dirty="0"/>
              <a:t>to support reading of complex texts; </a:t>
            </a:r>
          </a:p>
          <a:p>
            <a:r>
              <a:rPr lang="en-GB" dirty="0"/>
              <a:t>to relate personal experience to theory; </a:t>
            </a:r>
          </a:p>
          <a:p>
            <a:r>
              <a:rPr lang="en-GB" dirty="0"/>
              <a:t>to critically review their own learning experiences</a:t>
            </a:r>
          </a:p>
          <a:p>
            <a:r>
              <a:rPr lang="en-GB" dirty="0"/>
              <a:t>to raise awareness of register</a:t>
            </a:r>
          </a:p>
          <a:p>
            <a:endParaRPr lang="en-GB" dirty="0"/>
          </a:p>
          <a:p>
            <a:r>
              <a:rPr lang="en-GB" b="1" dirty="0"/>
              <a:t>Enablers:</a:t>
            </a:r>
          </a:p>
          <a:p>
            <a:r>
              <a:rPr lang="en-GB" dirty="0"/>
              <a:t>running sessions as both education and language content lecturer</a:t>
            </a:r>
          </a:p>
          <a:p>
            <a:r>
              <a:rPr lang="en-GB" dirty="0"/>
              <a:t>extra teaching hours</a:t>
            </a:r>
          </a:p>
          <a:p>
            <a:r>
              <a:rPr lang="en-GB" b="1" dirty="0"/>
              <a:t>Inhibitors:</a:t>
            </a:r>
          </a:p>
          <a:p>
            <a:r>
              <a:rPr lang="en-GB" dirty="0"/>
              <a:t>running sessions as both education and language content lecturer</a:t>
            </a:r>
          </a:p>
          <a:p>
            <a:r>
              <a:rPr lang="en-GB" dirty="0"/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34457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7005-F966-E315-BC92-0EF2A6E5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History intervention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3D79D-1FFA-0A1D-7A00-D703101A20F3}"/>
              </a:ext>
            </a:extLst>
          </p:cNvPr>
          <p:cNvSpPr txBox="1"/>
          <p:nvPr/>
        </p:nvSpPr>
        <p:spPr>
          <a:xfrm>
            <a:off x="203199" y="1453410"/>
            <a:ext cx="633141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How we met:</a:t>
            </a:r>
          </a:p>
          <a:p>
            <a:r>
              <a:rPr lang="en-GB" dirty="0"/>
              <a:t>Departmental workshop using circles; major changes to the delivery model creating time</a:t>
            </a:r>
          </a:p>
          <a:p>
            <a:endParaRPr lang="en-GB" dirty="0"/>
          </a:p>
          <a:p>
            <a:r>
              <a:rPr lang="en-GB" b="1" dirty="0"/>
              <a:t>Learning objectives:</a:t>
            </a:r>
          </a:p>
          <a:p>
            <a:r>
              <a:rPr lang="en-GB" dirty="0"/>
              <a:t>to have a point and get it across</a:t>
            </a:r>
          </a:p>
          <a:p>
            <a:r>
              <a:rPr lang="en-GB" dirty="0"/>
              <a:t>to engage in the debate</a:t>
            </a:r>
          </a:p>
          <a:p>
            <a:r>
              <a:rPr lang="en-GB" dirty="0"/>
              <a:t>to pick the right facts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Enablers:</a:t>
            </a:r>
          </a:p>
          <a:p>
            <a:r>
              <a:rPr lang="en-GB" dirty="0"/>
              <a:t>awareness of language and writing</a:t>
            </a:r>
          </a:p>
          <a:p>
            <a:r>
              <a:rPr lang="en-GB" dirty="0"/>
              <a:t>TIME – 12 extra hours of provision, of which we taught 6</a:t>
            </a:r>
          </a:p>
          <a:p>
            <a:r>
              <a:rPr lang="en-GB" dirty="0"/>
              <a:t>integration of history module focus and ALL focus</a:t>
            </a:r>
          </a:p>
          <a:p>
            <a:endParaRPr lang="en-GB" dirty="0"/>
          </a:p>
          <a:p>
            <a:r>
              <a:rPr lang="en-GB" b="1" dirty="0"/>
              <a:t>Inhibitors:</a:t>
            </a:r>
          </a:p>
          <a:p>
            <a:r>
              <a:rPr lang="en-GB" dirty="0"/>
              <a:t>attendance (enabler for the project?)</a:t>
            </a:r>
          </a:p>
          <a:p>
            <a:r>
              <a:rPr lang="en-GB" dirty="0"/>
              <a:t>change!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E4C1B-750B-8F4D-3127-44EF885B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47" y="365125"/>
            <a:ext cx="4046459" cy="306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BE404-B3B5-4928-D6A2-8F2F1DC97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746" y="1886946"/>
            <a:ext cx="4333139" cy="3174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4EAD4F-8100-910E-A745-EC3F1B7D5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738" y="3784168"/>
            <a:ext cx="3965148" cy="29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4CB7-1714-C571-AFC2-E5FB2925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enabling and inhibiting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CA3BF-3588-C856-C367-7FDCDA922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+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3A72C-ED02-E0E7-599E-1A44A7C41B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equal partnership</a:t>
            </a:r>
          </a:p>
          <a:p>
            <a:pPr marL="0" indent="0">
              <a:buNone/>
            </a:pPr>
            <a:r>
              <a:rPr lang="en-GB" dirty="0"/>
              <a:t>motivation to collaborate</a:t>
            </a:r>
          </a:p>
          <a:p>
            <a:pPr marL="0" indent="0">
              <a:buNone/>
            </a:pPr>
            <a:r>
              <a:rPr lang="en-GB" dirty="0"/>
              <a:t>research plan and ethical approval</a:t>
            </a:r>
          </a:p>
          <a:p>
            <a:pPr marL="0" indent="0">
              <a:buNone/>
            </a:pPr>
            <a:r>
              <a:rPr lang="en-GB" dirty="0"/>
              <a:t>support from above</a:t>
            </a:r>
          </a:p>
          <a:p>
            <a:pPr marL="0" indent="0">
              <a:buNone/>
            </a:pPr>
            <a:r>
              <a:rPr lang="en-GB" dirty="0"/>
              <a:t>access to resources</a:t>
            </a:r>
          </a:p>
          <a:p>
            <a:pPr marL="0" indent="0">
              <a:buNone/>
            </a:pPr>
            <a:r>
              <a:rPr lang="en-GB" dirty="0"/>
              <a:t>ALL team developing mutual understanding (our CPD)</a:t>
            </a:r>
          </a:p>
          <a:p>
            <a:pPr marL="0" indent="0">
              <a:buNone/>
            </a:pPr>
            <a:r>
              <a:rPr lang="en-GB" dirty="0"/>
              <a:t>constantly changing environment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42DD70-6512-B42C-88A7-010FD7BAC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305167-6272-742C-FDD9-C15633A8E2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mismatch of expectations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time and timing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student absence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difficulty of accessing impact information</a:t>
            </a:r>
          </a:p>
          <a:p>
            <a:pPr marL="0" indent="0">
              <a:buNone/>
            </a:pPr>
            <a:r>
              <a:rPr lang="en-GB" dirty="0"/>
              <a:t>constantly changing environment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4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D223-B0AA-82D9-14E4-FB2608AD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3664-9F99-E524-2C27-9FFE9E7D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6C77A-C167-C739-0BB6-FAB030C4B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 available to ‘solve’ other’s problems</a:t>
            </a:r>
          </a:p>
          <a:p>
            <a:pPr marL="0" indent="0">
              <a:buNone/>
            </a:pPr>
            <a:r>
              <a:rPr lang="en-GB" dirty="0"/>
              <a:t>be explicit about the theories that underpin our pedagogies</a:t>
            </a:r>
          </a:p>
          <a:p>
            <a:pPr marL="0" indent="0">
              <a:buNone/>
            </a:pPr>
            <a:r>
              <a:rPr lang="en-GB" dirty="0"/>
              <a:t>apply for all available resources</a:t>
            </a:r>
          </a:p>
          <a:p>
            <a:pPr marL="0" indent="0">
              <a:buNone/>
            </a:pPr>
            <a:r>
              <a:rPr lang="en-GB" dirty="0"/>
              <a:t>present your work</a:t>
            </a:r>
          </a:p>
          <a:p>
            <a:pPr marL="0" indent="0">
              <a:buNone/>
            </a:pPr>
            <a:r>
              <a:rPr lang="en-GB" dirty="0"/>
              <a:t>publish</a:t>
            </a:r>
          </a:p>
          <a:p>
            <a:pPr marL="0" indent="0">
              <a:buNone/>
            </a:pPr>
            <a:r>
              <a:rPr lang="en-GB" dirty="0"/>
              <a:t>don’t overcommit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C67A4-E999-0B88-4065-182653E2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837" y="2897851"/>
            <a:ext cx="4161659" cy="3734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222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B74C3983C4F43925FC8DEC49C5D91" ma:contentTypeVersion="17" ma:contentTypeDescription="Create a new document." ma:contentTypeScope="" ma:versionID="0cf50ece8c16f9531f6c7184c103fcbd">
  <xsd:schema xmlns:xsd="http://www.w3.org/2001/XMLSchema" xmlns:xs="http://www.w3.org/2001/XMLSchema" xmlns:p="http://schemas.microsoft.com/office/2006/metadata/properties" xmlns:ns2="f63a0e63-9543-4e27-b730-4912982a2b80" xmlns:ns3="578f281d-af49-4412-819e-4228ac4dca62" xmlns:ns4="4aaf35b1-80a8-48e7-9d03-c612add1997b" targetNamespace="http://schemas.microsoft.com/office/2006/metadata/properties" ma:root="true" ma:fieldsID="55265eb895bbbb9443b89cb40823f8bb" ns2:_="" ns3:_="" ns4:_="">
    <xsd:import namespace="f63a0e63-9543-4e27-b730-4912982a2b80"/>
    <xsd:import namespace="578f281d-af49-4412-819e-4228ac4dca62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a0e63-9543-4e27-b730-4912982a2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f281d-af49-4412-819e-4228ac4dc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59bc77e-ef17-4ed2-b751-5422bd5600ba}" ma:internalName="TaxCatchAll" ma:showField="CatchAllData" ma:web="578f281d-af49-4412-819e-4228ac4dc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2E5C87-0618-424A-804F-50E3FB050786}"/>
</file>

<file path=customXml/itemProps2.xml><?xml version="1.0" encoding="utf-8"?>
<ds:datastoreItem xmlns:ds="http://schemas.openxmlformats.org/officeDocument/2006/customXml" ds:itemID="{D0CDD01D-ED89-40AD-8AE7-ABF90B6DDEB5}"/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1157</Words>
  <Application>Microsoft Office PowerPoint</Application>
  <PresentationFormat>Widescreen</PresentationFormat>
  <Paragraphs>152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 Theme</vt:lpstr>
      <vt:lpstr>Academic literacy in a hostile environment:  improving access to university assessments through collaborative teaching</vt:lpstr>
      <vt:lpstr>Hostile environments</vt:lpstr>
      <vt:lpstr>A systematic approach to designing collaborations</vt:lpstr>
      <vt:lpstr>Core elements</vt:lpstr>
      <vt:lpstr>Business intervention</vt:lpstr>
      <vt:lpstr>Education intervention</vt:lpstr>
      <vt:lpstr>History intervention</vt:lpstr>
      <vt:lpstr>Summary: enabling and inhibiting factors</vt:lpstr>
      <vt:lpstr>So what?</vt:lpstr>
      <vt:lpstr>Next steps - sustainability strategy: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Axelby, Judy</dc:creator>
  <cp:lastModifiedBy>Axelby, Judy</cp:lastModifiedBy>
  <cp:revision>18</cp:revision>
  <dcterms:created xsi:type="dcterms:W3CDTF">2024-02-22T14:02:55Z</dcterms:created>
  <dcterms:modified xsi:type="dcterms:W3CDTF">2024-03-14T18:05:21Z</dcterms:modified>
</cp:coreProperties>
</file>