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0"/>
  </p:notesMasterIdLst>
  <p:sldIdLst>
    <p:sldId id="267" r:id="rId5"/>
    <p:sldId id="319" r:id="rId6"/>
    <p:sldId id="383" r:id="rId7"/>
    <p:sldId id="398" r:id="rId8"/>
    <p:sldId id="384" r:id="rId9"/>
    <p:sldId id="385" r:id="rId10"/>
    <p:sldId id="386" r:id="rId11"/>
    <p:sldId id="389" r:id="rId12"/>
    <p:sldId id="390" r:id="rId13"/>
    <p:sldId id="392" r:id="rId14"/>
    <p:sldId id="394" r:id="rId15"/>
    <p:sldId id="393" r:id="rId16"/>
    <p:sldId id="395" r:id="rId17"/>
    <p:sldId id="396" r:id="rId18"/>
    <p:sldId id="382" r:id="rId19"/>
  </p:sldIdLst>
  <p:sldSz cx="12192000" cy="6858000"/>
  <p:notesSz cx="6858000" cy="9144000"/>
  <p:embeddedFontLst>
    <p:embeddedFont>
      <p:font typeface="helvetica" panose="020B0604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50A0EF-9AE1-EC31-ACDF-65332C4DF55E}" name="Eilidh Harris" initials="EH" userId="S::ep28@st-andrews.ac.uk::1b33bbe3-558e-4f25-ab2c-c5beab31e2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70944" autoAdjust="0"/>
  </p:normalViewPr>
  <p:slideViewPr>
    <p:cSldViewPr snapToGrid="0" snapToObjects="1">
      <p:cViewPr varScale="1">
        <p:scale>
          <a:sx n="41" d="100"/>
          <a:sy n="41" d="100"/>
        </p:scale>
        <p:origin x="188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6EAFD-3657-482C-BFC6-7F08CF4B8DD5}" type="datetimeFigureOut">
              <a:rPr lang="en-GB" smtClean="0"/>
              <a:t>14/03/2024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624AE-6E50-4803-951C-57E6291BBE38}" type="slidenum">
              <a:rPr lang="en-GB" smtClean="0"/>
              <a:t>‹#›</a:t>
            </a:fld>
            <a:endParaRPr lang="en-GB"/>
          </a:p>
        </p:txBody>
      </p:sp>
    </p:spTree>
    <p:extLst>
      <p:ext uri="{BB962C8B-B14F-4D97-AF65-F5344CB8AC3E}">
        <p14:creationId xmlns:p14="http://schemas.microsoft.com/office/powerpoint/2010/main" val="51863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t-andrews.ac.uk/cee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 who are we and what we do – sorry </a:t>
            </a:r>
            <a:r>
              <a:rPr lang="en-GB" dirty="0" err="1"/>
              <a:t>Elidh</a:t>
            </a:r>
            <a:r>
              <a:rPr lang="en-GB" dirty="0"/>
              <a:t> is not here</a:t>
            </a:r>
          </a:p>
          <a:p>
            <a:r>
              <a:rPr lang="en-GB" dirty="0"/>
              <a:t>Ns/NNs – why are we using this terminology? Our context – awareness of contentiousness – acknowledge my own identity and positionality</a:t>
            </a:r>
          </a:p>
          <a:p>
            <a:endParaRPr lang="en-GB" dirty="0"/>
          </a:p>
        </p:txBody>
      </p:sp>
      <p:sp>
        <p:nvSpPr>
          <p:cNvPr id="4" name="Slide Number Placeholder 3"/>
          <p:cNvSpPr>
            <a:spLocks noGrp="1"/>
          </p:cNvSpPr>
          <p:nvPr>
            <p:ph type="sldNum" sz="quarter" idx="5"/>
          </p:nvPr>
        </p:nvSpPr>
        <p:spPr/>
        <p:txBody>
          <a:bodyPr/>
          <a:lstStyle/>
          <a:p>
            <a:fld id="{199624AE-6E50-4803-951C-57E6291BBE38}" type="slidenum">
              <a:rPr lang="en-GB" smtClean="0"/>
              <a:t>1</a:t>
            </a:fld>
            <a:endParaRPr lang="en-GB"/>
          </a:p>
        </p:txBody>
      </p:sp>
    </p:spTree>
    <p:extLst>
      <p:ext uri="{BB962C8B-B14F-4D97-AF65-F5344CB8AC3E}">
        <p14:creationId xmlns:p14="http://schemas.microsoft.com/office/powerpoint/2010/main" val="3816563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SFL </a:t>
            </a:r>
            <a:r>
              <a:rPr lang="en-GB" dirty="0" err="1"/>
              <a:t>Monbeq</a:t>
            </a:r>
            <a:r>
              <a:rPr lang="en-GB" dirty="0"/>
              <a:t>, 2019</a:t>
            </a:r>
          </a:p>
          <a:p>
            <a:r>
              <a:rPr lang="en-GB" dirty="0"/>
              <a:t>Belcher 2009</a:t>
            </a:r>
          </a:p>
        </p:txBody>
      </p:sp>
      <p:sp>
        <p:nvSpPr>
          <p:cNvPr id="4" name="Slide Number Placeholder 3"/>
          <p:cNvSpPr>
            <a:spLocks noGrp="1"/>
          </p:cNvSpPr>
          <p:nvPr>
            <p:ph type="sldNum" sz="quarter" idx="5"/>
          </p:nvPr>
        </p:nvSpPr>
        <p:spPr/>
        <p:txBody>
          <a:bodyPr/>
          <a:lstStyle/>
          <a:p>
            <a:fld id="{199624AE-6E50-4803-951C-57E6291BBE38}" type="slidenum">
              <a:rPr lang="en-GB" smtClean="0"/>
              <a:t>11</a:t>
            </a:fld>
            <a:endParaRPr lang="en-GB"/>
          </a:p>
        </p:txBody>
      </p:sp>
    </p:spTree>
    <p:extLst>
      <p:ext uri="{BB962C8B-B14F-4D97-AF65-F5344CB8AC3E}">
        <p14:creationId xmlns:p14="http://schemas.microsoft.com/office/powerpoint/2010/main" val="81637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general comment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Despite conscious and ongoing efforts to legitimise and reclaim the value of EAP in the context of higher education (Hyland, 2021), practitioners’ work is often seen as a remedial activity operating in the periphery with little support and recognition (Ding &amp; Bruce, 2017, Hyland &amp; Jiang, 2021). Nevertheless, EAP, specifically in-sessional provision, engages with the fabric of the university and appears in different forms and degrees of specificity (Tibbets &amp; Chapman, 2023). This provision transcends the problematic and contentious native vs non-native speaker division (Hyland, 2016; Flowerdew, 2019) and opens the space for collaboration and exploration between In-sessional Provision and Academic Development Units to challenge the current state and reimagine a coherent and inclusive academic skills provision. </a:t>
            </a:r>
          </a:p>
          <a:p>
            <a:endParaRPr lang="en-GB" dirty="0"/>
          </a:p>
        </p:txBody>
      </p:sp>
      <p:sp>
        <p:nvSpPr>
          <p:cNvPr id="4" name="Slide Number Placeholder 3"/>
          <p:cNvSpPr>
            <a:spLocks noGrp="1"/>
          </p:cNvSpPr>
          <p:nvPr>
            <p:ph type="sldNum" sz="quarter" idx="5"/>
          </p:nvPr>
        </p:nvSpPr>
        <p:spPr/>
        <p:txBody>
          <a:bodyPr/>
          <a:lstStyle/>
          <a:p>
            <a:fld id="{199624AE-6E50-4803-951C-57E6291BBE38}" type="slidenum">
              <a:rPr lang="en-GB" smtClean="0"/>
              <a:t>2</a:t>
            </a:fld>
            <a:endParaRPr lang="en-GB"/>
          </a:p>
        </p:txBody>
      </p:sp>
    </p:spTree>
    <p:extLst>
      <p:ext uri="{BB962C8B-B14F-4D97-AF65-F5344CB8AC3E}">
        <p14:creationId xmlns:p14="http://schemas.microsoft.com/office/powerpoint/2010/main" val="328857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CEED | University of St Andrews (st-andrews.ac.uk)</a:t>
            </a:r>
            <a:endParaRPr lang="en-GB" dirty="0"/>
          </a:p>
        </p:txBody>
      </p:sp>
      <p:sp>
        <p:nvSpPr>
          <p:cNvPr id="4" name="Slide Number Placeholder 3"/>
          <p:cNvSpPr>
            <a:spLocks noGrp="1"/>
          </p:cNvSpPr>
          <p:nvPr>
            <p:ph type="sldNum" sz="quarter" idx="5"/>
          </p:nvPr>
        </p:nvSpPr>
        <p:spPr/>
        <p:txBody>
          <a:bodyPr/>
          <a:lstStyle/>
          <a:p>
            <a:fld id="{199624AE-6E50-4803-951C-57E6291BBE38}" type="slidenum">
              <a:rPr lang="en-GB" smtClean="0"/>
              <a:t>3</a:t>
            </a:fld>
            <a:endParaRPr lang="en-GB"/>
          </a:p>
        </p:txBody>
      </p:sp>
    </p:spTree>
    <p:extLst>
      <p:ext uri="{BB962C8B-B14F-4D97-AF65-F5344CB8AC3E}">
        <p14:creationId xmlns:p14="http://schemas.microsoft.com/office/powerpoint/2010/main" val="346636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Online resources-</a:t>
            </a:r>
          </a:p>
          <a:p>
            <a:endParaRPr lang="en-GB" dirty="0"/>
          </a:p>
          <a:p>
            <a:r>
              <a:rPr lang="en-GB" dirty="0"/>
              <a:t>- Asynchronous resources developed quickly as a response to COVID- covers essay planning, reading for comprehensions, time management, note making, exam prep etc.  Mix of videos and downloadable guides</a:t>
            </a:r>
            <a:br>
              <a:rPr lang="en-GB" dirty="0"/>
            </a:br>
            <a:endParaRPr lang="en-GB" dirty="0"/>
          </a:p>
          <a:p>
            <a:r>
              <a:rPr lang="en-GB" dirty="0"/>
              <a:t>Workshops</a:t>
            </a:r>
          </a:p>
          <a:p>
            <a:r>
              <a:rPr lang="en-GB" dirty="0"/>
              <a:t>- Academic Skills Project– now been running for ten years.  CEED provides the structure for PhD/GTAs in individual schools to run a series of subject specific skills workshops for UG students. </a:t>
            </a:r>
          </a:p>
          <a:p>
            <a:r>
              <a:rPr lang="en-GB" dirty="0"/>
              <a:t>- U-Skills programme launched in 2021 and includes a strand of academic skills workshops.  M-Skills for Masters and </a:t>
            </a:r>
            <a:r>
              <a:rPr lang="en-GB" dirty="0" err="1"/>
              <a:t>GRADSkills</a:t>
            </a:r>
            <a:r>
              <a:rPr lang="en-GB" dirty="0"/>
              <a:t> were already in place– run some workshops related to learning development.</a:t>
            </a:r>
          </a:p>
        </p:txBody>
      </p:sp>
      <p:sp>
        <p:nvSpPr>
          <p:cNvPr id="4" name="Slide Number Placeholder 3"/>
          <p:cNvSpPr>
            <a:spLocks noGrp="1"/>
          </p:cNvSpPr>
          <p:nvPr>
            <p:ph type="sldNum" sz="quarter" idx="5"/>
          </p:nvPr>
        </p:nvSpPr>
        <p:spPr/>
        <p:txBody>
          <a:bodyPr/>
          <a:lstStyle/>
          <a:p>
            <a:fld id="{199624AE-6E50-4803-951C-57E6291BBE38}" type="slidenum">
              <a:rPr lang="en-GB" smtClean="0"/>
              <a:t>4</a:t>
            </a:fld>
            <a:endParaRPr lang="en-GB"/>
          </a:p>
        </p:txBody>
      </p:sp>
    </p:spTree>
    <p:extLst>
      <p:ext uri="{BB962C8B-B14F-4D97-AF65-F5344CB8AC3E}">
        <p14:creationId xmlns:p14="http://schemas.microsoft.com/office/powerpoint/2010/main" val="1774111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Language Experts/ EAP practitioners</a:t>
            </a:r>
          </a:p>
        </p:txBody>
      </p:sp>
      <p:sp>
        <p:nvSpPr>
          <p:cNvPr id="4" name="Slide Number Placeholder 3"/>
          <p:cNvSpPr>
            <a:spLocks noGrp="1"/>
          </p:cNvSpPr>
          <p:nvPr>
            <p:ph type="sldNum" sz="quarter" idx="5"/>
          </p:nvPr>
        </p:nvSpPr>
        <p:spPr/>
        <p:txBody>
          <a:bodyPr/>
          <a:lstStyle/>
          <a:p>
            <a:fld id="{199624AE-6E50-4803-951C-57E6291BBE38}" type="slidenum">
              <a:rPr lang="en-GB" smtClean="0"/>
              <a:t>5</a:t>
            </a:fld>
            <a:endParaRPr lang="en-GB"/>
          </a:p>
        </p:txBody>
      </p:sp>
    </p:spTree>
    <p:extLst>
      <p:ext uri="{BB962C8B-B14F-4D97-AF65-F5344CB8AC3E}">
        <p14:creationId xmlns:p14="http://schemas.microsoft.com/office/powerpoint/2010/main" val="2899760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exploring our services, we realise that not a lot makes us different. Both units strive to meet learners where they are and allow them to develop the necessary skills to navigate their academic journeys. So, how could we effectively support our learners, avoid duplication and create an inclusive and effective community? We started by unifying access to our services by having a common landing page. This is a one-stop shop to access the services available. However, we didn’t want to only have accessibility from an ‘ease of finding the information’ perspective. We wanted learners to evaluate which service was adequate for them regardless of their L1. We felt it was the learners’ choice to select the right service for them and in order for them to make an informed choice, we needed to show them what we can and cannot do. </a:t>
            </a:r>
          </a:p>
          <a:p>
            <a:r>
              <a:rPr lang="en-GB" dirty="0"/>
              <a:t>It took us a whole semester to get there. Initially, English L1 had to be referred to the service by either a supervisor or the academic skills one-to-one tutors. As this was our end goal, from the very beginning we wanted to explicitly show how the different one-to-one services could help learners in terms of what they actually need to do. </a:t>
            </a:r>
          </a:p>
        </p:txBody>
      </p:sp>
      <p:sp>
        <p:nvSpPr>
          <p:cNvPr id="4" name="Slide Number Placeholder 3"/>
          <p:cNvSpPr>
            <a:spLocks noGrp="1"/>
          </p:cNvSpPr>
          <p:nvPr>
            <p:ph type="sldNum" sz="quarter" idx="5"/>
          </p:nvPr>
        </p:nvSpPr>
        <p:spPr/>
        <p:txBody>
          <a:bodyPr/>
          <a:lstStyle/>
          <a:p>
            <a:fld id="{199624AE-6E50-4803-951C-57E6291BBE38}" type="slidenum">
              <a:rPr lang="en-GB" smtClean="0"/>
              <a:t>7</a:t>
            </a:fld>
            <a:endParaRPr lang="en-GB"/>
          </a:p>
        </p:txBody>
      </p:sp>
    </p:spTree>
    <p:extLst>
      <p:ext uri="{BB962C8B-B14F-4D97-AF65-F5344CB8AC3E}">
        <p14:creationId xmlns:p14="http://schemas.microsoft.com/office/powerpoint/2010/main" val="2278780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Thus, identifying the difference in the nature of the one-to-one support. While the Academic English Language would mostly concentrate on productive skills, speaking/ writing, the academic skills one-to-one tutorials would help learners develop receptive skills, helping our learners decode information from lectures (listening) and readings regardless of the discipline. We adopted this arguable artificial division, and I will speak to that in a minute, So we adopted that division based on our tutors’ expertise (EAP practitioners – language expertise, ability to help learners’ identify patterns within their own production VS PGRs familiarity with the disciplinary conventions, ability to discuss their de-coding approach). This approach helps us prioritise language production for the Academic English Language tutorials and other academic skills for the Academic Skills. So, what does this look like in practice?</a:t>
            </a:r>
          </a:p>
        </p:txBody>
      </p:sp>
      <p:sp>
        <p:nvSpPr>
          <p:cNvPr id="4" name="Slide Number Placeholder 3"/>
          <p:cNvSpPr>
            <a:spLocks noGrp="1"/>
          </p:cNvSpPr>
          <p:nvPr>
            <p:ph type="sldNum" sz="quarter" idx="5"/>
          </p:nvPr>
        </p:nvSpPr>
        <p:spPr/>
        <p:txBody>
          <a:bodyPr/>
          <a:lstStyle/>
          <a:p>
            <a:fld id="{199624AE-6E50-4803-951C-57E6291BBE38}" type="slidenum">
              <a:rPr lang="en-GB" smtClean="0"/>
              <a:t>8</a:t>
            </a:fld>
            <a:endParaRPr lang="en-GB"/>
          </a:p>
        </p:txBody>
      </p:sp>
    </p:spTree>
    <p:extLst>
      <p:ext uri="{BB962C8B-B14F-4D97-AF65-F5344CB8AC3E}">
        <p14:creationId xmlns:p14="http://schemas.microsoft.com/office/powerpoint/2010/main" val="3030032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99624AE-6E50-4803-951C-57E6291BBE38}" type="slidenum">
              <a:rPr lang="en-GB" smtClean="0"/>
              <a:t>9</a:t>
            </a:fld>
            <a:endParaRPr lang="en-GB"/>
          </a:p>
        </p:txBody>
      </p:sp>
    </p:spTree>
    <p:extLst>
      <p:ext uri="{BB962C8B-B14F-4D97-AF65-F5344CB8AC3E}">
        <p14:creationId xmlns:p14="http://schemas.microsoft.com/office/powerpoint/2010/main" val="250696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Clarity on what we offer, scope of services and what we can and cannot help with</a:t>
            </a:r>
          </a:p>
          <a:p>
            <a:r>
              <a:rPr lang="en-GB" dirty="0"/>
              <a:t>Talk through monitor </a:t>
            </a:r>
          </a:p>
        </p:txBody>
      </p:sp>
      <p:sp>
        <p:nvSpPr>
          <p:cNvPr id="4" name="Slide Number Placeholder 3"/>
          <p:cNvSpPr>
            <a:spLocks noGrp="1"/>
          </p:cNvSpPr>
          <p:nvPr>
            <p:ph type="sldNum" sz="quarter" idx="5"/>
          </p:nvPr>
        </p:nvSpPr>
        <p:spPr/>
        <p:txBody>
          <a:bodyPr/>
          <a:lstStyle/>
          <a:p>
            <a:fld id="{199624AE-6E50-4803-951C-57E6291BBE38}" type="slidenum">
              <a:rPr lang="en-GB" smtClean="0"/>
              <a:t>10</a:t>
            </a:fld>
            <a:endParaRPr lang="en-GB"/>
          </a:p>
        </p:txBody>
      </p:sp>
    </p:spTree>
    <p:extLst>
      <p:ext uri="{BB962C8B-B14F-4D97-AF65-F5344CB8AC3E}">
        <p14:creationId xmlns:p14="http://schemas.microsoft.com/office/powerpoint/2010/main" val="343408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380270"/>
            <a:ext cx="9144000" cy="2387600"/>
          </a:xfrm>
        </p:spPr>
        <p:txBody>
          <a:bodyPr anchor="b"/>
          <a:lstStyle>
            <a:lvl1pPr algn="ctr">
              <a:defRPr sz="6000">
                <a:latin typeface="+mj-lt"/>
              </a:defRPr>
            </a:lvl1pPr>
          </a:lstStyle>
          <a:p>
            <a:r>
              <a:rPr lang="en-US" dirty="0"/>
              <a:t>Click to edit master title style</a:t>
            </a:r>
          </a:p>
        </p:txBody>
      </p:sp>
      <p:sp>
        <p:nvSpPr>
          <p:cNvPr id="3" name="Subtitle 2"/>
          <p:cNvSpPr>
            <a:spLocks noGrp="1"/>
          </p:cNvSpPr>
          <p:nvPr>
            <p:ph type="subTitle" idx="1"/>
          </p:nvPr>
        </p:nvSpPr>
        <p:spPr>
          <a:xfrm>
            <a:off x="1524000" y="4188191"/>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986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26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838200" y="1825625"/>
            <a:ext cx="10515600" cy="4211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39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mj-lt"/>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45964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0036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211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211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896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mj-lt"/>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323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323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563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118152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mj-lt"/>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7206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mj-lt"/>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4912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16486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1266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outledge.com/Academic-Discourse-and-Global-Publishing-Disciplinary-Persuasion-in-Changing/Hyland-Jiang/p/book/9781138359024" TargetMode="External"/><Relationship Id="rId2" Type="http://schemas.openxmlformats.org/officeDocument/2006/relationships/hyperlink" Target="https://www.routledge.com/Teaching-and-Researching-Writing/Hyland/p/book/978103205577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t-andrews.ac.uk/international-education/a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academic-development-community.wp.st-andrews.ac.uk/academic-skills-tutorial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academic-development-community.wp.st-andrews.ac.uk/academic-skills-tutorial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sz="4000" dirty="0"/>
            </a:br>
            <a:r>
              <a:rPr lang="en-US" sz="4000" dirty="0"/>
              <a:t>R</a:t>
            </a:r>
            <a:r>
              <a:rPr lang="en-GB" sz="4000" dirty="0"/>
              <a:t>edesigning EAP provision to challenge NS/NNS dichotomies</a:t>
            </a:r>
            <a:endParaRPr lang="en-US" sz="4000" dirty="0"/>
          </a:p>
        </p:txBody>
      </p:sp>
      <p:sp>
        <p:nvSpPr>
          <p:cNvPr id="3" name="Subtitle 2"/>
          <p:cNvSpPr>
            <a:spLocks noGrp="1"/>
          </p:cNvSpPr>
          <p:nvPr>
            <p:ph type="subTitle" idx="1"/>
          </p:nvPr>
        </p:nvSpPr>
        <p:spPr/>
        <p:txBody>
          <a:bodyPr rtlCol="0">
            <a:normAutofit/>
          </a:bodyPr>
          <a:lstStyle/>
          <a:p>
            <a:pPr>
              <a:defRPr/>
            </a:pPr>
            <a:r>
              <a:rPr lang="en-US" dirty="0"/>
              <a:t>  Dr </a:t>
            </a:r>
            <a:r>
              <a:rPr lang="en-US" dirty="0" err="1"/>
              <a:t>Elidh</a:t>
            </a:r>
            <a:r>
              <a:rPr lang="en-US" dirty="0"/>
              <a:t> Harris, CEED</a:t>
            </a:r>
          </a:p>
          <a:p>
            <a:pPr>
              <a:defRPr/>
            </a:pPr>
            <a:r>
              <a:rPr lang="en-US" dirty="0"/>
              <a:t>Dr Paula Villegas, IE</a:t>
            </a:r>
          </a:p>
          <a:p>
            <a:pPr>
              <a:defRPr/>
            </a:pPr>
            <a:r>
              <a:rPr lang="en-US" dirty="0"/>
              <a:t>University of St Andrews</a:t>
            </a:r>
          </a:p>
        </p:txBody>
      </p:sp>
    </p:spTree>
    <p:extLst>
      <p:ext uri="{BB962C8B-B14F-4D97-AF65-F5344CB8AC3E}">
        <p14:creationId xmlns:p14="http://schemas.microsoft.com/office/powerpoint/2010/main" val="1535295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1200-5DCC-A7F5-11EB-DB592FD0220B}"/>
              </a:ext>
            </a:extLst>
          </p:cNvPr>
          <p:cNvSpPr>
            <a:spLocks noGrp="1"/>
          </p:cNvSpPr>
          <p:nvPr>
            <p:ph type="title"/>
          </p:nvPr>
        </p:nvSpPr>
        <p:spPr/>
        <p:txBody>
          <a:bodyPr/>
          <a:lstStyle/>
          <a:p>
            <a:r>
              <a:rPr lang="en-GB" sz="4400" dirty="0"/>
              <a:t>Riding together: Act, assess, adapt</a:t>
            </a:r>
            <a:endParaRPr lang="en-GB" dirty="0"/>
          </a:p>
        </p:txBody>
      </p:sp>
      <p:sp>
        <p:nvSpPr>
          <p:cNvPr id="3" name="Content Placeholder 2">
            <a:extLst>
              <a:ext uri="{FF2B5EF4-FFF2-40B4-BE49-F238E27FC236}">
                <a16:creationId xmlns:a16="http://schemas.microsoft.com/office/drawing/2014/main" id="{8787BBDD-8C1C-96F1-EB05-9B2F5AB0DB08}"/>
              </a:ext>
            </a:extLst>
          </p:cNvPr>
          <p:cNvSpPr>
            <a:spLocks noGrp="1"/>
          </p:cNvSpPr>
          <p:nvPr>
            <p:ph idx="1"/>
          </p:nvPr>
        </p:nvSpPr>
        <p:spPr>
          <a:xfrm>
            <a:off x="838200" y="1663762"/>
            <a:ext cx="5257800" cy="4017035"/>
          </a:xfrm>
        </p:spPr>
        <p:txBody>
          <a:bodyPr/>
          <a:lstStyle/>
          <a:p>
            <a:r>
              <a:rPr lang="en-GB" dirty="0"/>
              <a:t>Learner Training </a:t>
            </a:r>
          </a:p>
          <a:p>
            <a:pPr lvl="1"/>
            <a:r>
              <a:rPr lang="en-GB" dirty="0"/>
              <a:t>What we can help you with</a:t>
            </a:r>
          </a:p>
          <a:p>
            <a:pPr lvl="1"/>
            <a:r>
              <a:rPr lang="en-GB" dirty="0"/>
              <a:t>What we cannot help you with</a:t>
            </a:r>
          </a:p>
          <a:p>
            <a:r>
              <a:rPr lang="en-GB" dirty="0"/>
              <a:t>Monitoring the service</a:t>
            </a:r>
          </a:p>
        </p:txBody>
      </p:sp>
      <p:pic>
        <p:nvPicPr>
          <p:cNvPr id="6" name="Picture 5">
            <a:extLst>
              <a:ext uri="{FF2B5EF4-FFF2-40B4-BE49-F238E27FC236}">
                <a16:creationId xmlns:a16="http://schemas.microsoft.com/office/drawing/2014/main" id="{C17C5692-5AC7-ECD7-DEB1-68C4E721C88C}"/>
              </a:ext>
            </a:extLst>
          </p:cNvPr>
          <p:cNvPicPr>
            <a:picLocks noChangeAspect="1"/>
          </p:cNvPicPr>
          <p:nvPr/>
        </p:nvPicPr>
        <p:blipFill>
          <a:blip r:embed="rId3"/>
          <a:stretch>
            <a:fillRect/>
          </a:stretch>
        </p:blipFill>
        <p:spPr>
          <a:xfrm>
            <a:off x="6915057" y="1519518"/>
            <a:ext cx="3619686" cy="2152761"/>
          </a:xfrm>
          <a:prstGeom prst="rect">
            <a:avLst/>
          </a:prstGeom>
        </p:spPr>
      </p:pic>
      <p:pic>
        <p:nvPicPr>
          <p:cNvPr id="8" name="Picture 7">
            <a:extLst>
              <a:ext uri="{FF2B5EF4-FFF2-40B4-BE49-F238E27FC236}">
                <a16:creationId xmlns:a16="http://schemas.microsoft.com/office/drawing/2014/main" id="{AA8D7F55-5F86-8AAE-5EE9-3069AF9D6D2E}"/>
              </a:ext>
            </a:extLst>
          </p:cNvPr>
          <p:cNvPicPr>
            <a:picLocks noChangeAspect="1"/>
          </p:cNvPicPr>
          <p:nvPr/>
        </p:nvPicPr>
        <p:blipFill>
          <a:blip r:embed="rId4"/>
          <a:stretch>
            <a:fillRect/>
          </a:stretch>
        </p:blipFill>
        <p:spPr>
          <a:xfrm>
            <a:off x="1215808" y="3737447"/>
            <a:ext cx="2970430" cy="1815759"/>
          </a:xfrm>
          <a:prstGeom prst="rect">
            <a:avLst/>
          </a:prstGeom>
        </p:spPr>
      </p:pic>
      <p:pic>
        <p:nvPicPr>
          <p:cNvPr id="10" name="Picture 9">
            <a:extLst>
              <a:ext uri="{FF2B5EF4-FFF2-40B4-BE49-F238E27FC236}">
                <a16:creationId xmlns:a16="http://schemas.microsoft.com/office/drawing/2014/main" id="{B5EDB0B4-55B3-2D9E-689A-035C1B21E6B1}"/>
              </a:ext>
            </a:extLst>
          </p:cNvPr>
          <p:cNvPicPr>
            <a:picLocks noChangeAspect="1"/>
          </p:cNvPicPr>
          <p:nvPr/>
        </p:nvPicPr>
        <p:blipFill>
          <a:blip r:embed="rId5"/>
          <a:stretch>
            <a:fillRect/>
          </a:stretch>
        </p:blipFill>
        <p:spPr>
          <a:xfrm>
            <a:off x="5426580" y="3737447"/>
            <a:ext cx="2579184" cy="2258194"/>
          </a:xfrm>
          <a:prstGeom prst="rect">
            <a:avLst/>
          </a:prstGeom>
        </p:spPr>
      </p:pic>
    </p:spTree>
    <p:extLst>
      <p:ext uri="{BB962C8B-B14F-4D97-AF65-F5344CB8AC3E}">
        <p14:creationId xmlns:p14="http://schemas.microsoft.com/office/powerpoint/2010/main" val="20642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9928-5EA2-E78E-6CE1-C19F5EC1AA48}"/>
              </a:ext>
            </a:extLst>
          </p:cNvPr>
          <p:cNvSpPr>
            <a:spLocks noGrp="1"/>
          </p:cNvSpPr>
          <p:nvPr>
            <p:ph type="title"/>
          </p:nvPr>
        </p:nvSpPr>
        <p:spPr/>
        <p:txBody>
          <a:bodyPr/>
          <a:lstStyle/>
          <a:p>
            <a:r>
              <a:rPr lang="en-GB" dirty="0"/>
              <a:t>EGAP workshops</a:t>
            </a:r>
          </a:p>
        </p:txBody>
      </p:sp>
      <p:sp>
        <p:nvSpPr>
          <p:cNvPr id="3" name="Content Placeholder 2">
            <a:extLst>
              <a:ext uri="{FF2B5EF4-FFF2-40B4-BE49-F238E27FC236}">
                <a16:creationId xmlns:a16="http://schemas.microsoft.com/office/drawing/2014/main" id="{59BEFA74-8F2B-9557-0CAE-D4AC032422FE}"/>
              </a:ext>
            </a:extLst>
          </p:cNvPr>
          <p:cNvSpPr>
            <a:spLocks noGrp="1"/>
          </p:cNvSpPr>
          <p:nvPr>
            <p:ph idx="1"/>
          </p:nvPr>
        </p:nvSpPr>
        <p:spPr>
          <a:xfrm>
            <a:off x="838200" y="1825625"/>
            <a:ext cx="5434013" cy="3975100"/>
          </a:xfrm>
        </p:spPr>
        <p:txBody>
          <a:bodyPr/>
          <a:lstStyle/>
          <a:p>
            <a:r>
              <a:rPr lang="en-GB" dirty="0"/>
              <a:t>Coherent offer </a:t>
            </a:r>
          </a:p>
          <a:p>
            <a:r>
              <a:rPr lang="en-GB" dirty="0"/>
              <a:t>EAP – a focus on linguistic approaches &amp; SFL</a:t>
            </a:r>
          </a:p>
          <a:p>
            <a:r>
              <a:rPr lang="en-GB" dirty="0"/>
              <a:t>All accessible through the same platform </a:t>
            </a:r>
          </a:p>
          <a:p>
            <a:r>
              <a:rPr lang="en-GB" dirty="0"/>
              <a:t>Team teaching – 12 steps to submission!</a:t>
            </a:r>
          </a:p>
          <a:p>
            <a:endParaRPr lang="en-GB" dirty="0"/>
          </a:p>
        </p:txBody>
      </p:sp>
      <p:pic>
        <p:nvPicPr>
          <p:cNvPr id="5" name="Picture 4">
            <a:extLst>
              <a:ext uri="{FF2B5EF4-FFF2-40B4-BE49-F238E27FC236}">
                <a16:creationId xmlns:a16="http://schemas.microsoft.com/office/drawing/2014/main" id="{B52FA07B-B960-0C1C-C519-87FC5ED4A9F7}"/>
              </a:ext>
            </a:extLst>
          </p:cNvPr>
          <p:cNvPicPr>
            <a:picLocks noChangeAspect="1"/>
          </p:cNvPicPr>
          <p:nvPr/>
        </p:nvPicPr>
        <p:blipFill>
          <a:blip r:embed="rId3"/>
          <a:stretch>
            <a:fillRect/>
          </a:stretch>
        </p:blipFill>
        <p:spPr>
          <a:xfrm>
            <a:off x="7321437" y="365125"/>
            <a:ext cx="4407126" cy="4997707"/>
          </a:xfrm>
          <a:prstGeom prst="rect">
            <a:avLst/>
          </a:prstGeom>
        </p:spPr>
      </p:pic>
    </p:spTree>
    <p:extLst>
      <p:ext uri="{BB962C8B-B14F-4D97-AF65-F5344CB8AC3E}">
        <p14:creationId xmlns:p14="http://schemas.microsoft.com/office/powerpoint/2010/main" val="304526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CABB-0800-F598-BF64-0B17DB73C915}"/>
              </a:ext>
            </a:extLst>
          </p:cNvPr>
          <p:cNvSpPr>
            <a:spLocks noGrp="1"/>
          </p:cNvSpPr>
          <p:nvPr>
            <p:ph type="title"/>
          </p:nvPr>
        </p:nvSpPr>
        <p:spPr/>
        <p:txBody>
          <a:bodyPr/>
          <a:lstStyle/>
          <a:p>
            <a:r>
              <a:rPr lang="en-GB" dirty="0"/>
              <a:t>Our learners take </a:t>
            </a:r>
          </a:p>
        </p:txBody>
      </p:sp>
      <p:sp>
        <p:nvSpPr>
          <p:cNvPr id="3" name="Content Placeholder 2">
            <a:extLst>
              <a:ext uri="{FF2B5EF4-FFF2-40B4-BE49-F238E27FC236}">
                <a16:creationId xmlns:a16="http://schemas.microsoft.com/office/drawing/2014/main" id="{A4F956A5-7C34-560E-32F2-FE554E2E9F3D}"/>
              </a:ext>
            </a:extLst>
          </p:cNvPr>
          <p:cNvSpPr>
            <a:spLocks noGrp="1"/>
          </p:cNvSpPr>
          <p:nvPr>
            <p:ph idx="1"/>
          </p:nvPr>
        </p:nvSpPr>
        <p:spPr>
          <a:xfrm>
            <a:off x="6095999" y="1843804"/>
            <a:ext cx="4613329" cy="1861599"/>
          </a:xfrm>
        </p:spPr>
        <p:style>
          <a:lnRef idx="2">
            <a:schemeClr val="accent2"/>
          </a:lnRef>
          <a:fillRef idx="1">
            <a:schemeClr val="lt1"/>
          </a:fillRef>
          <a:effectRef idx="0">
            <a:schemeClr val="accent2"/>
          </a:effectRef>
          <a:fontRef idx="minor">
            <a:schemeClr val="dk1"/>
          </a:fontRef>
        </p:style>
        <p:txBody>
          <a:bodyPr/>
          <a:lstStyle/>
          <a:p>
            <a:r>
              <a:rPr lang="en-GB" dirty="0"/>
              <a:t>This does not work for me!</a:t>
            </a:r>
          </a:p>
          <a:p>
            <a:pPr lvl="1"/>
            <a:r>
              <a:rPr lang="en-GB" dirty="0"/>
              <a:t>Metacognitive strategies</a:t>
            </a:r>
          </a:p>
          <a:p>
            <a:pPr lvl="1"/>
            <a:r>
              <a:rPr lang="en-GB" dirty="0"/>
              <a:t>Content help</a:t>
            </a:r>
          </a:p>
        </p:txBody>
      </p:sp>
      <p:sp>
        <p:nvSpPr>
          <p:cNvPr id="4" name="Content Placeholder 2">
            <a:extLst>
              <a:ext uri="{FF2B5EF4-FFF2-40B4-BE49-F238E27FC236}">
                <a16:creationId xmlns:a16="http://schemas.microsoft.com/office/drawing/2014/main" id="{3D0F2652-01B6-81B0-9917-E94063521E44}"/>
              </a:ext>
            </a:extLst>
          </p:cNvPr>
          <p:cNvSpPr txBox="1">
            <a:spLocks/>
          </p:cNvSpPr>
          <p:nvPr/>
        </p:nvSpPr>
        <p:spPr>
          <a:xfrm>
            <a:off x="838200" y="1690688"/>
            <a:ext cx="4229746" cy="360973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High learner’ satisfaction with one-to-one sessions.</a:t>
            </a:r>
          </a:p>
          <a:p>
            <a:r>
              <a:rPr lang="en-GB" dirty="0"/>
              <a:t>High learners’ satisfaction with the ‘one-stop shop</a:t>
            </a:r>
            <a:r>
              <a:rPr lang="en-GB"/>
              <a:t>’ website.</a:t>
            </a:r>
            <a:endParaRPr lang="en-GB" dirty="0"/>
          </a:p>
          <a:p>
            <a:r>
              <a:rPr lang="en-GB" dirty="0"/>
              <a:t>High level of satisfaction with tutors.</a:t>
            </a:r>
          </a:p>
          <a:p>
            <a:pPr marL="457200" lvl="1" indent="0">
              <a:buFont typeface="Arial"/>
              <a:buNone/>
            </a:pPr>
            <a:r>
              <a:rPr lang="en-GB" dirty="0"/>
              <a:t> </a:t>
            </a:r>
          </a:p>
        </p:txBody>
      </p:sp>
      <p:sp>
        <p:nvSpPr>
          <p:cNvPr id="5" name="TextBox 4">
            <a:extLst>
              <a:ext uri="{FF2B5EF4-FFF2-40B4-BE49-F238E27FC236}">
                <a16:creationId xmlns:a16="http://schemas.microsoft.com/office/drawing/2014/main" id="{7E1D878F-9EA2-3371-28A3-AE86F78FF694}"/>
              </a:ext>
            </a:extLst>
          </p:cNvPr>
          <p:cNvSpPr txBox="1"/>
          <p:nvPr/>
        </p:nvSpPr>
        <p:spPr>
          <a:xfrm>
            <a:off x="6095999" y="3858519"/>
            <a:ext cx="4613329" cy="18615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Arial" panose="020B0604020202020204" pitchFamily="34" charset="0"/>
              <a:buChar char="•"/>
            </a:pPr>
            <a:r>
              <a:rPr lang="en-GB" sz="2400" dirty="0"/>
              <a:t>They find us through</a:t>
            </a:r>
          </a:p>
          <a:p>
            <a:pPr marL="800100" lvl="1" indent="-342900">
              <a:buFont typeface="Arial" panose="020B0604020202020204" pitchFamily="34" charset="0"/>
              <a:buChar char="•"/>
            </a:pPr>
            <a:r>
              <a:rPr lang="en-GB" sz="2400" dirty="0"/>
              <a:t>Direct referrals</a:t>
            </a:r>
          </a:p>
          <a:p>
            <a:pPr marL="800100" lvl="1" indent="-342900">
              <a:buFont typeface="Arial" panose="020B0604020202020204" pitchFamily="34" charset="0"/>
              <a:buChar char="•"/>
            </a:pPr>
            <a:r>
              <a:rPr lang="en-GB" sz="2400" dirty="0"/>
              <a:t>Word of mouth</a:t>
            </a:r>
          </a:p>
          <a:p>
            <a:pPr marL="342900" indent="-342900">
              <a:buFont typeface="Arial" panose="020B0604020202020204" pitchFamily="34" charset="0"/>
              <a:buChar char="•"/>
            </a:pPr>
            <a:r>
              <a:rPr lang="en-GB" sz="2400" dirty="0"/>
              <a:t>That’s not my name…</a:t>
            </a:r>
          </a:p>
          <a:p>
            <a:endParaRPr lang="en-GB" dirty="0"/>
          </a:p>
        </p:txBody>
      </p:sp>
    </p:spTree>
    <p:extLst>
      <p:ext uri="{BB962C8B-B14F-4D97-AF65-F5344CB8AC3E}">
        <p14:creationId xmlns:p14="http://schemas.microsoft.com/office/powerpoint/2010/main" val="312509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996D-8E62-52B6-432F-3B5E34C01147}"/>
              </a:ext>
            </a:extLst>
          </p:cNvPr>
          <p:cNvSpPr>
            <a:spLocks noGrp="1"/>
          </p:cNvSpPr>
          <p:nvPr>
            <p:ph type="title"/>
          </p:nvPr>
        </p:nvSpPr>
        <p:spPr/>
        <p:txBody>
          <a:bodyPr/>
          <a:lstStyle/>
          <a:p>
            <a:r>
              <a:rPr lang="en-GB" dirty="0"/>
              <a:t>Where to now?</a:t>
            </a:r>
          </a:p>
        </p:txBody>
      </p:sp>
      <p:sp>
        <p:nvSpPr>
          <p:cNvPr id="3" name="Content Placeholder 2">
            <a:extLst>
              <a:ext uri="{FF2B5EF4-FFF2-40B4-BE49-F238E27FC236}">
                <a16:creationId xmlns:a16="http://schemas.microsoft.com/office/drawing/2014/main" id="{39DB34A2-7569-1DC7-3D42-DD90A4F0768B}"/>
              </a:ext>
            </a:extLst>
          </p:cNvPr>
          <p:cNvSpPr>
            <a:spLocks noGrp="1"/>
          </p:cNvSpPr>
          <p:nvPr>
            <p:ph idx="1"/>
          </p:nvPr>
        </p:nvSpPr>
        <p:spPr>
          <a:xfrm>
            <a:off x="838200" y="1825625"/>
            <a:ext cx="5362575" cy="4060825"/>
          </a:xfrm>
        </p:spPr>
        <p:txBody>
          <a:bodyPr/>
          <a:lstStyle/>
          <a:p>
            <a:r>
              <a:rPr lang="en-GB" dirty="0"/>
              <a:t>All our one-to-one to be under one umbrella</a:t>
            </a:r>
          </a:p>
          <a:p>
            <a:r>
              <a:rPr lang="en-GB" dirty="0"/>
              <a:t>Further alignment with workshops</a:t>
            </a:r>
          </a:p>
          <a:p>
            <a:r>
              <a:rPr lang="en-GB" dirty="0"/>
              <a:t>Development of OL materials </a:t>
            </a:r>
          </a:p>
          <a:p>
            <a:pPr lvl="1"/>
            <a:r>
              <a:rPr lang="en-GB" dirty="0"/>
              <a:t>EGAP</a:t>
            </a:r>
          </a:p>
          <a:p>
            <a:pPr lvl="1"/>
            <a:r>
              <a:rPr lang="en-GB" dirty="0"/>
              <a:t>ESAP – collaboration with departments </a:t>
            </a:r>
          </a:p>
        </p:txBody>
      </p:sp>
      <p:pic>
        <p:nvPicPr>
          <p:cNvPr id="5" name="Picture 4" descr="Wooden mountain walkway">
            <a:extLst>
              <a:ext uri="{FF2B5EF4-FFF2-40B4-BE49-F238E27FC236}">
                <a16:creationId xmlns:a16="http://schemas.microsoft.com/office/drawing/2014/main" id="{00FB508A-6AEF-C406-BAF1-9C2D96E58D08}"/>
              </a:ext>
            </a:extLst>
          </p:cNvPr>
          <p:cNvPicPr>
            <a:picLocks noChangeAspect="1"/>
          </p:cNvPicPr>
          <p:nvPr/>
        </p:nvPicPr>
        <p:blipFill>
          <a:blip r:embed="rId2"/>
          <a:stretch>
            <a:fillRect/>
          </a:stretch>
        </p:blipFill>
        <p:spPr>
          <a:xfrm>
            <a:off x="6450246" y="1825625"/>
            <a:ext cx="5126987" cy="3420662"/>
          </a:xfrm>
          <a:prstGeom prst="rect">
            <a:avLst/>
          </a:prstGeom>
        </p:spPr>
      </p:pic>
    </p:spTree>
    <p:extLst>
      <p:ext uri="{BB962C8B-B14F-4D97-AF65-F5344CB8AC3E}">
        <p14:creationId xmlns:p14="http://schemas.microsoft.com/office/powerpoint/2010/main" val="3031370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Different coloured question marks">
            <a:extLst>
              <a:ext uri="{FF2B5EF4-FFF2-40B4-BE49-F238E27FC236}">
                <a16:creationId xmlns:a16="http://schemas.microsoft.com/office/drawing/2014/main" id="{9340716E-7013-8897-9638-DAF9B5577AA5}"/>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F125C-3CB9-108C-5545-390FE76D0E3E}"/>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Thanks so much!</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891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Autofit/>
          </a:bodyPr>
          <a:lstStyle/>
          <a:p>
            <a:pPr marL="0" indent="0">
              <a:lnSpc>
                <a:spcPct val="100000"/>
              </a:lnSpc>
              <a:buNone/>
            </a:pPr>
            <a:endParaRPr lang="en-GB" sz="1400" b="0" i="0" dirty="0">
              <a:solidFill>
                <a:srgbClr val="141412"/>
              </a:solidFill>
              <a:effectLst/>
            </a:endParaRPr>
          </a:p>
          <a:p>
            <a:pPr marL="0" indent="0">
              <a:lnSpc>
                <a:spcPct val="100000"/>
              </a:lnSpc>
              <a:buNone/>
            </a:pPr>
            <a:r>
              <a:rPr lang="en-GB" sz="1400" dirty="0">
                <a:effectLst/>
              </a:rPr>
              <a:t>Belcher, W. </a:t>
            </a:r>
            <a:r>
              <a:rPr lang="en-GB" sz="1400" dirty="0"/>
              <a:t>L</a:t>
            </a:r>
            <a:r>
              <a:rPr lang="en-GB" sz="1400" dirty="0">
                <a:effectLst/>
              </a:rPr>
              <a:t>. (2009). </a:t>
            </a:r>
            <a:r>
              <a:rPr lang="en-GB" sz="1400" i="1" dirty="0">
                <a:effectLst/>
              </a:rPr>
              <a:t>Writing your journal article in 12 weeks: a guide to academic publishing success</a:t>
            </a:r>
            <a:r>
              <a:rPr lang="en-GB" sz="1400" dirty="0">
                <a:effectLst/>
              </a:rPr>
              <a:t>. Sage Publications.</a:t>
            </a:r>
          </a:p>
          <a:p>
            <a:pPr marL="0" indent="0">
              <a:lnSpc>
                <a:spcPct val="100000"/>
              </a:lnSpc>
              <a:buNone/>
            </a:pPr>
            <a:r>
              <a:rPr lang="en-GB" sz="1400" dirty="0">
                <a:effectLst/>
              </a:rPr>
              <a:t>Ding, A., &amp; Bruce, I. (2017). </a:t>
            </a:r>
            <a:r>
              <a:rPr lang="en-GB" sz="1400" i="1" dirty="0">
                <a:effectLst/>
              </a:rPr>
              <a:t>The English for Academic Purposes Practitioner : Operating on the Edge of Academia</a:t>
            </a:r>
            <a:r>
              <a:rPr lang="en-GB" sz="1400" dirty="0">
                <a:effectLst/>
              </a:rPr>
              <a:t>. Palgrave Macmillan.</a:t>
            </a:r>
            <a:endParaRPr lang="en-GB" sz="1400" dirty="0">
              <a:solidFill>
                <a:srgbClr val="141412"/>
              </a:solidFill>
            </a:endParaRPr>
          </a:p>
          <a:p>
            <a:pPr marL="0" indent="0">
              <a:lnSpc>
                <a:spcPct val="100000"/>
              </a:lnSpc>
              <a:buNone/>
            </a:pPr>
            <a:r>
              <a:rPr lang="en-GB" sz="1400" b="0" i="0" dirty="0">
                <a:solidFill>
                  <a:srgbClr val="141412"/>
                </a:solidFill>
                <a:effectLst/>
              </a:rPr>
              <a:t>Hyland, K. (2021).</a:t>
            </a:r>
            <a:r>
              <a:rPr lang="en-GB" sz="1400" b="0" i="1" dirty="0">
                <a:solidFill>
                  <a:srgbClr val="141412"/>
                </a:solidFill>
                <a:effectLst/>
              </a:rPr>
              <a:t> </a:t>
            </a:r>
            <a:r>
              <a:rPr lang="en-GB" sz="1400" b="0" i="1" u="none" strike="noStrike" dirty="0">
                <a:solidFill>
                  <a:srgbClr val="BC360A"/>
                </a:solidFill>
                <a:effectLst/>
                <a:hlinkClick r:id="rId2"/>
              </a:rPr>
              <a:t>Teaching and Researching Writing</a:t>
            </a:r>
            <a:r>
              <a:rPr lang="en-GB" sz="1400" b="0" i="0" dirty="0">
                <a:solidFill>
                  <a:srgbClr val="141412"/>
                </a:solidFill>
                <a:effectLst/>
              </a:rPr>
              <a:t> (4th edition). London: Routledge.</a:t>
            </a:r>
          </a:p>
          <a:p>
            <a:pPr marL="0" indent="0">
              <a:lnSpc>
                <a:spcPct val="100000"/>
              </a:lnSpc>
              <a:buNone/>
            </a:pPr>
            <a:r>
              <a:rPr lang="en-GB" sz="1400" b="0" i="0" dirty="0">
                <a:solidFill>
                  <a:srgbClr val="141412"/>
                </a:solidFill>
                <a:effectLst/>
              </a:rPr>
              <a:t>Hyland, K. &amp; Jiang, K. (2019). </a:t>
            </a:r>
            <a:r>
              <a:rPr lang="en-GB" sz="1400" b="0" i="1" u="none" strike="noStrike" dirty="0">
                <a:solidFill>
                  <a:srgbClr val="BC360A"/>
                </a:solidFill>
                <a:effectLst/>
                <a:hlinkClick r:id="rId3"/>
              </a:rPr>
              <a:t>Academic Discourse and Global Publishing: Disciplinary Persuasion in Changing Times</a:t>
            </a:r>
            <a:r>
              <a:rPr lang="en-GB" sz="1400" b="0" i="0" dirty="0">
                <a:solidFill>
                  <a:srgbClr val="141412"/>
                </a:solidFill>
                <a:effectLst/>
              </a:rPr>
              <a:t>. London: Routledge</a:t>
            </a:r>
          </a:p>
          <a:p>
            <a:pPr marL="0" indent="0">
              <a:lnSpc>
                <a:spcPct val="100000"/>
              </a:lnSpc>
              <a:buNone/>
            </a:pPr>
            <a:r>
              <a:rPr lang="en-GB" sz="1050" b="0" i="0" dirty="0" err="1">
                <a:solidFill>
                  <a:srgbClr val="000000"/>
                </a:solidFill>
                <a:effectLst/>
                <a:latin typeface="helvetica" panose="020B0604020202020204" pitchFamily="34" charset="0"/>
              </a:rPr>
              <a:t>Monbec</a:t>
            </a:r>
            <a:r>
              <a:rPr lang="en-GB" sz="1050" b="0" i="0" dirty="0">
                <a:solidFill>
                  <a:srgbClr val="000000"/>
                </a:solidFill>
                <a:effectLst/>
                <a:latin typeface="helvetica" panose="020B0604020202020204" pitchFamily="34" charset="0"/>
              </a:rPr>
              <a:t>, L. (2019) Systemic functional linguistics for the EGAP module: Revisiting the common core, Journal of English for Academic Purposes. DOI: https://doi.org/10.1016/j.jeap.2019.100794</a:t>
            </a:r>
          </a:p>
          <a:p>
            <a:pPr marL="0" indent="0">
              <a:lnSpc>
                <a:spcPct val="100000"/>
              </a:lnSpc>
              <a:buNone/>
            </a:pPr>
            <a:endParaRPr lang="en-GB" sz="1400" dirty="0">
              <a:effectLst/>
            </a:endParaRPr>
          </a:p>
          <a:p>
            <a:pPr marL="0" indent="0">
              <a:lnSpc>
                <a:spcPct val="100000"/>
              </a:lnSpc>
              <a:buNone/>
            </a:pPr>
            <a:endParaRPr lang="en-GB" sz="1800" dirty="0">
              <a:latin typeface="Times New Roman" panose="02020603050405020304" pitchFamily="18" charset="0"/>
            </a:endParaRPr>
          </a:p>
          <a:p>
            <a:pPr marL="0" indent="0">
              <a:lnSpc>
                <a:spcPct val="100000"/>
              </a:lnSpc>
              <a:buNone/>
            </a:pPr>
            <a:endParaRPr lang="en-GB" sz="1800" dirty="0">
              <a:effectLst/>
              <a:latin typeface="Times New Roman" panose="02020603050405020304" pitchFamily="18" charset="0"/>
            </a:endParaRPr>
          </a:p>
        </p:txBody>
      </p:sp>
    </p:spTree>
    <p:extLst>
      <p:ext uri="{BB962C8B-B14F-4D97-AF65-F5344CB8AC3E}">
        <p14:creationId xmlns:p14="http://schemas.microsoft.com/office/powerpoint/2010/main" val="2275005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Content Placeholder 2"/>
          <p:cNvSpPr>
            <a:spLocks noGrp="1"/>
          </p:cNvSpPr>
          <p:nvPr>
            <p:ph idx="1"/>
          </p:nvPr>
        </p:nvSpPr>
        <p:spPr>
          <a:xfrm>
            <a:off x="453242" y="1674256"/>
            <a:ext cx="6108865" cy="3518271"/>
          </a:xfrm>
        </p:spPr>
        <p:txBody>
          <a:bodyPr>
            <a:normAutofit lnSpcReduction="10000"/>
          </a:bodyPr>
          <a:lstStyle/>
          <a:p>
            <a:r>
              <a:rPr lang="en-GB" dirty="0"/>
              <a:t>Where we started</a:t>
            </a:r>
          </a:p>
          <a:p>
            <a:r>
              <a:rPr lang="en-GB" dirty="0"/>
              <a:t>Our shared journey </a:t>
            </a:r>
          </a:p>
          <a:p>
            <a:pPr lvl="1"/>
            <a:r>
              <a:rPr lang="en-GB" dirty="0"/>
              <a:t>What makes us similar?</a:t>
            </a:r>
          </a:p>
          <a:p>
            <a:pPr marL="685800" lvl="2">
              <a:spcBef>
                <a:spcPts val="1000"/>
              </a:spcBef>
            </a:pPr>
            <a:r>
              <a:rPr lang="en-GB" sz="2400" dirty="0"/>
              <a:t>What makes us different?</a:t>
            </a:r>
          </a:p>
          <a:p>
            <a:r>
              <a:rPr lang="en-GB" dirty="0"/>
              <a:t>Riding together </a:t>
            </a:r>
          </a:p>
          <a:p>
            <a:pPr lvl="1"/>
            <a:r>
              <a:rPr lang="en-GB" dirty="0"/>
              <a:t>Act, assess, adapt.</a:t>
            </a:r>
          </a:p>
          <a:p>
            <a:pPr lvl="1"/>
            <a:r>
              <a:rPr lang="en-GB" dirty="0"/>
              <a:t>Our learners’ take</a:t>
            </a:r>
          </a:p>
          <a:p>
            <a:r>
              <a:rPr lang="en-GB" dirty="0"/>
              <a:t>Where to now?</a:t>
            </a:r>
          </a:p>
          <a:p>
            <a:endParaRPr lang="en-GB" dirty="0"/>
          </a:p>
        </p:txBody>
      </p:sp>
      <p:pic>
        <p:nvPicPr>
          <p:cNvPr id="5" name="Picture 4" descr="Twisting road thorugh hills and a valley at sunset">
            <a:extLst>
              <a:ext uri="{FF2B5EF4-FFF2-40B4-BE49-F238E27FC236}">
                <a16:creationId xmlns:a16="http://schemas.microsoft.com/office/drawing/2014/main" id="{9C5DA418-6220-D4C1-0EAE-7371EBC44F05}"/>
              </a:ext>
            </a:extLst>
          </p:cNvPr>
          <p:cNvPicPr>
            <a:picLocks noChangeAspect="1"/>
          </p:cNvPicPr>
          <p:nvPr/>
        </p:nvPicPr>
        <p:blipFill>
          <a:blip r:embed="rId3"/>
          <a:stretch>
            <a:fillRect/>
          </a:stretch>
        </p:blipFill>
        <p:spPr>
          <a:xfrm>
            <a:off x="6863937" y="1824057"/>
            <a:ext cx="5029200" cy="1991543"/>
          </a:xfrm>
          <a:prstGeom prst="rect">
            <a:avLst/>
          </a:prstGeom>
        </p:spPr>
      </p:pic>
    </p:spTree>
    <p:extLst>
      <p:ext uri="{BB962C8B-B14F-4D97-AF65-F5344CB8AC3E}">
        <p14:creationId xmlns:p14="http://schemas.microsoft.com/office/powerpoint/2010/main" val="258128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1200-5DCC-A7F5-11EB-DB592FD0220B}"/>
              </a:ext>
            </a:extLst>
          </p:cNvPr>
          <p:cNvSpPr>
            <a:spLocks noGrp="1"/>
          </p:cNvSpPr>
          <p:nvPr>
            <p:ph type="title"/>
          </p:nvPr>
        </p:nvSpPr>
        <p:spPr/>
        <p:txBody>
          <a:bodyPr/>
          <a:lstStyle/>
          <a:p>
            <a:r>
              <a:rPr lang="en-GB" dirty="0"/>
              <a:t>Where we started</a:t>
            </a:r>
          </a:p>
        </p:txBody>
      </p:sp>
      <p:sp>
        <p:nvSpPr>
          <p:cNvPr id="3" name="Content Placeholder 2">
            <a:extLst>
              <a:ext uri="{FF2B5EF4-FFF2-40B4-BE49-F238E27FC236}">
                <a16:creationId xmlns:a16="http://schemas.microsoft.com/office/drawing/2014/main" id="{8787BBDD-8C1C-96F1-EB05-9B2F5AB0DB08}"/>
              </a:ext>
            </a:extLst>
          </p:cNvPr>
          <p:cNvSpPr>
            <a:spLocks noGrp="1"/>
          </p:cNvSpPr>
          <p:nvPr>
            <p:ph idx="1"/>
          </p:nvPr>
        </p:nvSpPr>
        <p:spPr>
          <a:xfrm>
            <a:off x="838199" y="1825625"/>
            <a:ext cx="8751849" cy="4017035"/>
          </a:xfrm>
        </p:spPr>
        <p:txBody>
          <a:bodyPr/>
          <a:lstStyle/>
          <a:p>
            <a:r>
              <a:rPr lang="en-GB" dirty="0"/>
              <a:t>CEED (Centre for Educational Enhancement and Development)</a:t>
            </a:r>
          </a:p>
          <a:p>
            <a:pPr lvl="1"/>
            <a:r>
              <a:rPr lang="en-GB" dirty="0"/>
              <a:t>One-to-one “study skills” support</a:t>
            </a:r>
          </a:p>
          <a:p>
            <a:pPr lvl="2"/>
            <a:r>
              <a:rPr lang="en-GB" sz="2400" dirty="0"/>
              <a:t>All UG and PGT students</a:t>
            </a:r>
          </a:p>
          <a:p>
            <a:pPr lvl="2"/>
            <a:r>
              <a:rPr lang="en-GB" sz="2400" dirty="0"/>
              <a:t>Up to 3 per semester in the first instance</a:t>
            </a:r>
          </a:p>
          <a:p>
            <a:pPr lvl="2"/>
            <a:r>
              <a:rPr lang="en-GB" sz="2400" dirty="0"/>
              <a:t>Staffed by trained PGR (PhD) tutors</a:t>
            </a:r>
          </a:p>
          <a:p>
            <a:pPr lvl="2"/>
            <a:r>
              <a:rPr lang="en-GB" sz="2400" dirty="0"/>
              <a:t>Online (since COVID), up to 60 minutes</a:t>
            </a:r>
          </a:p>
        </p:txBody>
      </p:sp>
    </p:spTree>
    <p:extLst>
      <p:ext uri="{BB962C8B-B14F-4D97-AF65-F5344CB8AC3E}">
        <p14:creationId xmlns:p14="http://schemas.microsoft.com/office/powerpoint/2010/main" val="111229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1200-5DCC-A7F5-11EB-DB592FD0220B}"/>
              </a:ext>
            </a:extLst>
          </p:cNvPr>
          <p:cNvSpPr>
            <a:spLocks noGrp="1"/>
          </p:cNvSpPr>
          <p:nvPr>
            <p:ph type="title"/>
          </p:nvPr>
        </p:nvSpPr>
        <p:spPr/>
        <p:txBody>
          <a:bodyPr/>
          <a:lstStyle/>
          <a:p>
            <a:r>
              <a:rPr lang="en-GB" dirty="0"/>
              <a:t>Where we started</a:t>
            </a:r>
          </a:p>
        </p:txBody>
      </p:sp>
      <p:sp>
        <p:nvSpPr>
          <p:cNvPr id="3" name="Content Placeholder 2">
            <a:extLst>
              <a:ext uri="{FF2B5EF4-FFF2-40B4-BE49-F238E27FC236}">
                <a16:creationId xmlns:a16="http://schemas.microsoft.com/office/drawing/2014/main" id="{8787BBDD-8C1C-96F1-EB05-9B2F5AB0DB08}"/>
              </a:ext>
            </a:extLst>
          </p:cNvPr>
          <p:cNvSpPr>
            <a:spLocks noGrp="1"/>
          </p:cNvSpPr>
          <p:nvPr>
            <p:ph idx="1"/>
          </p:nvPr>
        </p:nvSpPr>
        <p:spPr>
          <a:xfrm>
            <a:off x="838199" y="1825625"/>
            <a:ext cx="8751849" cy="4017035"/>
          </a:xfrm>
        </p:spPr>
        <p:txBody>
          <a:bodyPr/>
          <a:lstStyle/>
          <a:p>
            <a:r>
              <a:rPr lang="en-GB" sz="2400" dirty="0"/>
              <a:t>CEED </a:t>
            </a:r>
          </a:p>
          <a:p>
            <a:pPr lvl="1"/>
            <a:r>
              <a:rPr lang="en-GB" dirty="0"/>
              <a:t>Online resources</a:t>
            </a:r>
          </a:p>
          <a:p>
            <a:pPr lvl="2"/>
            <a:r>
              <a:rPr lang="en-GB" sz="2400" dirty="0"/>
              <a:t>Study Skills Resource Hub</a:t>
            </a:r>
          </a:p>
          <a:p>
            <a:pPr lvl="3"/>
            <a:r>
              <a:rPr lang="en-GB" sz="2400" dirty="0"/>
              <a:t>VLE- Moodle</a:t>
            </a:r>
          </a:p>
          <a:p>
            <a:pPr lvl="3"/>
            <a:r>
              <a:rPr lang="en-GB" sz="2400" dirty="0"/>
              <a:t>Asynchronous resources</a:t>
            </a:r>
            <a:br>
              <a:rPr lang="en-GB" sz="2400" dirty="0"/>
            </a:br>
            <a:endParaRPr lang="en-GB" sz="2400" dirty="0"/>
          </a:p>
          <a:p>
            <a:pPr lvl="1"/>
            <a:r>
              <a:rPr lang="en-GB" dirty="0"/>
              <a:t>Workshops (live)</a:t>
            </a:r>
          </a:p>
          <a:p>
            <a:pPr lvl="3"/>
            <a:r>
              <a:rPr lang="en-GB" sz="2400" dirty="0"/>
              <a:t>Academic Skills Project</a:t>
            </a:r>
          </a:p>
          <a:p>
            <a:pPr lvl="3"/>
            <a:r>
              <a:rPr lang="en-GB" sz="2400" dirty="0"/>
              <a:t>U-Skills (M-Skills, </a:t>
            </a:r>
            <a:r>
              <a:rPr lang="en-GB" sz="2400" dirty="0" err="1"/>
              <a:t>GRADSkills</a:t>
            </a:r>
            <a:r>
              <a:rPr lang="en-GB" sz="2400" dirty="0"/>
              <a:t>)</a:t>
            </a:r>
          </a:p>
        </p:txBody>
      </p:sp>
    </p:spTree>
    <p:extLst>
      <p:ext uri="{BB962C8B-B14F-4D97-AF65-F5344CB8AC3E}">
        <p14:creationId xmlns:p14="http://schemas.microsoft.com/office/powerpoint/2010/main" val="93257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1200-5DCC-A7F5-11EB-DB592FD0220B}"/>
              </a:ext>
            </a:extLst>
          </p:cNvPr>
          <p:cNvSpPr>
            <a:spLocks noGrp="1"/>
          </p:cNvSpPr>
          <p:nvPr>
            <p:ph type="title"/>
          </p:nvPr>
        </p:nvSpPr>
        <p:spPr/>
        <p:txBody>
          <a:bodyPr/>
          <a:lstStyle/>
          <a:p>
            <a:r>
              <a:rPr lang="en-GB" dirty="0"/>
              <a:t>Where we started</a:t>
            </a:r>
          </a:p>
        </p:txBody>
      </p:sp>
      <p:sp>
        <p:nvSpPr>
          <p:cNvPr id="3" name="Content Placeholder 2">
            <a:extLst>
              <a:ext uri="{FF2B5EF4-FFF2-40B4-BE49-F238E27FC236}">
                <a16:creationId xmlns:a16="http://schemas.microsoft.com/office/drawing/2014/main" id="{8787BBDD-8C1C-96F1-EB05-9B2F5AB0DB08}"/>
              </a:ext>
            </a:extLst>
          </p:cNvPr>
          <p:cNvSpPr>
            <a:spLocks noGrp="1"/>
          </p:cNvSpPr>
          <p:nvPr>
            <p:ph idx="1"/>
          </p:nvPr>
        </p:nvSpPr>
        <p:spPr>
          <a:xfrm>
            <a:off x="838200" y="1663762"/>
            <a:ext cx="4755078" cy="4017035"/>
          </a:xfrm>
        </p:spPr>
        <p:txBody>
          <a:bodyPr>
            <a:normAutofit/>
          </a:bodyPr>
          <a:lstStyle/>
          <a:p>
            <a:r>
              <a:rPr lang="en-GB" dirty="0"/>
              <a:t>Academic English Service (AES, IE)</a:t>
            </a:r>
          </a:p>
          <a:p>
            <a:pPr lvl="1"/>
            <a:r>
              <a:rPr lang="en-GB" dirty="0"/>
              <a:t> One-to-one language support</a:t>
            </a:r>
          </a:p>
          <a:p>
            <a:pPr lvl="2"/>
            <a:r>
              <a:rPr lang="en-GB" dirty="0"/>
              <a:t>NNS Only</a:t>
            </a:r>
          </a:p>
          <a:p>
            <a:pPr lvl="2"/>
            <a:r>
              <a:rPr lang="en-GB" dirty="0"/>
              <a:t>One 25 minutes session per week, otherwise unlimited sessions (UG-PGTs) with any tutor</a:t>
            </a:r>
          </a:p>
          <a:p>
            <a:pPr lvl="2"/>
            <a:r>
              <a:rPr lang="en-GB" dirty="0"/>
              <a:t>One 50 minutes session every 3 weeks with the same tutor</a:t>
            </a:r>
          </a:p>
        </p:txBody>
      </p:sp>
      <p:pic>
        <p:nvPicPr>
          <p:cNvPr id="5" name="Picture 4">
            <a:extLst>
              <a:ext uri="{FF2B5EF4-FFF2-40B4-BE49-F238E27FC236}">
                <a16:creationId xmlns:a16="http://schemas.microsoft.com/office/drawing/2014/main" id="{349C2399-CD9C-D1D1-D8AF-3DECEC51C09E}"/>
              </a:ext>
            </a:extLst>
          </p:cNvPr>
          <p:cNvPicPr>
            <a:picLocks noChangeAspect="1"/>
          </p:cNvPicPr>
          <p:nvPr/>
        </p:nvPicPr>
        <p:blipFill>
          <a:blip r:embed="rId3"/>
          <a:stretch>
            <a:fillRect/>
          </a:stretch>
        </p:blipFill>
        <p:spPr>
          <a:xfrm>
            <a:off x="6765472" y="1524433"/>
            <a:ext cx="4588328" cy="2551006"/>
          </a:xfrm>
          <a:prstGeom prst="rect">
            <a:avLst/>
          </a:prstGeom>
        </p:spPr>
      </p:pic>
      <p:sp>
        <p:nvSpPr>
          <p:cNvPr id="7" name="TextBox 6">
            <a:extLst>
              <a:ext uri="{FF2B5EF4-FFF2-40B4-BE49-F238E27FC236}">
                <a16:creationId xmlns:a16="http://schemas.microsoft.com/office/drawing/2014/main" id="{6314A9E9-DC11-DA8F-1FF2-844223084847}"/>
              </a:ext>
            </a:extLst>
          </p:cNvPr>
          <p:cNvSpPr txBox="1"/>
          <p:nvPr/>
        </p:nvSpPr>
        <p:spPr>
          <a:xfrm>
            <a:off x="7066082" y="4515641"/>
            <a:ext cx="4385953" cy="923330"/>
          </a:xfrm>
          <a:prstGeom prst="rect">
            <a:avLst/>
          </a:prstGeom>
          <a:noFill/>
        </p:spPr>
        <p:txBody>
          <a:bodyPr wrap="square">
            <a:spAutoFit/>
          </a:bodyPr>
          <a:lstStyle/>
          <a:p>
            <a:r>
              <a:rPr lang="en-GB" dirty="0">
                <a:hlinkClick r:id="rId4"/>
              </a:rPr>
              <a:t>Academic English Service - International Education Institute - University of St Andrews (st-andrews.ac.uk)</a:t>
            </a:r>
            <a:endParaRPr lang="en-GB" dirty="0"/>
          </a:p>
        </p:txBody>
      </p:sp>
    </p:spTree>
    <p:extLst>
      <p:ext uri="{BB962C8B-B14F-4D97-AF65-F5344CB8AC3E}">
        <p14:creationId xmlns:p14="http://schemas.microsoft.com/office/powerpoint/2010/main" val="3174125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1200-5DCC-A7F5-11EB-DB592FD0220B}"/>
              </a:ext>
            </a:extLst>
          </p:cNvPr>
          <p:cNvSpPr>
            <a:spLocks noGrp="1"/>
          </p:cNvSpPr>
          <p:nvPr>
            <p:ph type="title"/>
          </p:nvPr>
        </p:nvSpPr>
        <p:spPr/>
        <p:txBody>
          <a:bodyPr/>
          <a:lstStyle/>
          <a:p>
            <a:r>
              <a:rPr lang="en-GB" dirty="0"/>
              <a:t>Where we started</a:t>
            </a:r>
          </a:p>
        </p:txBody>
      </p:sp>
      <p:sp>
        <p:nvSpPr>
          <p:cNvPr id="3" name="Content Placeholder 2">
            <a:extLst>
              <a:ext uri="{FF2B5EF4-FFF2-40B4-BE49-F238E27FC236}">
                <a16:creationId xmlns:a16="http://schemas.microsoft.com/office/drawing/2014/main" id="{8787BBDD-8C1C-96F1-EB05-9B2F5AB0DB08}"/>
              </a:ext>
            </a:extLst>
          </p:cNvPr>
          <p:cNvSpPr>
            <a:spLocks noGrp="1"/>
          </p:cNvSpPr>
          <p:nvPr>
            <p:ph idx="1"/>
          </p:nvPr>
        </p:nvSpPr>
        <p:spPr>
          <a:xfrm>
            <a:off x="838200" y="1663762"/>
            <a:ext cx="5257800" cy="4017035"/>
          </a:xfrm>
        </p:spPr>
        <p:txBody>
          <a:bodyPr/>
          <a:lstStyle/>
          <a:p>
            <a:r>
              <a:rPr lang="en-GB" dirty="0"/>
              <a:t>Academic English Service (AES, IE)</a:t>
            </a:r>
          </a:p>
          <a:p>
            <a:pPr lvl="1"/>
            <a:r>
              <a:rPr lang="en-GB" dirty="0"/>
              <a:t> General Workshops (EGAP)</a:t>
            </a:r>
          </a:p>
          <a:p>
            <a:pPr lvl="2"/>
            <a:r>
              <a:rPr lang="en-GB" dirty="0"/>
              <a:t>Open to everyone</a:t>
            </a:r>
          </a:p>
          <a:p>
            <a:pPr lvl="2"/>
            <a:r>
              <a:rPr lang="en-GB" dirty="0"/>
              <a:t>OL mostly covering aspects of General Academic Writing</a:t>
            </a:r>
          </a:p>
          <a:p>
            <a:pPr lvl="2"/>
            <a:r>
              <a:rPr lang="en-GB" dirty="0"/>
              <a:t>Dissertation Week (in person/ OL)</a:t>
            </a:r>
          </a:p>
        </p:txBody>
      </p:sp>
      <p:sp>
        <p:nvSpPr>
          <p:cNvPr id="4" name="Content Placeholder 2">
            <a:extLst>
              <a:ext uri="{FF2B5EF4-FFF2-40B4-BE49-F238E27FC236}">
                <a16:creationId xmlns:a16="http://schemas.microsoft.com/office/drawing/2014/main" id="{EFE7A13A-FD2E-9D62-B735-B7F8F0F6DAD1}"/>
              </a:ext>
            </a:extLst>
          </p:cNvPr>
          <p:cNvSpPr txBox="1">
            <a:spLocks/>
          </p:cNvSpPr>
          <p:nvPr/>
        </p:nvSpPr>
        <p:spPr>
          <a:xfrm>
            <a:off x="6187044" y="1420482"/>
            <a:ext cx="4755078" cy="4017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chemeClr val="bg1"/>
                </a:solidFill>
              </a:rPr>
              <a:t>Academic English Service (AES, IE)</a:t>
            </a:r>
          </a:p>
          <a:p>
            <a:pPr lvl="1"/>
            <a:r>
              <a:rPr lang="en-GB" dirty="0"/>
              <a:t> Collaboration with departments (ESAP)</a:t>
            </a:r>
          </a:p>
          <a:p>
            <a:pPr lvl="2"/>
            <a:r>
              <a:rPr lang="en-GB" dirty="0"/>
              <a:t>IE</a:t>
            </a:r>
          </a:p>
          <a:p>
            <a:pPr lvl="2"/>
            <a:r>
              <a:rPr lang="en-GB" dirty="0"/>
              <a:t>Biology (sub-honours/ UGs)</a:t>
            </a:r>
          </a:p>
          <a:p>
            <a:pPr lvl="2"/>
            <a:r>
              <a:rPr lang="en-GB" dirty="0"/>
              <a:t>Management (sub-honours/ UGs)</a:t>
            </a:r>
          </a:p>
          <a:p>
            <a:pPr lvl="1"/>
            <a:r>
              <a:rPr lang="en-GB" dirty="0"/>
              <a:t>OL  materials</a:t>
            </a:r>
          </a:p>
          <a:p>
            <a:pPr lvl="2"/>
            <a:r>
              <a:rPr lang="en-GB" dirty="0"/>
              <a:t>Moodle</a:t>
            </a:r>
          </a:p>
          <a:p>
            <a:pPr lvl="2"/>
            <a:r>
              <a:rPr lang="en-GB" dirty="0"/>
              <a:t>EAP toolkit</a:t>
            </a:r>
          </a:p>
        </p:txBody>
      </p:sp>
    </p:spTree>
    <p:extLst>
      <p:ext uri="{BB962C8B-B14F-4D97-AF65-F5344CB8AC3E}">
        <p14:creationId xmlns:p14="http://schemas.microsoft.com/office/powerpoint/2010/main" val="125965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1200-5DCC-A7F5-11EB-DB592FD0220B}"/>
              </a:ext>
            </a:extLst>
          </p:cNvPr>
          <p:cNvSpPr>
            <a:spLocks noGrp="1"/>
          </p:cNvSpPr>
          <p:nvPr>
            <p:ph type="title"/>
          </p:nvPr>
        </p:nvSpPr>
        <p:spPr>
          <a:xfrm>
            <a:off x="481013" y="3752849"/>
            <a:ext cx="3290887" cy="2452687"/>
          </a:xfrm>
        </p:spPr>
        <p:txBody>
          <a:bodyPr anchor="ctr">
            <a:normAutofit/>
          </a:bodyPr>
          <a:lstStyle/>
          <a:p>
            <a:r>
              <a:rPr lang="en-GB" sz="3600" dirty="0"/>
              <a:t>Our shared journey – what makes us similar?</a:t>
            </a:r>
          </a:p>
        </p:txBody>
      </p:sp>
      <p:pic>
        <p:nvPicPr>
          <p:cNvPr id="6" name="Picture 5">
            <a:extLst>
              <a:ext uri="{FF2B5EF4-FFF2-40B4-BE49-F238E27FC236}">
                <a16:creationId xmlns:a16="http://schemas.microsoft.com/office/drawing/2014/main" id="{32D2EF8E-773C-4730-6B19-0622B3CE4A40}"/>
              </a:ext>
            </a:extLst>
          </p:cNvPr>
          <p:cNvPicPr>
            <a:picLocks noChangeAspect="1"/>
          </p:cNvPicPr>
          <p:nvPr/>
        </p:nvPicPr>
        <p:blipFill rotWithShape="1">
          <a:blip r:embed="rId3"/>
          <a:srcRect t="811" b="2115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787BBDD-8C1C-96F1-EB05-9B2F5AB0DB08}"/>
              </a:ext>
            </a:extLst>
          </p:cNvPr>
          <p:cNvSpPr>
            <a:spLocks noGrp="1"/>
          </p:cNvSpPr>
          <p:nvPr>
            <p:ph idx="1"/>
          </p:nvPr>
        </p:nvSpPr>
        <p:spPr>
          <a:xfrm>
            <a:off x="5129213" y="3752849"/>
            <a:ext cx="8972550" cy="3433764"/>
          </a:xfrm>
        </p:spPr>
        <p:txBody>
          <a:bodyPr anchor="ctr">
            <a:normAutofit/>
          </a:bodyPr>
          <a:lstStyle/>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r>
              <a:rPr lang="en-GB" sz="1900" dirty="0"/>
              <a:t>Unique landing page to access our services. </a:t>
            </a:r>
          </a:p>
          <a:p>
            <a:r>
              <a:rPr lang="en-GB" sz="1900" b="1" dirty="0"/>
              <a:t>ALL</a:t>
            </a:r>
            <a:r>
              <a:rPr lang="en-GB" sz="1900" dirty="0"/>
              <a:t> services open to </a:t>
            </a:r>
            <a:r>
              <a:rPr lang="en-GB" sz="1900" b="1" dirty="0"/>
              <a:t>ALL</a:t>
            </a:r>
            <a:r>
              <a:rPr lang="en-GB" sz="1900" dirty="0"/>
              <a:t> learners</a:t>
            </a:r>
          </a:p>
          <a:p>
            <a:pPr lvl="1"/>
            <a:r>
              <a:rPr lang="en-GB" sz="1900" dirty="0"/>
              <a:t>Initial reticence </a:t>
            </a:r>
          </a:p>
          <a:p>
            <a:pPr lvl="2"/>
            <a:r>
              <a:rPr lang="en-GB" sz="1900" dirty="0"/>
              <a:t>Deficit perspective </a:t>
            </a:r>
          </a:p>
          <a:p>
            <a:pPr lvl="2"/>
            <a:r>
              <a:rPr lang="en-GB" sz="1900" dirty="0"/>
              <a:t>Service capacity </a:t>
            </a:r>
          </a:p>
          <a:p>
            <a:endParaRPr lang="en-GB" sz="1800" dirty="0"/>
          </a:p>
          <a:p>
            <a:pPr marL="0" indent="0">
              <a:buNone/>
            </a:pPr>
            <a:endParaRPr lang="en-GB" sz="1800" dirty="0"/>
          </a:p>
          <a:p>
            <a:pPr marL="0" indent="0">
              <a:buNone/>
            </a:pPr>
            <a:endParaRPr lang="en-GB" sz="1800" dirty="0"/>
          </a:p>
        </p:txBody>
      </p:sp>
      <p:sp>
        <p:nvSpPr>
          <p:cNvPr id="8" name="TextBox 7">
            <a:extLst>
              <a:ext uri="{FF2B5EF4-FFF2-40B4-BE49-F238E27FC236}">
                <a16:creationId xmlns:a16="http://schemas.microsoft.com/office/drawing/2014/main" id="{EDC76422-FA64-32FA-1E8B-7A0A1AC9F9CC}"/>
              </a:ext>
            </a:extLst>
          </p:cNvPr>
          <p:cNvSpPr txBox="1"/>
          <p:nvPr/>
        </p:nvSpPr>
        <p:spPr>
          <a:xfrm>
            <a:off x="6561534" y="3705849"/>
            <a:ext cx="5354241" cy="646331"/>
          </a:xfrm>
          <a:prstGeom prst="rect">
            <a:avLst/>
          </a:prstGeom>
          <a:noFill/>
        </p:spPr>
        <p:txBody>
          <a:bodyPr wrap="square">
            <a:spAutoFit/>
          </a:bodyPr>
          <a:lstStyle/>
          <a:p>
            <a:r>
              <a:rPr lang="en-GB" dirty="0">
                <a:hlinkClick r:id="rId4"/>
              </a:rPr>
              <a:t>Academic Skills One-to-One Tutorials – Academic Development Community (st-andrews.ac.uk)</a:t>
            </a:r>
            <a:endParaRPr lang="en-GB" dirty="0"/>
          </a:p>
        </p:txBody>
      </p:sp>
    </p:spTree>
    <p:extLst>
      <p:ext uri="{BB962C8B-B14F-4D97-AF65-F5344CB8AC3E}">
        <p14:creationId xmlns:p14="http://schemas.microsoft.com/office/powerpoint/2010/main" val="168772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1200-5DCC-A7F5-11EB-DB592FD0220B}"/>
              </a:ext>
            </a:extLst>
          </p:cNvPr>
          <p:cNvSpPr>
            <a:spLocks noGrp="1"/>
          </p:cNvSpPr>
          <p:nvPr>
            <p:ph type="title"/>
          </p:nvPr>
        </p:nvSpPr>
        <p:spPr>
          <a:xfrm>
            <a:off x="481013" y="3752849"/>
            <a:ext cx="3290887" cy="2452687"/>
          </a:xfrm>
        </p:spPr>
        <p:txBody>
          <a:bodyPr anchor="ctr">
            <a:normAutofit/>
          </a:bodyPr>
          <a:lstStyle/>
          <a:p>
            <a:r>
              <a:rPr lang="en-GB" sz="3600" dirty="0"/>
              <a:t>Our shared journey – what makes us different?</a:t>
            </a:r>
          </a:p>
        </p:txBody>
      </p:sp>
      <p:pic>
        <p:nvPicPr>
          <p:cNvPr id="6" name="Picture 5">
            <a:extLst>
              <a:ext uri="{FF2B5EF4-FFF2-40B4-BE49-F238E27FC236}">
                <a16:creationId xmlns:a16="http://schemas.microsoft.com/office/drawing/2014/main" id="{32D2EF8E-773C-4730-6B19-0622B3CE4A40}"/>
              </a:ext>
            </a:extLst>
          </p:cNvPr>
          <p:cNvPicPr>
            <a:picLocks noChangeAspect="1"/>
          </p:cNvPicPr>
          <p:nvPr/>
        </p:nvPicPr>
        <p:blipFill rotWithShape="1">
          <a:blip r:embed="rId3"/>
          <a:srcRect t="811" b="2115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787BBDD-8C1C-96F1-EB05-9B2F5AB0DB08}"/>
              </a:ext>
            </a:extLst>
          </p:cNvPr>
          <p:cNvSpPr>
            <a:spLocks noGrp="1"/>
          </p:cNvSpPr>
          <p:nvPr>
            <p:ph idx="1"/>
          </p:nvPr>
        </p:nvSpPr>
        <p:spPr>
          <a:xfrm>
            <a:off x="4111274" y="3058159"/>
            <a:ext cx="7485413" cy="3147377"/>
          </a:xfrm>
        </p:spPr>
        <p:txBody>
          <a:bodyPr anchor="ctr">
            <a:normAutofit/>
          </a:bodyPr>
          <a:lstStyle/>
          <a:p>
            <a:pPr marL="0" indent="0">
              <a:buNone/>
            </a:pPr>
            <a:endParaRPr lang="en-GB" sz="1800" dirty="0"/>
          </a:p>
          <a:p>
            <a:pPr marL="0" indent="0">
              <a:buNone/>
            </a:pPr>
            <a:endParaRPr lang="en-GB" sz="1800" dirty="0"/>
          </a:p>
          <a:p>
            <a:pPr marL="0" indent="0">
              <a:buNone/>
            </a:pPr>
            <a:endParaRPr lang="en-GB" sz="1800" dirty="0"/>
          </a:p>
          <a:p>
            <a:pPr marL="0" indent="0">
              <a:buNone/>
            </a:pPr>
            <a:endParaRPr lang="en-GB" sz="3400" dirty="0"/>
          </a:p>
          <a:p>
            <a:r>
              <a:rPr lang="en-GB" sz="3400" dirty="0"/>
              <a:t>Supporting PGRs</a:t>
            </a:r>
          </a:p>
          <a:p>
            <a:r>
              <a:rPr lang="en-GB" sz="3400" dirty="0"/>
              <a:t>Receptive vs Productive skills</a:t>
            </a:r>
            <a:endParaRPr lang="en-GB" sz="1800" dirty="0"/>
          </a:p>
          <a:p>
            <a:pPr marL="0" indent="0">
              <a:buNone/>
            </a:pPr>
            <a:endParaRPr lang="en-GB" sz="1800" dirty="0"/>
          </a:p>
          <a:p>
            <a:pPr marL="0" indent="0">
              <a:buNone/>
            </a:pPr>
            <a:endParaRPr lang="en-GB" sz="1800" dirty="0"/>
          </a:p>
        </p:txBody>
      </p:sp>
      <p:sp>
        <p:nvSpPr>
          <p:cNvPr id="8" name="TextBox 7">
            <a:extLst>
              <a:ext uri="{FF2B5EF4-FFF2-40B4-BE49-F238E27FC236}">
                <a16:creationId xmlns:a16="http://schemas.microsoft.com/office/drawing/2014/main" id="{EDC76422-FA64-32FA-1E8B-7A0A1AC9F9CC}"/>
              </a:ext>
            </a:extLst>
          </p:cNvPr>
          <p:cNvSpPr txBox="1"/>
          <p:nvPr/>
        </p:nvSpPr>
        <p:spPr>
          <a:xfrm>
            <a:off x="4600576" y="3758863"/>
            <a:ext cx="5300662" cy="215444"/>
          </a:xfrm>
          <a:prstGeom prst="rect">
            <a:avLst/>
          </a:prstGeom>
          <a:noFill/>
        </p:spPr>
        <p:txBody>
          <a:bodyPr wrap="square">
            <a:spAutoFit/>
          </a:bodyPr>
          <a:lstStyle/>
          <a:p>
            <a:r>
              <a:rPr lang="en-GB" sz="800" dirty="0">
                <a:hlinkClick r:id="rId4"/>
              </a:rPr>
              <a:t>Academic Skills One-to-One Tutorials – Academic Development Community (st-andrews.ac.uk)</a:t>
            </a:r>
            <a:endParaRPr lang="en-GB" sz="800" dirty="0"/>
          </a:p>
        </p:txBody>
      </p:sp>
    </p:spTree>
    <p:extLst>
      <p:ext uri="{BB962C8B-B14F-4D97-AF65-F5344CB8AC3E}">
        <p14:creationId xmlns:p14="http://schemas.microsoft.com/office/powerpoint/2010/main" val="68209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CAED0A-2A45-4C9C-BCDD-21A8A092C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B1200-5DCC-A7F5-11EB-DB592FD0220B}"/>
              </a:ext>
            </a:extLst>
          </p:cNvPr>
          <p:cNvSpPr>
            <a:spLocks noGrp="1"/>
          </p:cNvSpPr>
          <p:nvPr>
            <p:ph type="title"/>
          </p:nvPr>
        </p:nvSpPr>
        <p:spPr>
          <a:xfrm>
            <a:off x="793662" y="386930"/>
            <a:ext cx="10066122" cy="1298448"/>
          </a:xfrm>
        </p:spPr>
        <p:txBody>
          <a:bodyPr anchor="b">
            <a:normAutofit/>
          </a:bodyPr>
          <a:lstStyle/>
          <a:p>
            <a:r>
              <a:rPr lang="en-GB" sz="4800"/>
              <a:t>Riding together: Act, assess, adapt</a:t>
            </a: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87BBDD-8C1C-96F1-EB05-9B2F5AB0DB08}"/>
              </a:ext>
            </a:extLst>
          </p:cNvPr>
          <p:cNvSpPr>
            <a:spLocks noGrp="1"/>
          </p:cNvSpPr>
          <p:nvPr>
            <p:ph idx="1"/>
          </p:nvPr>
        </p:nvSpPr>
        <p:spPr>
          <a:xfrm>
            <a:off x="474323" y="1889612"/>
            <a:ext cx="4160725" cy="3598989"/>
          </a:xfrm>
        </p:spPr>
        <p:txBody>
          <a:bodyPr anchor="ctr">
            <a:normAutofit/>
          </a:bodyPr>
          <a:lstStyle/>
          <a:p>
            <a:r>
              <a:rPr lang="en-GB" sz="2000" dirty="0"/>
              <a:t>Teacher Training</a:t>
            </a:r>
          </a:p>
          <a:p>
            <a:pPr lvl="1"/>
            <a:r>
              <a:rPr lang="en-GB" sz="2000" dirty="0"/>
              <a:t> Identifying Language Issues – Academic Skills Tutors</a:t>
            </a:r>
          </a:p>
          <a:p>
            <a:pPr lvl="1"/>
            <a:r>
              <a:rPr lang="en-GB" sz="2000" dirty="0"/>
              <a:t>Focusing on productive skills – Academic Language Tutors</a:t>
            </a:r>
          </a:p>
          <a:p>
            <a:pPr lvl="1"/>
            <a:r>
              <a:rPr lang="en-GB" sz="2000" dirty="0"/>
              <a:t>Procedural changes – All tutors</a:t>
            </a:r>
          </a:p>
        </p:txBody>
      </p:sp>
      <p:pic>
        <p:nvPicPr>
          <p:cNvPr id="7" name="Picture 6">
            <a:extLst>
              <a:ext uri="{FF2B5EF4-FFF2-40B4-BE49-F238E27FC236}">
                <a16:creationId xmlns:a16="http://schemas.microsoft.com/office/drawing/2014/main" id="{043E1B3B-0EE8-537A-AAD6-1BC7FC9BB941}"/>
              </a:ext>
            </a:extLst>
          </p:cNvPr>
          <p:cNvPicPr>
            <a:picLocks noChangeAspect="1"/>
          </p:cNvPicPr>
          <p:nvPr/>
        </p:nvPicPr>
        <p:blipFill rotWithShape="1">
          <a:blip r:embed="rId3"/>
          <a:srcRect r="-4" b="6084"/>
          <a:stretch/>
        </p:blipFill>
        <p:spPr>
          <a:xfrm>
            <a:off x="5443685" y="2296765"/>
            <a:ext cx="2741805" cy="3639451"/>
          </a:xfrm>
          <a:prstGeom prst="rect">
            <a:avLst/>
          </a:prstGeom>
        </p:spPr>
      </p:pic>
      <p:pic>
        <p:nvPicPr>
          <p:cNvPr id="9" name="Picture 8">
            <a:extLst>
              <a:ext uri="{FF2B5EF4-FFF2-40B4-BE49-F238E27FC236}">
                <a16:creationId xmlns:a16="http://schemas.microsoft.com/office/drawing/2014/main" id="{CB31CEDC-9649-AE19-189F-B7F5A3DC0264}"/>
              </a:ext>
            </a:extLst>
          </p:cNvPr>
          <p:cNvPicPr>
            <a:picLocks noChangeAspect="1"/>
          </p:cNvPicPr>
          <p:nvPr/>
        </p:nvPicPr>
        <p:blipFill rotWithShape="1">
          <a:blip r:embed="rId4"/>
          <a:srcRect r="-4" b="507"/>
          <a:stretch/>
        </p:blipFill>
        <p:spPr>
          <a:xfrm>
            <a:off x="8496366" y="2387671"/>
            <a:ext cx="2743620" cy="3639451"/>
          </a:xfrm>
          <a:prstGeom prst="rect">
            <a:avLst/>
          </a:prstGeom>
        </p:spPr>
      </p:pic>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000005"/>
      </p:ext>
    </p:extLst>
  </p:cSld>
  <p:clrMapOvr>
    <a:masterClrMapping/>
  </p:clrMapOvr>
</p:sld>
</file>

<file path=ppt/theme/theme1.xml><?xml version="1.0" encoding="utf-8"?>
<a:theme xmlns:a="http://schemas.openxmlformats.org/drawingml/2006/main" name="Office Theme">
  <a:themeElements>
    <a:clrScheme name="University of St Andrews 1">
      <a:dk1>
        <a:srgbClr val="202024"/>
      </a:dk1>
      <a:lt1>
        <a:srgbClr val="FFFFFF"/>
      </a:lt1>
      <a:dk2>
        <a:srgbClr val="6A6A6B"/>
      </a:dk2>
      <a:lt2>
        <a:srgbClr val="F0F0F0"/>
      </a:lt2>
      <a:accent1>
        <a:srgbClr val="00539B"/>
      </a:accent1>
      <a:accent2>
        <a:srgbClr val="C22A22"/>
      </a:accent2>
      <a:accent3>
        <a:srgbClr val="F4C900"/>
      </a:accent3>
      <a:accent4>
        <a:srgbClr val="1B74C3"/>
      </a:accent4>
      <a:accent5>
        <a:srgbClr val="608738"/>
      </a:accent5>
      <a:accent6>
        <a:srgbClr val="785596"/>
      </a:accent6>
      <a:hlink>
        <a:srgbClr val="004077"/>
      </a:hlink>
      <a:folHlink>
        <a:srgbClr val="1B74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 of St Andrews" id="{9F2FFB2B-CBA0-6442-B6E2-B406182147C6}" vid="{4AE9A99B-60C5-F14D-A0E8-157FA40E57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63a0e63-9543-4e27-b730-4912982a2b80">
      <Terms xmlns="http://schemas.microsoft.com/office/infopath/2007/PartnerControls"/>
    </lcf76f155ced4ddcb4097134ff3c332f>
    <TaxCatchAll xmlns="4aaf35b1-80a8-48e7-9d03-c612add1997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3B74C3983C4F43925FC8DEC49C5D91" ma:contentTypeVersion="17" ma:contentTypeDescription="Create a new document." ma:contentTypeScope="" ma:versionID="0cf50ece8c16f9531f6c7184c103fcbd">
  <xsd:schema xmlns:xsd="http://www.w3.org/2001/XMLSchema" xmlns:xs="http://www.w3.org/2001/XMLSchema" xmlns:p="http://schemas.microsoft.com/office/2006/metadata/properties" xmlns:ns2="f63a0e63-9543-4e27-b730-4912982a2b80" xmlns:ns3="578f281d-af49-4412-819e-4228ac4dca62" xmlns:ns4="4aaf35b1-80a8-48e7-9d03-c612add1997b" targetNamespace="http://schemas.microsoft.com/office/2006/metadata/properties" ma:root="true" ma:fieldsID="55265eb895bbbb9443b89cb40823f8bb" ns2:_="" ns3:_="" ns4:_="">
    <xsd:import namespace="f63a0e63-9543-4e27-b730-4912982a2b80"/>
    <xsd:import namespace="578f281d-af49-4412-819e-4228ac4dca62"/>
    <xsd:import namespace="4aaf35b1-80a8-48e7-9d03-c612add199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3a0e63-9543-4e27-b730-4912982a2b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8f281d-af49-4412-819e-4228ac4dca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f35b1-80a8-48e7-9d03-c612add1997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59bc77e-ef17-4ed2-b751-5422bd5600ba}" ma:internalName="TaxCatchAll" ma:showField="CatchAllData" ma:web="578f281d-af49-4412-819e-4228ac4dca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DC2619-3CAD-4D1E-A96C-13F2B33F991F}">
  <ds:schemaRefs>
    <ds:schemaRef ds:uri="http://schemas.openxmlformats.org/package/2006/metadata/core-properties"/>
    <ds:schemaRef ds:uri="7c247bf6-5893-44d5-8de7-0cf918ba5ee5"/>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b41e2749-ca2e-4ddd-90e3-a111dff3168f"/>
    <ds:schemaRef ds:uri="http://schemas.microsoft.com/office/2006/metadata/properties"/>
  </ds:schemaRefs>
</ds:datastoreItem>
</file>

<file path=customXml/itemProps2.xml><?xml version="1.0" encoding="utf-8"?>
<ds:datastoreItem xmlns:ds="http://schemas.openxmlformats.org/officeDocument/2006/customXml" ds:itemID="{2469B944-DE61-4423-9FB1-887C4FB9E040}"/>
</file>

<file path=customXml/itemProps3.xml><?xml version="1.0" encoding="utf-8"?>
<ds:datastoreItem xmlns:ds="http://schemas.openxmlformats.org/officeDocument/2006/customXml" ds:itemID="{C9665046-6763-434A-83C2-DA6DBC6463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27049</TotalTime>
  <Words>1372</Words>
  <Application>Microsoft Office PowerPoint</Application>
  <PresentationFormat>Widescreen</PresentationFormat>
  <Paragraphs>141</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helvetica</vt:lpstr>
      <vt:lpstr>Calibri</vt:lpstr>
      <vt:lpstr>Arial</vt:lpstr>
      <vt:lpstr>Times New Roman</vt:lpstr>
      <vt:lpstr>Office Theme</vt:lpstr>
      <vt:lpstr> Redesigning EAP provision to challenge NS/NNS dichotomies</vt:lpstr>
      <vt:lpstr>Outline</vt:lpstr>
      <vt:lpstr>Where we started</vt:lpstr>
      <vt:lpstr>Where we started</vt:lpstr>
      <vt:lpstr>Where we started</vt:lpstr>
      <vt:lpstr>Where we started</vt:lpstr>
      <vt:lpstr>Our shared journey – what makes us similar?</vt:lpstr>
      <vt:lpstr>Our shared journey – what makes us different?</vt:lpstr>
      <vt:lpstr>Riding together: Act, assess, adapt</vt:lpstr>
      <vt:lpstr>Riding together: Act, assess, adapt</vt:lpstr>
      <vt:lpstr>EGAP workshops</vt:lpstr>
      <vt:lpstr>Our learners take </vt:lpstr>
      <vt:lpstr>Where to now?</vt:lpstr>
      <vt:lpstr>Thanks so much!</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Paula Villegas Verdu</cp:lastModifiedBy>
  <cp:revision>506</cp:revision>
  <dcterms:created xsi:type="dcterms:W3CDTF">2018-09-03T14:20:33Z</dcterms:created>
  <dcterms:modified xsi:type="dcterms:W3CDTF">2024-03-14T16:21:33Z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0x0101003EEDBB3AD6BF4A4980778FA8333BC5B0</vt:lpwstr>
  </property>
  <property fmtid="{D5CDD505-2E9C-101B-9397-08002B2CF9AE}" pid="3" name="MediaServiceImageTags">
    <vt:lpwstr/>
  </property>
</Properties>
</file>