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7" r:id="rId3"/>
    <p:sldId id="258"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BB81B-669C-DBA0-A050-257E1486ADF3}" v="19" dt="2024-03-14T16:10:23.919"/>
    <p1510:client id="{9C3F6588-9364-B8AB-C9DD-11CB2D14CCF3}" v="129" dt="2024-03-12T17:00:46.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49F429-F88B-4D80-8469-538E8689040F}" type="datetimeFigureOut">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55692-9620-417F-8F1B-95F79198971E}" type="slidenum">
              <a:t>‹#›</a:t>
            </a:fld>
            <a:endParaRPr lang="en-US"/>
          </a:p>
        </p:txBody>
      </p:sp>
    </p:spTree>
    <p:extLst>
      <p:ext uri="{BB962C8B-B14F-4D97-AF65-F5344CB8AC3E}">
        <p14:creationId xmlns:p14="http://schemas.microsoft.com/office/powerpoint/2010/main" val="330041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6A55692-9620-417F-8F1B-95F79198971E}" type="slidenum">
              <a:t>1</a:t>
            </a:fld>
            <a:endParaRPr lang="en-US"/>
          </a:p>
        </p:txBody>
      </p:sp>
    </p:spTree>
    <p:extLst>
      <p:ext uri="{BB962C8B-B14F-4D97-AF65-F5344CB8AC3E}">
        <p14:creationId xmlns:p14="http://schemas.microsoft.com/office/powerpoint/2010/main" val="332986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6A55692-9620-417F-8F1B-95F79198971E}" type="slidenum">
              <a:t>2</a:t>
            </a:fld>
            <a:endParaRPr lang="en-US"/>
          </a:p>
        </p:txBody>
      </p:sp>
    </p:spTree>
    <p:extLst>
      <p:ext uri="{BB962C8B-B14F-4D97-AF65-F5344CB8AC3E}">
        <p14:creationId xmlns:p14="http://schemas.microsoft.com/office/powerpoint/2010/main" val="343947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6A55692-9620-417F-8F1B-95F79198971E}" type="slidenum">
              <a:rPr lang="en-US"/>
              <a:t>3</a:t>
            </a:fld>
            <a:endParaRPr lang="en-US"/>
          </a:p>
        </p:txBody>
      </p:sp>
    </p:spTree>
    <p:extLst>
      <p:ext uri="{BB962C8B-B14F-4D97-AF65-F5344CB8AC3E}">
        <p14:creationId xmlns:p14="http://schemas.microsoft.com/office/powerpoint/2010/main" val="297754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6A55692-9620-417F-8F1B-95F79198971E}" type="slidenum">
              <a:rPr lang="en-US"/>
              <a:t>4</a:t>
            </a:fld>
            <a:endParaRPr lang="en-US"/>
          </a:p>
        </p:txBody>
      </p:sp>
    </p:spTree>
    <p:extLst>
      <p:ext uri="{BB962C8B-B14F-4D97-AF65-F5344CB8AC3E}">
        <p14:creationId xmlns:p14="http://schemas.microsoft.com/office/powerpoint/2010/main" val="2375964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6A55692-9620-417F-8F1B-95F79198971E}" type="slidenum">
              <a:rPr lang="en-US"/>
              <a:t>5</a:t>
            </a:fld>
            <a:endParaRPr lang="en-US"/>
          </a:p>
        </p:txBody>
      </p:sp>
    </p:spTree>
    <p:extLst>
      <p:ext uri="{BB962C8B-B14F-4D97-AF65-F5344CB8AC3E}">
        <p14:creationId xmlns:p14="http://schemas.microsoft.com/office/powerpoint/2010/main" val="80498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6A55692-9620-417F-8F1B-95F79198971E}" type="slidenum">
              <a:rPr lang="en-US"/>
              <a:t>6</a:t>
            </a:fld>
            <a:endParaRPr lang="en-US"/>
          </a:p>
        </p:txBody>
      </p:sp>
    </p:spTree>
    <p:extLst>
      <p:ext uri="{BB962C8B-B14F-4D97-AF65-F5344CB8AC3E}">
        <p14:creationId xmlns:p14="http://schemas.microsoft.com/office/powerpoint/2010/main" val="27654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6A55692-9620-417F-8F1B-95F79198971E}" type="slidenum">
              <a:rPr lang="en-US"/>
              <a:t>7</a:t>
            </a:fld>
            <a:endParaRPr lang="en-US"/>
          </a:p>
        </p:txBody>
      </p:sp>
    </p:spTree>
    <p:extLst>
      <p:ext uri="{BB962C8B-B14F-4D97-AF65-F5344CB8AC3E}">
        <p14:creationId xmlns:p14="http://schemas.microsoft.com/office/powerpoint/2010/main" val="3568319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d/3.0/" TargetMode="External"/><Relationship Id="rId4" Type="http://schemas.openxmlformats.org/officeDocument/2006/relationships/hyperlink" Target="https://www.flickr.com/photos/28404646@N00/263492952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postshift.com/in-defence-of-senior-leade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desparoz.com/2018/03/27/wakatipu-reflection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hannah.i.jones@ed.ac.uk"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SyJyZBAdAT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ilding with a dome and a dome on top&#10;&#10;Description automatically generated">
            <a:extLst>
              <a:ext uri="{FF2B5EF4-FFF2-40B4-BE49-F238E27FC236}">
                <a16:creationId xmlns:a16="http://schemas.microsoft.com/office/drawing/2014/main" id="{3280DDFD-050F-C409-2D79-26493E85B81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5884" r="-1" b="-1"/>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52228" y="743447"/>
            <a:ext cx="3973385" cy="3692028"/>
          </a:xfrm>
          <a:noFill/>
        </p:spPr>
        <p:txBody>
          <a:bodyPr>
            <a:normAutofit/>
          </a:bodyPr>
          <a:lstStyle/>
          <a:p>
            <a:pPr algn="l"/>
            <a:r>
              <a:rPr lang="en-US" sz="4800"/>
              <a:t>Authentic EAP Leadership: Influencing Power Structures</a:t>
            </a:r>
          </a:p>
        </p:txBody>
      </p:sp>
      <p:sp>
        <p:nvSpPr>
          <p:cNvPr id="3" name="Subtitle 2"/>
          <p:cNvSpPr>
            <a:spLocks noGrp="1"/>
          </p:cNvSpPr>
          <p:nvPr>
            <p:ph type="subTitle" idx="1"/>
          </p:nvPr>
        </p:nvSpPr>
        <p:spPr>
          <a:xfrm>
            <a:off x="952229" y="4629234"/>
            <a:ext cx="3973386" cy="1485319"/>
          </a:xfrm>
          <a:noFill/>
        </p:spPr>
        <p:txBody>
          <a:bodyPr vert="horz" lIns="91440" tIns="45720" rIns="91440" bIns="45720" rtlCol="0">
            <a:normAutofit/>
          </a:bodyPr>
          <a:lstStyle/>
          <a:p>
            <a:pPr algn="l"/>
            <a:r>
              <a:rPr lang="en-US"/>
              <a:t>Hannah Jones, University of Edinburgh</a:t>
            </a:r>
          </a:p>
        </p:txBody>
      </p:sp>
      <p:sp>
        <p:nvSpPr>
          <p:cNvPr id="5" name="TextBox 4">
            <a:extLst>
              <a:ext uri="{FF2B5EF4-FFF2-40B4-BE49-F238E27FC236}">
                <a16:creationId xmlns:a16="http://schemas.microsoft.com/office/drawing/2014/main" id="{98FC7E85-B9F2-6998-1823-EFB2424584BB}"/>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3" name="Rectangle 2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E0AB2-2BB5-450B-54A7-8E5C284F3BF4}"/>
              </a:ext>
            </a:extLst>
          </p:cNvPr>
          <p:cNvSpPr>
            <a:spLocks noGrp="1"/>
          </p:cNvSpPr>
          <p:nvPr>
            <p:ph type="title"/>
          </p:nvPr>
        </p:nvSpPr>
        <p:spPr>
          <a:xfrm>
            <a:off x="761803" y="350196"/>
            <a:ext cx="4646904" cy="1624520"/>
          </a:xfrm>
        </p:spPr>
        <p:txBody>
          <a:bodyPr anchor="ctr">
            <a:normAutofit/>
          </a:bodyPr>
          <a:lstStyle/>
          <a:p>
            <a:r>
              <a:rPr lang="en-US" sz="4000"/>
              <a:t>Introduction and Overview</a:t>
            </a:r>
          </a:p>
        </p:txBody>
      </p:sp>
      <p:sp>
        <p:nvSpPr>
          <p:cNvPr id="3" name="Content Placeholder 2">
            <a:extLst>
              <a:ext uri="{FF2B5EF4-FFF2-40B4-BE49-F238E27FC236}">
                <a16:creationId xmlns:a16="http://schemas.microsoft.com/office/drawing/2014/main" id="{2852F44F-2C00-A28D-CA17-77B1162DB004}"/>
              </a:ext>
            </a:extLst>
          </p:cNvPr>
          <p:cNvSpPr>
            <a:spLocks noGrp="1"/>
          </p:cNvSpPr>
          <p:nvPr>
            <p:ph idx="1"/>
          </p:nvPr>
        </p:nvSpPr>
        <p:spPr>
          <a:xfrm>
            <a:off x="761802" y="2743200"/>
            <a:ext cx="4646905" cy="3613149"/>
          </a:xfrm>
        </p:spPr>
        <p:txBody>
          <a:bodyPr vert="horz" lIns="91440" tIns="45720" rIns="91440" bIns="45720" rtlCol="0" anchor="ctr">
            <a:normAutofit/>
          </a:bodyPr>
          <a:lstStyle/>
          <a:p>
            <a:r>
              <a:rPr lang="en-US" sz="1900" dirty="0">
                <a:latin typeface="Calibri"/>
                <a:ea typeface="Calibri"/>
                <a:cs typeface="Calibri"/>
              </a:rPr>
              <a:t>How can we exert power and influence in the interests of our discipline, our students, and the practitioner communities that we serve? </a:t>
            </a:r>
          </a:p>
          <a:p>
            <a:r>
              <a:rPr lang="en-US" sz="1900" dirty="0">
                <a:latin typeface="Calibri"/>
                <a:ea typeface="Calibri"/>
                <a:cs typeface="Calibri"/>
              </a:rPr>
              <a:t>How can we exercise effective leadership with integrity and authenticity? </a:t>
            </a:r>
          </a:p>
          <a:p>
            <a:r>
              <a:rPr lang="en-US" sz="1900" dirty="0">
                <a:latin typeface="Calibri"/>
                <a:ea typeface="Calibri"/>
                <a:cs typeface="Calibri"/>
              </a:rPr>
              <a:t>My reflections on influencing senior leaders and governance structures. </a:t>
            </a:r>
          </a:p>
          <a:p>
            <a:r>
              <a:rPr lang="en-US" sz="1900" dirty="0">
                <a:latin typeface="Calibri"/>
                <a:ea typeface="Calibri"/>
                <a:cs typeface="Calibri"/>
              </a:rPr>
              <a:t>An opportunity to share reflections and experiences, and to chart a path towards strategic influence within your contexts. </a:t>
            </a:r>
          </a:p>
          <a:p>
            <a:endParaRPr lang="en-US" sz="1900">
              <a:latin typeface="Calibri"/>
              <a:ea typeface="Calibri"/>
              <a:cs typeface="Calibri"/>
            </a:endParaRPr>
          </a:p>
          <a:p>
            <a:pPr marL="0" indent="0">
              <a:buNone/>
            </a:pPr>
            <a:endParaRPr lang="en-US" sz="1900">
              <a:latin typeface="Calibri"/>
              <a:ea typeface="Calibri"/>
              <a:cs typeface="Calibri"/>
            </a:endParaRPr>
          </a:p>
        </p:txBody>
      </p:sp>
      <p:pic>
        <p:nvPicPr>
          <p:cNvPr id="4" name="Picture 3" descr="Free stock photo of hiking, path, pathway">
            <a:extLst>
              <a:ext uri="{FF2B5EF4-FFF2-40B4-BE49-F238E27FC236}">
                <a16:creationId xmlns:a16="http://schemas.microsoft.com/office/drawing/2014/main" id="{58687285-D015-1410-93D8-D1152876A226}"/>
              </a:ext>
            </a:extLst>
          </p:cNvPr>
          <p:cNvPicPr>
            <a:picLocks noChangeAspect="1"/>
          </p:cNvPicPr>
          <p:nvPr/>
        </p:nvPicPr>
        <p:blipFill rotWithShape="1">
          <a:blip r:embed="rId3"/>
          <a:srcRect l="19531" r="21514" b="-1"/>
          <a:stretch/>
        </p:blipFill>
        <p:spPr>
          <a:xfrm>
            <a:off x="6096000" y="1"/>
            <a:ext cx="6102825" cy="6858000"/>
          </a:xfrm>
          <a:prstGeom prst="rect">
            <a:avLst/>
          </a:prstGeom>
        </p:spPr>
      </p:pic>
    </p:spTree>
    <p:extLst>
      <p:ext uri="{BB962C8B-B14F-4D97-AF65-F5344CB8AC3E}">
        <p14:creationId xmlns:p14="http://schemas.microsoft.com/office/powerpoint/2010/main" val="305628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5" name="Rectangle 2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F7924-A2AD-A4F8-3D8D-5E4B6ACCD5BF}"/>
              </a:ext>
            </a:extLst>
          </p:cNvPr>
          <p:cNvSpPr>
            <a:spLocks noGrp="1"/>
          </p:cNvSpPr>
          <p:nvPr>
            <p:ph type="title"/>
          </p:nvPr>
        </p:nvSpPr>
        <p:spPr>
          <a:xfrm>
            <a:off x="761803" y="350196"/>
            <a:ext cx="4646904" cy="1624520"/>
          </a:xfrm>
        </p:spPr>
        <p:txBody>
          <a:bodyPr anchor="ctr">
            <a:normAutofit/>
          </a:bodyPr>
          <a:lstStyle/>
          <a:p>
            <a:r>
              <a:rPr lang="en-US" sz="4000"/>
              <a:t>Authentic Leadership</a:t>
            </a:r>
          </a:p>
        </p:txBody>
      </p:sp>
      <p:sp>
        <p:nvSpPr>
          <p:cNvPr id="3" name="Content Placeholder 2">
            <a:extLst>
              <a:ext uri="{FF2B5EF4-FFF2-40B4-BE49-F238E27FC236}">
                <a16:creationId xmlns:a16="http://schemas.microsoft.com/office/drawing/2014/main" id="{153AD84E-8A03-23E9-8154-AAEB3994CE1A}"/>
              </a:ext>
            </a:extLst>
          </p:cNvPr>
          <p:cNvSpPr>
            <a:spLocks noGrp="1"/>
          </p:cNvSpPr>
          <p:nvPr>
            <p:ph idx="1"/>
          </p:nvPr>
        </p:nvSpPr>
        <p:spPr>
          <a:xfrm>
            <a:off x="761802" y="2743200"/>
            <a:ext cx="4646905" cy="3613149"/>
          </a:xfrm>
        </p:spPr>
        <p:txBody>
          <a:bodyPr vert="horz" lIns="91440" tIns="45720" rIns="91440" bIns="45720" rtlCol="0" anchor="ctr">
            <a:normAutofit/>
          </a:bodyPr>
          <a:lstStyle/>
          <a:p>
            <a:r>
              <a:rPr lang="en-US">
                <a:latin typeface="Calibri"/>
                <a:cs typeface="Calibri"/>
              </a:rPr>
              <a:t>What do you understand by authentic leadership? </a:t>
            </a:r>
            <a:endParaRPr lang="en-US">
              <a:latin typeface="Calibri"/>
              <a:ea typeface="Calibri"/>
              <a:cs typeface="Calibri"/>
            </a:endParaRPr>
          </a:p>
          <a:p>
            <a:r>
              <a:rPr lang="en-US">
                <a:latin typeface="Calibri"/>
                <a:cs typeface="Calibri"/>
              </a:rPr>
              <a:t>What does it look like in practice? </a:t>
            </a:r>
            <a:endParaRPr lang="en-US">
              <a:latin typeface="Calibri"/>
              <a:ea typeface="Calibri"/>
              <a:cs typeface="Calibri"/>
            </a:endParaRPr>
          </a:p>
          <a:p>
            <a:r>
              <a:rPr lang="en-US">
                <a:latin typeface="Calibri"/>
                <a:cs typeface="Calibri"/>
              </a:rPr>
              <a:t>What are the barriers to authentic leadership in our field, how might you overcome them?</a:t>
            </a:r>
            <a:endParaRPr lang="en-US"/>
          </a:p>
        </p:txBody>
      </p:sp>
      <p:pic>
        <p:nvPicPr>
          <p:cNvPr id="4" name="Picture 3" descr="A group of people walking up a hill&#10;&#10;Description automatically generated">
            <a:extLst>
              <a:ext uri="{FF2B5EF4-FFF2-40B4-BE49-F238E27FC236}">
                <a16:creationId xmlns:a16="http://schemas.microsoft.com/office/drawing/2014/main" id="{1178580B-F7C3-C016-57D0-F50FF6ABE06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4091" r="10291"/>
          <a:stretch/>
        </p:blipFill>
        <p:spPr>
          <a:xfrm>
            <a:off x="6096000" y="1"/>
            <a:ext cx="6102825" cy="6858000"/>
          </a:xfrm>
          <a:prstGeom prst="rect">
            <a:avLst/>
          </a:prstGeom>
        </p:spPr>
      </p:pic>
      <p:sp>
        <p:nvSpPr>
          <p:cNvPr id="5" name="TextBox 4">
            <a:extLst>
              <a:ext uri="{FF2B5EF4-FFF2-40B4-BE49-F238E27FC236}">
                <a16:creationId xmlns:a16="http://schemas.microsoft.com/office/drawing/2014/main" id="{3FCDFD6F-FFE7-B784-F8C5-71A27D7EEAB1}"/>
              </a:ext>
            </a:extLst>
          </p:cNvPr>
          <p:cNvSpPr txBox="1"/>
          <p:nvPr/>
        </p:nvSpPr>
        <p:spPr>
          <a:xfrm>
            <a:off x="9588816" y="6657946"/>
            <a:ext cx="261000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637123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5F60E-4A3B-B26C-F0BF-2D7F45BB0AB2}"/>
              </a:ext>
            </a:extLst>
          </p:cNvPr>
          <p:cNvSpPr>
            <a:spLocks noGrp="1"/>
          </p:cNvSpPr>
          <p:nvPr>
            <p:ph type="title"/>
          </p:nvPr>
        </p:nvSpPr>
        <p:spPr>
          <a:xfrm>
            <a:off x="6417733" y="490537"/>
            <a:ext cx="5291663" cy="1628775"/>
          </a:xfrm>
        </p:spPr>
        <p:txBody>
          <a:bodyPr anchor="b">
            <a:normAutofit/>
          </a:bodyPr>
          <a:lstStyle/>
          <a:p>
            <a:r>
              <a:rPr lang="en-US" sz="4000"/>
              <a:t>Journey of Influence</a:t>
            </a:r>
          </a:p>
        </p:txBody>
      </p:sp>
      <p:pic>
        <p:nvPicPr>
          <p:cNvPr id="4" name="Content Placeholder 3" descr="Country road with sun on horizon">
            <a:extLst>
              <a:ext uri="{FF2B5EF4-FFF2-40B4-BE49-F238E27FC236}">
                <a16:creationId xmlns:a16="http://schemas.microsoft.com/office/drawing/2014/main" id="{8AACE542-0A8A-2CCF-982C-187FF845E60E}"/>
              </a:ext>
            </a:extLst>
          </p:cNvPr>
          <p:cNvPicPr>
            <a:picLocks noChangeAspect="1"/>
          </p:cNvPicPr>
          <p:nvPr/>
        </p:nvPicPr>
        <p:blipFill rotWithShape="1">
          <a:blip r:embed="rId3"/>
          <a:srcRect l="4957" r="6134"/>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7" name="Content Placeholder 19">
            <a:extLst>
              <a:ext uri="{FF2B5EF4-FFF2-40B4-BE49-F238E27FC236}">
                <a16:creationId xmlns:a16="http://schemas.microsoft.com/office/drawing/2014/main" id="{E7A0BA71-6A51-8980-FAB3-4BE42B976E02}"/>
              </a:ext>
            </a:extLst>
          </p:cNvPr>
          <p:cNvSpPr>
            <a:spLocks noGrp="1"/>
          </p:cNvSpPr>
          <p:nvPr>
            <p:ph idx="1"/>
          </p:nvPr>
        </p:nvSpPr>
        <p:spPr>
          <a:xfrm>
            <a:off x="6417734" y="2614612"/>
            <a:ext cx="5291663" cy="3752849"/>
          </a:xfrm>
        </p:spPr>
        <p:txBody>
          <a:bodyPr>
            <a:normAutofit/>
          </a:bodyPr>
          <a:lstStyle/>
          <a:p>
            <a:r>
              <a:rPr lang="en-US"/>
              <a:t>Successes and failures in influencing senior colleagues and governance structures.</a:t>
            </a:r>
          </a:p>
          <a:p>
            <a:r>
              <a:rPr lang="en-US"/>
              <a:t>Authenticity and inauthenticity as strategic tools towards more impact. </a:t>
            </a:r>
          </a:p>
        </p:txBody>
      </p:sp>
    </p:spTree>
    <p:extLst>
      <p:ext uri="{BB962C8B-B14F-4D97-AF65-F5344CB8AC3E}">
        <p14:creationId xmlns:p14="http://schemas.microsoft.com/office/powerpoint/2010/main" val="861398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7FA6C6-86AD-D780-E06A-E811E84237F7}"/>
              </a:ext>
            </a:extLst>
          </p:cNvPr>
          <p:cNvSpPr>
            <a:spLocks noGrp="1"/>
          </p:cNvSpPr>
          <p:nvPr>
            <p:ph type="title"/>
          </p:nvPr>
        </p:nvSpPr>
        <p:spPr>
          <a:xfrm>
            <a:off x="1137034" y="609597"/>
            <a:ext cx="9392421" cy="1330841"/>
          </a:xfrm>
        </p:spPr>
        <p:txBody>
          <a:bodyPr>
            <a:normAutofit fontScale="90000"/>
          </a:bodyPr>
          <a:lstStyle/>
          <a:p>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r>
              <a:rPr lang="en-US" sz="4000"/>
              <a:t>Task: Reflections and Strategic Plan</a:t>
            </a: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endParaRPr lang="en-US" sz="1100"/>
          </a:p>
        </p:txBody>
      </p:sp>
      <p:sp>
        <p:nvSpPr>
          <p:cNvPr id="3" name="Content Placeholder 2">
            <a:extLst>
              <a:ext uri="{FF2B5EF4-FFF2-40B4-BE49-F238E27FC236}">
                <a16:creationId xmlns:a16="http://schemas.microsoft.com/office/drawing/2014/main" id="{49DB1FEF-79A3-777F-160B-96EECDD2EC84}"/>
              </a:ext>
            </a:extLst>
          </p:cNvPr>
          <p:cNvSpPr>
            <a:spLocks noGrp="1"/>
          </p:cNvSpPr>
          <p:nvPr>
            <p:ph idx="1"/>
          </p:nvPr>
        </p:nvSpPr>
        <p:spPr>
          <a:xfrm>
            <a:off x="1137034" y="2198362"/>
            <a:ext cx="4958966" cy="3917773"/>
          </a:xfrm>
        </p:spPr>
        <p:txBody>
          <a:bodyPr vert="horz" lIns="91440" tIns="45720" rIns="91440" bIns="45720" rtlCol="0" anchor="t">
            <a:normAutofit/>
          </a:bodyPr>
          <a:lstStyle/>
          <a:p>
            <a:r>
              <a:rPr lang="en-US" dirty="0"/>
              <a:t>What successes and failures have you experienced when influencing in your context? </a:t>
            </a:r>
          </a:p>
          <a:p>
            <a:endParaRPr lang="en-US"/>
          </a:p>
          <a:p>
            <a:r>
              <a:rPr lang="en-US" dirty="0"/>
              <a:t>What is your plan? What would be your authentic strategic vision? What would be the steps to </a:t>
            </a:r>
            <a:r>
              <a:rPr lang="en-US" dirty="0" err="1"/>
              <a:t>realisation</a:t>
            </a:r>
            <a:r>
              <a:rPr lang="en-US" dirty="0"/>
              <a:t>? </a:t>
            </a:r>
          </a:p>
        </p:txBody>
      </p:sp>
      <p:pic>
        <p:nvPicPr>
          <p:cNvPr id="4" name="Picture 3" descr="A rock in the water&#10;&#10;Description automatically generated">
            <a:extLst>
              <a:ext uri="{FF2B5EF4-FFF2-40B4-BE49-F238E27FC236}">
                <a16:creationId xmlns:a16="http://schemas.microsoft.com/office/drawing/2014/main" id="{EE79F42A-CBE9-26CD-BCA9-41CC64CF888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19367" y="2267182"/>
            <a:ext cx="4788505" cy="3591378"/>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0E2F0A81-8667-D97E-719D-4802C6D222FD}"/>
              </a:ext>
            </a:extLst>
          </p:cNvPr>
          <p:cNvSpPr txBox="1"/>
          <p:nvPr/>
        </p:nvSpPr>
        <p:spPr>
          <a:xfrm>
            <a:off x="8897863" y="5658505"/>
            <a:ext cx="261000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891363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fferent coloured question marks">
            <a:extLst>
              <a:ext uri="{FF2B5EF4-FFF2-40B4-BE49-F238E27FC236}">
                <a16:creationId xmlns:a16="http://schemas.microsoft.com/office/drawing/2014/main" id="{EFEDFE72-51B3-03C0-57E5-3C44B0AA85BB}"/>
              </a:ext>
            </a:extLst>
          </p:cNvPr>
          <p:cNvPicPr>
            <a:picLocks noChangeAspect="1"/>
          </p:cNvPicPr>
          <p:nvPr/>
        </p:nvPicPr>
        <p:blipFill rotWithShape="1">
          <a:blip r:embed="rId3"/>
          <a:srcRect/>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EE127-962D-A898-69F8-A9A18EED4EA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Feedback and Questions</a:t>
            </a:r>
          </a:p>
        </p:txBody>
      </p:sp>
      <p:sp>
        <p:nvSpPr>
          <p:cNvPr id="3" name="Content Placeholder 2">
            <a:extLst>
              <a:ext uri="{FF2B5EF4-FFF2-40B4-BE49-F238E27FC236}">
                <a16:creationId xmlns:a16="http://schemas.microsoft.com/office/drawing/2014/main" id="{08D176E4-C32E-1978-195E-5204B97BC03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1039950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arge skydiving group mid-air">
            <a:extLst>
              <a:ext uri="{FF2B5EF4-FFF2-40B4-BE49-F238E27FC236}">
                <a16:creationId xmlns:a16="http://schemas.microsoft.com/office/drawing/2014/main" id="{DF1122B7-8417-631B-A288-E74447869AA1}"/>
              </a:ext>
            </a:extLst>
          </p:cNvPr>
          <p:cNvPicPr>
            <a:picLocks noChangeAspect="1"/>
          </p:cNvPicPr>
          <p:nvPr/>
        </p:nvPicPr>
        <p:blipFill rotWithShape="1">
          <a:blip r:embed="rId3"/>
          <a:srcRect l="24569" r="22891" b="3"/>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6EC075-E583-EA29-17C9-CBBA451CDC40}"/>
              </a:ext>
            </a:extLst>
          </p:cNvPr>
          <p:cNvSpPr>
            <a:spLocks noGrp="1"/>
          </p:cNvSpPr>
          <p:nvPr>
            <p:ph type="title"/>
          </p:nvPr>
        </p:nvSpPr>
        <p:spPr>
          <a:xfrm>
            <a:off x="6115317" y="405685"/>
            <a:ext cx="5464968" cy="1559301"/>
          </a:xfrm>
        </p:spPr>
        <p:txBody>
          <a:bodyPr>
            <a:normAutofit/>
          </a:bodyPr>
          <a:lstStyle/>
          <a:p>
            <a:r>
              <a:rPr lang="en-US" sz="4000"/>
              <a:t>Continuing the conversation</a:t>
            </a:r>
          </a:p>
        </p:txBody>
      </p:sp>
      <p:sp>
        <p:nvSpPr>
          <p:cNvPr id="3" name="Content Placeholder 2">
            <a:extLst>
              <a:ext uri="{FF2B5EF4-FFF2-40B4-BE49-F238E27FC236}">
                <a16:creationId xmlns:a16="http://schemas.microsoft.com/office/drawing/2014/main" id="{982BC16D-F4F4-9891-28B0-7A3C609791B3}"/>
              </a:ext>
            </a:extLst>
          </p:cNvPr>
          <p:cNvSpPr>
            <a:spLocks noGrp="1"/>
          </p:cNvSpPr>
          <p:nvPr>
            <p:ph idx="1"/>
          </p:nvPr>
        </p:nvSpPr>
        <p:spPr>
          <a:xfrm>
            <a:off x="6115317" y="2743200"/>
            <a:ext cx="5247340" cy="3496878"/>
          </a:xfrm>
        </p:spPr>
        <p:txBody>
          <a:bodyPr vert="horz" lIns="91440" tIns="45720" rIns="91440" bIns="45720" rtlCol="0" anchor="ctr">
            <a:normAutofit/>
          </a:bodyPr>
          <a:lstStyle/>
          <a:p>
            <a:r>
              <a:rPr lang="en-US" sz="2400"/>
              <a:t>I would love to keep in contact with you to share reflections on how your journey of influence is progressing, to support each other and continue the conversation on leadership in EAP</a:t>
            </a:r>
          </a:p>
          <a:p>
            <a:r>
              <a:rPr lang="en-US" sz="2400"/>
              <a:t>Please reach out: </a:t>
            </a:r>
            <a:r>
              <a:rPr lang="en-US" sz="2400">
                <a:hlinkClick r:id="rId4"/>
              </a:rPr>
              <a:t>hannah.i.jones@ed.ac.uk</a:t>
            </a:r>
            <a:r>
              <a:rPr lang="en-US" sz="2400"/>
              <a:t> </a:t>
            </a:r>
          </a:p>
        </p:txBody>
      </p:sp>
    </p:spTree>
    <p:extLst>
      <p:ext uri="{BB962C8B-B14F-4D97-AF65-F5344CB8AC3E}">
        <p14:creationId xmlns:p14="http://schemas.microsoft.com/office/powerpoint/2010/main" val="618142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381D-75F5-6B66-E3DC-667EEC1438AE}"/>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BEAAA318-C3F0-4044-3EBC-3A7331E94DA8}"/>
              </a:ext>
            </a:extLst>
          </p:cNvPr>
          <p:cNvSpPr>
            <a:spLocks noGrp="1"/>
          </p:cNvSpPr>
          <p:nvPr>
            <p:ph idx="1"/>
          </p:nvPr>
        </p:nvSpPr>
        <p:spPr/>
        <p:txBody>
          <a:bodyPr vert="horz" lIns="91440" tIns="45720" rIns="91440" bIns="45720" rtlCol="0" anchor="t">
            <a:normAutofit fontScale="85000" lnSpcReduction="20000"/>
          </a:bodyPr>
          <a:lstStyle/>
          <a:p>
            <a:endParaRPr lang="en-US"/>
          </a:p>
          <a:p>
            <a:r>
              <a:rPr lang="en-US" sz="2600">
                <a:ea typeface="+mn-lt"/>
                <a:cs typeface="+mn-lt"/>
              </a:rPr>
              <a:t>Alvesson, M. &amp; </a:t>
            </a:r>
            <a:r>
              <a:rPr lang="en-US" sz="2600" err="1">
                <a:ea typeface="+mn-lt"/>
                <a:cs typeface="+mn-lt"/>
              </a:rPr>
              <a:t>Einola</a:t>
            </a:r>
            <a:r>
              <a:rPr lang="en-US" sz="2600">
                <a:ea typeface="+mn-lt"/>
                <a:cs typeface="+mn-lt"/>
              </a:rPr>
              <a:t>, K. (2019) Warning for excessive positivity: Authentic leadership and other traps in leadership studies. </a:t>
            </a:r>
            <a:r>
              <a:rPr lang="en-US" sz="2600" i="1">
                <a:ea typeface="+mn-lt"/>
                <a:cs typeface="+mn-lt"/>
              </a:rPr>
              <a:t>The Leadership quarterly</a:t>
            </a:r>
            <a:r>
              <a:rPr lang="en-US" sz="2600">
                <a:ea typeface="+mn-lt"/>
                <a:cs typeface="+mn-lt"/>
              </a:rPr>
              <a:t>. [Online] 30 (4), 383–395.</a:t>
            </a:r>
            <a:endParaRPr lang="en-US">
              <a:ea typeface="+mn-lt"/>
              <a:cs typeface="+mn-lt"/>
            </a:endParaRPr>
          </a:p>
          <a:p>
            <a:r>
              <a:rPr lang="en-US">
                <a:ea typeface="+mn-lt"/>
                <a:cs typeface="+mn-lt"/>
              </a:rPr>
              <a:t>Gardner, W. L. et al. (2011) Authentic leadership: A review of the literature and research agenda. </a:t>
            </a:r>
            <a:r>
              <a:rPr lang="en-US" i="1">
                <a:ea typeface="+mn-lt"/>
                <a:cs typeface="+mn-lt"/>
              </a:rPr>
              <a:t>The Leadership quarterly</a:t>
            </a:r>
            <a:r>
              <a:rPr lang="en-US">
                <a:ea typeface="+mn-lt"/>
                <a:cs typeface="+mn-lt"/>
              </a:rPr>
              <a:t>. [Online] 22 (6), 1120–1145.</a:t>
            </a:r>
            <a:endParaRPr lang="en-US"/>
          </a:p>
          <a:p>
            <a:r>
              <a:rPr lang="en-US">
                <a:ea typeface="+mn-lt"/>
                <a:cs typeface="+mn-lt"/>
              </a:rPr>
              <a:t>Gardner, W. L. et al. (2021) Authentic leadership theory: The case for and against. </a:t>
            </a:r>
            <a:r>
              <a:rPr lang="en-US" i="1">
                <a:ea typeface="+mn-lt"/>
                <a:cs typeface="+mn-lt"/>
              </a:rPr>
              <a:t>The Leadership quarterly</a:t>
            </a:r>
            <a:r>
              <a:rPr lang="en-US">
                <a:ea typeface="+mn-lt"/>
                <a:cs typeface="+mn-lt"/>
              </a:rPr>
              <a:t>. [Online] 32 (6), 101495-.</a:t>
            </a:r>
            <a:endParaRPr lang="en-US"/>
          </a:p>
          <a:p>
            <a:r>
              <a:rPr lang="en-US">
                <a:ea typeface="+mn-lt"/>
                <a:cs typeface="+mn-lt"/>
              </a:rPr>
              <a:t>Hyland, K. (2012) </a:t>
            </a:r>
            <a:r>
              <a:rPr lang="en-US" i="1">
                <a:ea typeface="+mn-lt"/>
                <a:cs typeface="+mn-lt"/>
              </a:rPr>
              <a:t>Disciplinary Identities: Individuality and Community in Academic Discourse</a:t>
            </a:r>
            <a:r>
              <a:rPr lang="en-US">
                <a:ea typeface="+mn-lt"/>
                <a:cs typeface="+mn-lt"/>
              </a:rPr>
              <a:t>. [Online]. Cambridge University Press.</a:t>
            </a:r>
            <a:endParaRPr lang="en-US"/>
          </a:p>
          <a:p>
            <a:r>
              <a:rPr lang="en-US"/>
              <a:t>Whong, M. (2021) Leadership and Management in EAP: Whose Job is it? </a:t>
            </a:r>
            <a:r>
              <a:rPr lang="en-US" i="1"/>
              <a:t>Durham BALEAP PIM June 2012. </a:t>
            </a:r>
            <a:r>
              <a:rPr lang="en-US"/>
              <a:t>Accessible: </a:t>
            </a:r>
            <a:r>
              <a:rPr lang="en-US">
                <a:ea typeface="+mn-lt"/>
                <a:cs typeface="+mn-lt"/>
                <a:hlinkClick r:id="rId2"/>
              </a:rPr>
              <a:t>Melinda Wong: Leadership (and Management) inEAP: Whose Job is it? (youtube.com)</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793229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3B74C3983C4F43925FC8DEC49C5D91" ma:contentTypeVersion="17" ma:contentTypeDescription="Create a new document." ma:contentTypeScope="" ma:versionID="0cf50ece8c16f9531f6c7184c103fcbd">
  <xsd:schema xmlns:xsd="http://www.w3.org/2001/XMLSchema" xmlns:xs="http://www.w3.org/2001/XMLSchema" xmlns:p="http://schemas.microsoft.com/office/2006/metadata/properties" xmlns:ns2="f63a0e63-9543-4e27-b730-4912982a2b80" xmlns:ns3="578f281d-af49-4412-819e-4228ac4dca62" xmlns:ns4="4aaf35b1-80a8-48e7-9d03-c612add1997b" targetNamespace="http://schemas.microsoft.com/office/2006/metadata/properties" ma:root="true" ma:fieldsID="55265eb895bbbb9443b89cb40823f8bb" ns2:_="" ns3:_="" ns4:_="">
    <xsd:import namespace="f63a0e63-9543-4e27-b730-4912982a2b80"/>
    <xsd:import namespace="578f281d-af49-4412-819e-4228ac4dca62"/>
    <xsd:import namespace="4aaf35b1-80a8-48e7-9d03-c612add199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a0e63-9543-4e27-b730-4912982a2b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8f281d-af49-4412-819e-4228ac4dca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f35b1-80a8-48e7-9d03-c612add1997b"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59bc77e-ef17-4ed2-b751-5422bd5600ba}" ma:internalName="TaxCatchAll" ma:showField="CatchAllData" ma:web="578f281d-af49-4412-819e-4228ac4dca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3C2B8E-179C-4D70-BD44-45C0F2F6291B}"/>
</file>

<file path=customXml/itemProps2.xml><?xml version="1.0" encoding="utf-8"?>
<ds:datastoreItem xmlns:ds="http://schemas.openxmlformats.org/officeDocument/2006/customXml" ds:itemID="{EBB6D554-61A3-424D-B76E-8D28B28EFD9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8</Slides>
  <Notes>7</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Authentic EAP Leadership: Influencing Power Structures</vt:lpstr>
      <vt:lpstr>Introduction and Overview</vt:lpstr>
      <vt:lpstr>Authentic Leadership</vt:lpstr>
      <vt:lpstr>Journey of Influence</vt:lpstr>
      <vt:lpstr>             Task: Reflections and Strategic Plan             </vt:lpstr>
      <vt:lpstr>Feedback and Questions</vt:lpstr>
      <vt:lpstr>Continuing the conversation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7</cp:revision>
  <dcterms:created xsi:type="dcterms:W3CDTF">2024-03-01T15:26:46Z</dcterms:created>
  <dcterms:modified xsi:type="dcterms:W3CDTF">2024-03-14T16:10:48Z</dcterms:modified>
</cp:coreProperties>
</file>