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9" r:id="rId23"/>
    <p:sldId id="277" r:id="rId24"/>
    <p:sldId id="278"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HK Grotesk Light" panose="020B0604020202020204" charset="0"/>
      <p:regular r:id="rId31"/>
    </p:embeddedFont>
    <p:embeddedFont>
      <p:font typeface="HK Grotesk Light Bold" panose="020B0604020202020204" charset="0"/>
      <p:regular r:id="rId32"/>
    </p:embeddedFont>
    <p:embeddedFont>
      <p:font typeface="HK Grotesk Light Bold Italics" panose="020B0604020202020204" charset="0"/>
      <p:regular r:id="rId33"/>
    </p:embeddedFont>
    <p:embeddedFont>
      <p:font typeface="HK Grotesk Light Italics" panose="020B0604020202020204" charset="0"/>
      <p:regular r:id="rId34"/>
    </p:embeddedFont>
    <p:embeddedFont>
      <p:font typeface="HK Grotesk Medium" panose="020B0604020202020204" charset="0"/>
      <p:regular r:id="rId35"/>
    </p:embeddedFont>
    <p:embeddedFont>
      <p:font typeface="HK Grotesk Medium Bold" panose="020B0604020202020204" charset="0"/>
      <p:regular r:id="rId36"/>
    </p:embeddedFont>
    <p:embeddedFont>
      <p:font typeface="HK Grotesk Medium Bold Italics" panose="020B0604020202020204" charset="0"/>
      <p:regular r:id="rId37"/>
    </p:embeddedFont>
    <p:embeddedFont>
      <p:font typeface="HK Grotesk Medium Italics" panose="020B0604020202020204" charset="0"/>
      <p:regular r:id="rId38"/>
    </p:embeddedFont>
    <p:embeddedFont>
      <p:font typeface="Prompt Medium" panose="00000600000000000000" pitchFamily="2" charset="-34"/>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autoAdjust="0"/>
    <p:restoredTop sz="94622" autoAdjust="0"/>
  </p:normalViewPr>
  <p:slideViewPr>
    <p:cSldViewPr>
      <p:cViewPr varScale="1">
        <p:scale>
          <a:sx n="66" d="100"/>
          <a:sy n="66" d="100"/>
        </p:scale>
        <p:origin x="40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30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1A274-CA03-4D56-820C-57E5AED36624}" type="datetimeFigureOut">
              <a:rPr lang="en-GB" smtClean="0"/>
              <a:t>15/04/2023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0534C-ABC2-499B-AFAC-0E70995FEB72}" type="slidenum">
              <a:rPr lang="en-GB" smtClean="0"/>
              <a:t>‹#›</a:t>
            </a:fld>
            <a:endParaRPr lang="en-GB"/>
          </a:p>
        </p:txBody>
      </p:sp>
    </p:spTree>
    <p:extLst>
      <p:ext uri="{BB962C8B-B14F-4D97-AF65-F5344CB8AC3E}">
        <p14:creationId xmlns:p14="http://schemas.microsoft.com/office/powerpoint/2010/main" val="600287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F0534C-ABC2-499B-AFAC-0E70995FEB72}" type="slidenum">
              <a:rPr lang="en-GB" smtClean="0"/>
              <a:t>1</a:t>
            </a:fld>
            <a:endParaRPr lang="en-GB"/>
          </a:p>
        </p:txBody>
      </p:sp>
    </p:spTree>
    <p:extLst>
      <p:ext uri="{BB962C8B-B14F-4D97-AF65-F5344CB8AC3E}">
        <p14:creationId xmlns:p14="http://schemas.microsoft.com/office/powerpoint/2010/main" val="56598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7DF0534C-ABC2-499B-AFAC-0E70995FEB72}" type="slidenum">
              <a:rPr lang="en-GB" smtClean="0"/>
              <a:t>10</a:t>
            </a:fld>
            <a:endParaRPr lang="en-GB"/>
          </a:p>
        </p:txBody>
      </p:sp>
    </p:spTree>
    <p:extLst>
      <p:ext uri="{BB962C8B-B14F-4D97-AF65-F5344CB8AC3E}">
        <p14:creationId xmlns:p14="http://schemas.microsoft.com/office/powerpoint/2010/main" val="33771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11</a:t>
            </a:fld>
            <a:endParaRPr lang="en-GB"/>
          </a:p>
        </p:txBody>
      </p:sp>
    </p:spTree>
    <p:extLst>
      <p:ext uri="{BB962C8B-B14F-4D97-AF65-F5344CB8AC3E}">
        <p14:creationId xmlns:p14="http://schemas.microsoft.com/office/powerpoint/2010/main" val="838282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7512" y="4399755"/>
            <a:ext cx="5486400" cy="4514851"/>
          </a:xfrm>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12</a:t>
            </a:fld>
            <a:endParaRPr lang="en-GB"/>
          </a:p>
        </p:txBody>
      </p:sp>
    </p:spTree>
    <p:extLst>
      <p:ext uri="{BB962C8B-B14F-4D97-AF65-F5344CB8AC3E}">
        <p14:creationId xmlns:p14="http://schemas.microsoft.com/office/powerpoint/2010/main" val="1229283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13</a:t>
            </a:fld>
            <a:endParaRPr lang="en-GB"/>
          </a:p>
        </p:txBody>
      </p:sp>
    </p:spTree>
    <p:extLst>
      <p:ext uri="{BB962C8B-B14F-4D97-AF65-F5344CB8AC3E}">
        <p14:creationId xmlns:p14="http://schemas.microsoft.com/office/powerpoint/2010/main" val="105503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14</a:t>
            </a:fld>
            <a:endParaRPr lang="en-GB"/>
          </a:p>
        </p:txBody>
      </p:sp>
    </p:spTree>
    <p:extLst>
      <p:ext uri="{BB962C8B-B14F-4D97-AF65-F5344CB8AC3E}">
        <p14:creationId xmlns:p14="http://schemas.microsoft.com/office/powerpoint/2010/main" val="3936441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arial" panose="020B0604020202020204" pitchFamily="34" charset="0"/>
              </a:rPr>
              <a:t> </a:t>
            </a:r>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15</a:t>
            </a:fld>
            <a:endParaRPr lang="en-GB"/>
          </a:p>
        </p:txBody>
      </p:sp>
    </p:spTree>
    <p:extLst>
      <p:ext uri="{BB962C8B-B14F-4D97-AF65-F5344CB8AC3E}">
        <p14:creationId xmlns:p14="http://schemas.microsoft.com/office/powerpoint/2010/main" val="2530703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16</a:t>
            </a:fld>
            <a:endParaRPr lang="en-GB"/>
          </a:p>
        </p:txBody>
      </p:sp>
    </p:spTree>
    <p:extLst>
      <p:ext uri="{BB962C8B-B14F-4D97-AF65-F5344CB8AC3E}">
        <p14:creationId xmlns:p14="http://schemas.microsoft.com/office/powerpoint/2010/main" val="4006182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17</a:t>
            </a:fld>
            <a:endParaRPr lang="en-GB"/>
          </a:p>
        </p:txBody>
      </p:sp>
    </p:spTree>
    <p:extLst>
      <p:ext uri="{BB962C8B-B14F-4D97-AF65-F5344CB8AC3E}">
        <p14:creationId xmlns:p14="http://schemas.microsoft.com/office/powerpoint/2010/main" val="1154612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18</a:t>
            </a:fld>
            <a:endParaRPr lang="en-GB"/>
          </a:p>
        </p:txBody>
      </p:sp>
    </p:spTree>
    <p:extLst>
      <p:ext uri="{BB962C8B-B14F-4D97-AF65-F5344CB8AC3E}">
        <p14:creationId xmlns:p14="http://schemas.microsoft.com/office/powerpoint/2010/main" val="1878359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19</a:t>
            </a:fld>
            <a:endParaRPr lang="en-GB"/>
          </a:p>
        </p:txBody>
      </p:sp>
    </p:spTree>
    <p:extLst>
      <p:ext uri="{BB962C8B-B14F-4D97-AF65-F5344CB8AC3E}">
        <p14:creationId xmlns:p14="http://schemas.microsoft.com/office/powerpoint/2010/main" val="3915563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F0534C-ABC2-499B-AFAC-0E70995FEB72}" type="slidenum">
              <a:rPr lang="en-GB" smtClean="0"/>
              <a:t>2</a:t>
            </a:fld>
            <a:endParaRPr lang="en-GB"/>
          </a:p>
        </p:txBody>
      </p:sp>
    </p:spTree>
    <p:extLst>
      <p:ext uri="{BB962C8B-B14F-4D97-AF65-F5344CB8AC3E}">
        <p14:creationId xmlns:p14="http://schemas.microsoft.com/office/powerpoint/2010/main" val="1590605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20</a:t>
            </a:fld>
            <a:endParaRPr lang="en-GB"/>
          </a:p>
        </p:txBody>
      </p:sp>
    </p:spTree>
    <p:extLst>
      <p:ext uri="{BB962C8B-B14F-4D97-AF65-F5344CB8AC3E}">
        <p14:creationId xmlns:p14="http://schemas.microsoft.com/office/powerpoint/2010/main" val="1932549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21</a:t>
            </a:fld>
            <a:endParaRPr lang="en-GB"/>
          </a:p>
        </p:txBody>
      </p:sp>
    </p:spTree>
    <p:extLst>
      <p:ext uri="{BB962C8B-B14F-4D97-AF65-F5344CB8AC3E}">
        <p14:creationId xmlns:p14="http://schemas.microsoft.com/office/powerpoint/2010/main" val="2053837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F0534C-ABC2-499B-AFAC-0E70995FEB72}" type="slidenum">
              <a:rPr lang="en-GB" smtClean="0"/>
              <a:t>22</a:t>
            </a:fld>
            <a:endParaRPr lang="en-GB"/>
          </a:p>
        </p:txBody>
      </p:sp>
    </p:spTree>
    <p:extLst>
      <p:ext uri="{BB962C8B-B14F-4D97-AF65-F5344CB8AC3E}">
        <p14:creationId xmlns:p14="http://schemas.microsoft.com/office/powerpoint/2010/main" val="47838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Daniel: transition slide</a:t>
            </a:r>
          </a:p>
        </p:txBody>
      </p:sp>
      <p:sp>
        <p:nvSpPr>
          <p:cNvPr id="4" name="Slide Number Placeholder 3"/>
          <p:cNvSpPr>
            <a:spLocks noGrp="1"/>
          </p:cNvSpPr>
          <p:nvPr>
            <p:ph type="sldNum" sz="quarter" idx="5"/>
          </p:nvPr>
        </p:nvSpPr>
        <p:spPr/>
        <p:txBody>
          <a:bodyPr/>
          <a:lstStyle/>
          <a:p>
            <a:fld id="{7DF0534C-ABC2-499B-AFAC-0E70995FEB72}" type="slidenum">
              <a:rPr lang="en-GB" smtClean="0"/>
              <a:t>23</a:t>
            </a:fld>
            <a:endParaRPr lang="en-GB"/>
          </a:p>
        </p:txBody>
      </p:sp>
    </p:spTree>
    <p:extLst>
      <p:ext uri="{BB962C8B-B14F-4D97-AF65-F5344CB8AC3E}">
        <p14:creationId xmlns:p14="http://schemas.microsoft.com/office/powerpoint/2010/main" val="4240359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24</a:t>
            </a:fld>
            <a:endParaRPr lang="en-GB"/>
          </a:p>
        </p:txBody>
      </p:sp>
    </p:spTree>
    <p:extLst>
      <p:ext uri="{BB962C8B-B14F-4D97-AF65-F5344CB8AC3E}">
        <p14:creationId xmlns:p14="http://schemas.microsoft.com/office/powerpoint/2010/main" val="223718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3</a:t>
            </a:fld>
            <a:endParaRPr lang="en-GB"/>
          </a:p>
        </p:txBody>
      </p:sp>
    </p:spTree>
    <p:extLst>
      <p:ext uri="{BB962C8B-B14F-4D97-AF65-F5344CB8AC3E}">
        <p14:creationId xmlns:p14="http://schemas.microsoft.com/office/powerpoint/2010/main" val="16542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4</a:t>
            </a:fld>
            <a:endParaRPr lang="en-GB"/>
          </a:p>
        </p:txBody>
      </p:sp>
    </p:spTree>
    <p:extLst>
      <p:ext uri="{BB962C8B-B14F-4D97-AF65-F5344CB8AC3E}">
        <p14:creationId xmlns:p14="http://schemas.microsoft.com/office/powerpoint/2010/main" val="1718818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5</a:t>
            </a:fld>
            <a:endParaRPr lang="en-GB"/>
          </a:p>
        </p:txBody>
      </p:sp>
    </p:spTree>
    <p:extLst>
      <p:ext uri="{BB962C8B-B14F-4D97-AF65-F5344CB8AC3E}">
        <p14:creationId xmlns:p14="http://schemas.microsoft.com/office/powerpoint/2010/main" val="2467485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559808"/>
            <a:ext cx="5486400" cy="3600450"/>
          </a:xfrm>
        </p:spPr>
        <p:txBody>
          <a:bodyPr/>
          <a:lstStyle/>
          <a:p>
            <a:r>
              <a:rPr lang="en-GB" dirty="0"/>
              <a:t>.</a:t>
            </a:r>
          </a:p>
        </p:txBody>
      </p:sp>
      <p:sp>
        <p:nvSpPr>
          <p:cNvPr id="4" name="Slide Number Placeholder 3"/>
          <p:cNvSpPr>
            <a:spLocks noGrp="1"/>
          </p:cNvSpPr>
          <p:nvPr>
            <p:ph type="sldNum" sz="quarter" idx="5"/>
          </p:nvPr>
        </p:nvSpPr>
        <p:spPr/>
        <p:txBody>
          <a:bodyPr/>
          <a:lstStyle/>
          <a:p>
            <a:fld id="{7DF0534C-ABC2-499B-AFAC-0E70995FEB72}" type="slidenum">
              <a:rPr lang="en-GB" smtClean="0"/>
              <a:t>6</a:t>
            </a:fld>
            <a:endParaRPr lang="en-GB"/>
          </a:p>
        </p:txBody>
      </p:sp>
    </p:spTree>
    <p:extLst>
      <p:ext uri="{BB962C8B-B14F-4D97-AF65-F5344CB8AC3E}">
        <p14:creationId xmlns:p14="http://schemas.microsoft.com/office/powerpoint/2010/main" val="2919582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7</a:t>
            </a:fld>
            <a:endParaRPr lang="en-GB"/>
          </a:p>
        </p:txBody>
      </p:sp>
    </p:spTree>
    <p:extLst>
      <p:ext uri="{BB962C8B-B14F-4D97-AF65-F5344CB8AC3E}">
        <p14:creationId xmlns:p14="http://schemas.microsoft.com/office/powerpoint/2010/main" val="3984795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0534C-ABC2-499B-AFAC-0E70995FEB72}" type="slidenum">
              <a:rPr lang="en-GB" smtClean="0"/>
              <a:t>8</a:t>
            </a:fld>
            <a:endParaRPr lang="en-GB"/>
          </a:p>
        </p:txBody>
      </p:sp>
    </p:spTree>
    <p:extLst>
      <p:ext uri="{BB962C8B-B14F-4D97-AF65-F5344CB8AC3E}">
        <p14:creationId xmlns:p14="http://schemas.microsoft.com/office/powerpoint/2010/main" val="3621878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5"/>
          </p:nvPr>
        </p:nvSpPr>
        <p:spPr/>
        <p:txBody>
          <a:bodyPr/>
          <a:lstStyle/>
          <a:p>
            <a:fld id="{7DF0534C-ABC2-499B-AFAC-0E70995FEB72}" type="slidenum">
              <a:rPr lang="en-GB" smtClean="0"/>
              <a:t>9</a:t>
            </a:fld>
            <a:endParaRPr lang="en-GB"/>
          </a:p>
        </p:txBody>
      </p:sp>
    </p:spTree>
    <p:extLst>
      <p:ext uri="{BB962C8B-B14F-4D97-AF65-F5344CB8AC3E}">
        <p14:creationId xmlns:p14="http://schemas.microsoft.com/office/powerpoint/2010/main" val="54287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sv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1.png"/><Relationship Id="rId7" Type="http://schemas.openxmlformats.org/officeDocument/2006/relationships/oleObject" Target="../embeddings/oleObject2.bin"/><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9.wmf"/><Relationship Id="rId5" Type="http://schemas.openxmlformats.org/officeDocument/2006/relationships/oleObject" Target="../embeddings/oleObject1.bin"/><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2.wmf"/><Relationship Id="rId5" Type="http://schemas.openxmlformats.org/officeDocument/2006/relationships/oleObject" Target="../embeddings/oleObject3.bin"/><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65.svg"/><Relationship Id="rId5" Type="http://schemas.openxmlformats.org/officeDocument/2006/relationships/image" Target="../media/image29.png"/><Relationship Id="rId10" Type="http://schemas.openxmlformats.org/officeDocument/2006/relationships/image" Target="../media/image64.png"/><Relationship Id="rId4" Type="http://schemas.openxmlformats.org/officeDocument/2006/relationships/image" Target="../media/image28.svg"/><Relationship Id="rId9" Type="http://schemas.openxmlformats.org/officeDocument/2006/relationships/hyperlink" Target="https://www.advance-he.ac.uk/knowledge-hub/embedding-equality-diversity-and-inclusion-curriculum-programme-standar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946303" y="131166"/>
            <a:ext cx="3139730" cy="1742550"/>
          </a:xfrm>
          <a:prstGeom prst="rect">
            <a:avLst/>
          </a:prstGeom>
        </p:spPr>
      </p:pic>
      <p:pic>
        <p:nvPicPr>
          <p:cNvPr id="3" name="Picture 3"/>
          <p:cNvPicPr>
            <a:picLocks noChangeAspect="1"/>
          </p:cNvPicPr>
          <p:nvPr/>
        </p:nvPicPr>
        <p:blipFill>
          <a:blip r:embed="rId4"/>
          <a:srcRect l="67058" t="2524" r="4049" b="2524"/>
          <a:stretch>
            <a:fillRect/>
          </a:stretch>
        </p:blipFill>
        <p:spPr>
          <a:xfrm>
            <a:off x="-235548" y="5937"/>
            <a:ext cx="8085888" cy="10275126"/>
          </a:xfrm>
          <a:prstGeom prst="rect">
            <a:avLst/>
          </a:prstGeom>
        </p:spPr>
      </p:pic>
      <p:sp>
        <p:nvSpPr>
          <p:cNvPr id="4" name="TextBox 4"/>
          <p:cNvSpPr txBox="1"/>
          <p:nvPr/>
        </p:nvSpPr>
        <p:spPr>
          <a:xfrm>
            <a:off x="8239858" y="1321145"/>
            <a:ext cx="8626512" cy="5495925"/>
          </a:xfrm>
          <a:prstGeom prst="rect">
            <a:avLst/>
          </a:prstGeom>
        </p:spPr>
        <p:txBody>
          <a:bodyPr lIns="0" tIns="0" rIns="0" bIns="0" rtlCol="0" anchor="t">
            <a:spAutoFit/>
          </a:bodyPr>
          <a:lstStyle/>
          <a:p>
            <a:pPr>
              <a:lnSpc>
                <a:spcPts val="10800"/>
              </a:lnSpc>
            </a:pPr>
            <a:r>
              <a:rPr lang="en-US" sz="9000">
                <a:solidFill>
                  <a:srgbClr val="000000"/>
                </a:solidFill>
                <a:latin typeface="HK Grotesk Medium Bold"/>
              </a:rPr>
              <a:t>Making the 'case' for a curriculum infusion</a:t>
            </a:r>
          </a:p>
        </p:txBody>
      </p:sp>
      <p:sp>
        <p:nvSpPr>
          <p:cNvPr id="5" name="TextBox 5"/>
          <p:cNvSpPr txBox="1"/>
          <p:nvPr/>
        </p:nvSpPr>
        <p:spPr>
          <a:xfrm>
            <a:off x="8239858" y="64491"/>
            <a:ext cx="8626512" cy="523875"/>
          </a:xfrm>
          <a:prstGeom prst="rect">
            <a:avLst/>
          </a:prstGeom>
        </p:spPr>
        <p:txBody>
          <a:bodyPr lIns="0" tIns="0" rIns="0" bIns="0" rtlCol="0" anchor="t">
            <a:spAutoFit/>
          </a:bodyPr>
          <a:lstStyle/>
          <a:p>
            <a:pPr>
              <a:lnSpc>
                <a:spcPts val="4200"/>
              </a:lnSpc>
            </a:pPr>
            <a:r>
              <a:rPr lang="en-US" sz="3000">
                <a:solidFill>
                  <a:srgbClr val="E46232"/>
                </a:solidFill>
                <a:latin typeface="HK Grotesk Medium"/>
              </a:rPr>
              <a:t>BALEAP Biennial Conference 2023</a:t>
            </a:r>
          </a:p>
        </p:txBody>
      </p:sp>
      <p:sp>
        <p:nvSpPr>
          <p:cNvPr id="6" name="TextBox 6"/>
          <p:cNvSpPr txBox="1"/>
          <p:nvPr/>
        </p:nvSpPr>
        <p:spPr>
          <a:xfrm>
            <a:off x="8239858" y="7473649"/>
            <a:ext cx="8626512" cy="2950846"/>
          </a:xfrm>
          <a:prstGeom prst="rect">
            <a:avLst/>
          </a:prstGeom>
        </p:spPr>
        <p:txBody>
          <a:bodyPr lIns="0" tIns="0" rIns="0" bIns="0" rtlCol="0" anchor="t">
            <a:spAutoFit/>
          </a:bodyPr>
          <a:lstStyle/>
          <a:p>
            <a:pPr>
              <a:lnSpc>
                <a:spcPts val="5879"/>
              </a:lnSpc>
            </a:pPr>
            <a:r>
              <a:rPr lang="en-US" sz="4199">
                <a:solidFill>
                  <a:srgbClr val="000000"/>
                </a:solidFill>
                <a:latin typeface="HK Grotesk Medium Bold"/>
              </a:rPr>
              <a:t>linking academic course content to equality diversity and inclusion [</a:t>
            </a:r>
            <a:r>
              <a:rPr lang="en-US" sz="4199">
                <a:solidFill>
                  <a:srgbClr val="E46232"/>
                </a:solidFill>
                <a:latin typeface="HK Grotesk Medium Bold"/>
              </a:rPr>
              <a:t>EDI</a:t>
            </a:r>
            <a:r>
              <a:rPr lang="en-US" sz="4199">
                <a:solidFill>
                  <a:srgbClr val="000000"/>
                </a:solidFill>
                <a:latin typeface="HK Grotesk Medium Bold"/>
              </a:rPr>
              <a:t>] topics.</a:t>
            </a:r>
          </a:p>
          <a:p>
            <a:pPr>
              <a:lnSpc>
                <a:spcPts val="5879"/>
              </a:lnSpc>
            </a:pPr>
            <a:endParaRPr lang="en-US" sz="4199">
              <a:solidFill>
                <a:srgbClr val="000000"/>
              </a:solidFill>
              <a:latin typeface="HK Grotesk Medium Bold"/>
            </a:endParaRPr>
          </a:p>
        </p:txBody>
      </p:sp>
      <p:sp>
        <p:nvSpPr>
          <p:cNvPr id="7" name="TextBox 7"/>
          <p:cNvSpPr txBox="1"/>
          <p:nvPr/>
        </p:nvSpPr>
        <p:spPr>
          <a:xfrm>
            <a:off x="570237" y="9348151"/>
            <a:ext cx="6474318" cy="514350"/>
          </a:xfrm>
          <a:prstGeom prst="rect">
            <a:avLst/>
          </a:prstGeom>
        </p:spPr>
        <p:txBody>
          <a:bodyPr lIns="0" tIns="0" rIns="0" bIns="0" rtlCol="0" anchor="t">
            <a:spAutoFit/>
          </a:bodyPr>
          <a:lstStyle/>
          <a:p>
            <a:pPr algn="ctr">
              <a:lnSpc>
                <a:spcPts val="4199"/>
              </a:lnSpc>
              <a:spcBef>
                <a:spcPct val="0"/>
              </a:spcBef>
            </a:pPr>
            <a:r>
              <a:rPr lang="en-US" sz="2999">
                <a:solidFill>
                  <a:srgbClr val="FAFAFA"/>
                </a:solidFill>
                <a:latin typeface="HK Grotesk Medium"/>
              </a:rPr>
              <a:t>Vicky Collins and Daniel Devane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623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365302" y="2520315"/>
            <a:ext cx="6058164" cy="5246370"/>
            <a:chOff x="0" y="0"/>
            <a:chExt cx="6350000" cy="5499100"/>
          </a:xfrm>
        </p:grpSpPr>
        <p:sp>
          <p:nvSpPr>
            <p:cNvPr id="3" name="Freeform 3"/>
            <p:cNvSpPr/>
            <p:nvPr/>
          </p:nvSpPr>
          <p:spPr>
            <a:xfrm>
              <a:off x="0" y="0"/>
              <a:ext cx="6350000" cy="5499100"/>
            </a:xfrm>
            <a:custGeom>
              <a:avLst/>
              <a:gdLst/>
              <a:ahLst/>
              <a:cxnLst/>
              <a:rect l="l" t="t" r="r" b="b"/>
              <a:pathLst>
                <a:path w="6350000" h="5499100">
                  <a:moveTo>
                    <a:pt x="4762500" y="2749550"/>
                  </a:moveTo>
                  <a:lnTo>
                    <a:pt x="3175000" y="0"/>
                  </a:lnTo>
                  <a:lnTo>
                    <a:pt x="1587500" y="2749550"/>
                  </a:lnTo>
                  <a:lnTo>
                    <a:pt x="0" y="5499100"/>
                  </a:lnTo>
                  <a:lnTo>
                    <a:pt x="6350000" y="5499100"/>
                  </a:lnTo>
                  <a:close/>
                </a:path>
              </a:pathLst>
            </a:custGeom>
            <a:blipFill>
              <a:blip r:embed="rId3"/>
              <a:stretch>
                <a:fillRect l="-14950" r="-14950"/>
              </a:stretch>
            </a:blipFill>
          </p:spPr>
        </p:sp>
      </p:gr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15784">
            <a:off x="7351435" y="4759996"/>
            <a:ext cx="5815325" cy="436149"/>
          </a:xfrm>
          <a:prstGeom prst="rect">
            <a:avLst/>
          </a:prstGeom>
        </p:spPr>
      </p:pic>
      <p:sp>
        <p:nvSpPr>
          <p:cNvPr id="5" name="TextBox 5"/>
          <p:cNvSpPr txBox="1"/>
          <p:nvPr/>
        </p:nvSpPr>
        <p:spPr>
          <a:xfrm>
            <a:off x="722067" y="2135637"/>
            <a:ext cx="6253405" cy="5495925"/>
          </a:xfrm>
          <a:prstGeom prst="rect">
            <a:avLst/>
          </a:prstGeom>
        </p:spPr>
        <p:txBody>
          <a:bodyPr lIns="0" tIns="0" rIns="0" bIns="0" rtlCol="0" anchor="t">
            <a:spAutoFit/>
          </a:bodyPr>
          <a:lstStyle/>
          <a:p>
            <a:pPr>
              <a:lnSpc>
                <a:spcPts val="10800"/>
              </a:lnSpc>
            </a:pPr>
            <a:r>
              <a:rPr lang="en-US" sz="9000">
                <a:solidFill>
                  <a:srgbClr val="000000"/>
                </a:solidFill>
                <a:latin typeface="HK Grotesk Medium Bold"/>
              </a:rPr>
              <a:t>Developing the written assessment task</a:t>
            </a:r>
          </a:p>
        </p:txBody>
      </p:sp>
      <p:sp>
        <p:nvSpPr>
          <p:cNvPr id="6" name="TextBox 6"/>
          <p:cNvSpPr txBox="1"/>
          <p:nvPr/>
        </p:nvSpPr>
        <p:spPr>
          <a:xfrm>
            <a:off x="11004775" y="1553882"/>
            <a:ext cx="2779216" cy="730251"/>
          </a:xfrm>
          <a:prstGeom prst="rect">
            <a:avLst/>
          </a:prstGeom>
        </p:spPr>
        <p:txBody>
          <a:bodyPr lIns="0" tIns="0" rIns="0" bIns="0" rtlCol="0" anchor="t">
            <a:spAutoFit/>
          </a:bodyPr>
          <a:lstStyle/>
          <a:p>
            <a:pPr algn="ctr">
              <a:lnSpc>
                <a:spcPts val="5949"/>
              </a:lnSpc>
            </a:pPr>
            <a:r>
              <a:rPr lang="en-US" sz="4249">
                <a:solidFill>
                  <a:srgbClr val="000000"/>
                </a:solidFill>
                <a:latin typeface="HK Grotesk Medium"/>
              </a:rPr>
              <a:t>Assessment</a:t>
            </a:r>
          </a:p>
        </p:txBody>
      </p:sp>
      <p:sp>
        <p:nvSpPr>
          <p:cNvPr id="7" name="TextBox 7"/>
          <p:cNvSpPr txBox="1"/>
          <p:nvPr/>
        </p:nvSpPr>
        <p:spPr>
          <a:xfrm>
            <a:off x="14860090" y="7825570"/>
            <a:ext cx="2691854" cy="730251"/>
          </a:xfrm>
          <a:prstGeom prst="rect">
            <a:avLst/>
          </a:prstGeom>
        </p:spPr>
        <p:txBody>
          <a:bodyPr lIns="0" tIns="0" rIns="0" bIns="0" rtlCol="0" anchor="t">
            <a:spAutoFit/>
          </a:bodyPr>
          <a:lstStyle/>
          <a:p>
            <a:pPr algn="ctr">
              <a:lnSpc>
                <a:spcPts val="5949"/>
              </a:lnSpc>
            </a:pPr>
            <a:r>
              <a:rPr lang="en-US" sz="4249">
                <a:solidFill>
                  <a:srgbClr val="000000"/>
                </a:solidFill>
                <a:latin typeface="HK Grotesk Medium"/>
              </a:rPr>
              <a:t>Curriculum</a:t>
            </a:r>
          </a:p>
        </p:txBody>
      </p:sp>
      <p:sp>
        <p:nvSpPr>
          <p:cNvPr id="8" name="TextBox 8"/>
          <p:cNvSpPr txBox="1"/>
          <p:nvPr/>
        </p:nvSpPr>
        <p:spPr>
          <a:xfrm>
            <a:off x="6795338" y="7680960"/>
            <a:ext cx="2569964" cy="730251"/>
          </a:xfrm>
          <a:prstGeom prst="rect">
            <a:avLst/>
          </a:prstGeom>
        </p:spPr>
        <p:txBody>
          <a:bodyPr lIns="0" tIns="0" rIns="0" bIns="0" rtlCol="0" anchor="t">
            <a:spAutoFit/>
          </a:bodyPr>
          <a:lstStyle/>
          <a:p>
            <a:pPr algn="ctr">
              <a:lnSpc>
                <a:spcPts val="5949"/>
              </a:lnSpc>
            </a:pPr>
            <a:r>
              <a:rPr lang="en-US" sz="4249">
                <a:solidFill>
                  <a:srgbClr val="000000"/>
                </a:solidFill>
                <a:latin typeface="HK Grotesk Medium"/>
              </a:rPr>
              <a:t>Instruction</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21873">
            <a:off x="11550002" y="4839515"/>
            <a:ext cx="5815325" cy="436149"/>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38475" y="8059550"/>
            <a:ext cx="4640214" cy="3480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36246" y="904875"/>
            <a:ext cx="11852962" cy="2295525"/>
          </a:xfrm>
          <a:prstGeom prst="rect">
            <a:avLst/>
          </a:prstGeom>
        </p:spPr>
        <p:txBody>
          <a:bodyPr lIns="0" tIns="0" rIns="0" bIns="0" rtlCol="0" anchor="t">
            <a:spAutoFit/>
          </a:bodyPr>
          <a:lstStyle/>
          <a:p>
            <a:pPr>
              <a:lnSpc>
                <a:spcPts val="6000"/>
              </a:lnSpc>
            </a:pPr>
            <a:r>
              <a:rPr lang="en-US" sz="5000">
                <a:solidFill>
                  <a:srgbClr val="E46232"/>
                </a:solidFill>
                <a:latin typeface="HK Grotesk Medium Bold"/>
              </a:rPr>
              <a:t>Analyse a real-world situation or problem and develop recommendations for future action</a:t>
            </a:r>
          </a:p>
        </p:txBody>
      </p:sp>
      <p:sp>
        <p:nvSpPr>
          <p:cNvPr id="3" name="TextBox 3"/>
          <p:cNvSpPr txBox="1"/>
          <p:nvPr/>
        </p:nvSpPr>
        <p:spPr>
          <a:xfrm>
            <a:off x="5236246" y="3712108"/>
            <a:ext cx="11852962" cy="431800"/>
          </a:xfrm>
          <a:prstGeom prst="rect">
            <a:avLst/>
          </a:prstGeom>
        </p:spPr>
        <p:txBody>
          <a:bodyPr lIns="0" tIns="0" rIns="0" bIns="0" rtlCol="0" anchor="t">
            <a:spAutoFit/>
          </a:bodyPr>
          <a:lstStyle/>
          <a:p>
            <a:pPr>
              <a:lnSpc>
                <a:spcPts val="3500"/>
              </a:lnSpc>
            </a:pPr>
            <a:endParaRPr/>
          </a:p>
        </p:txBody>
      </p:sp>
      <p:pic>
        <p:nvPicPr>
          <p:cNvPr id="4" name="Picture 4"/>
          <p:cNvPicPr>
            <a:picLocks noChangeAspect="1"/>
          </p:cNvPicPr>
          <p:nvPr/>
        </p:nvPicPr>
        <p:blipFill>
          <a:blip r:embed="rId3"/>
          <a:srcRect/>
          <a:stretch>
            <a:fillRect/>
          </a:stretch>
        </p:blipFill>
        <p:spPr>
          <a:xfrm>
            <a:off x="0" y="2247582"/>
            <a:ext cx="5338953" cy="82296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91590" y="7419975"/>
            <a:ext cx="2758307" cy="25307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46697" y="768096"/>
            <a:ext cx="12242511" cy="4070635"/>
          </a:xfrm>
          <a:prstGeom prst="rect">
            <a:avLst/>
          </a:prstGeom>
        </p:spPr>
      </p:pic>
      <p:sp>
        <p:nvSpPr>
          <p:cNvPr id="7" name="TextBox 7"/>
          <p:cNvSpPr txBox="1"/>
          <p:nvPr/>
        </p:nvSpPr>
        <p:spPr>
          <a:xfrm>
            <a:off x="5236246" y="3822933"/>
            <a:ext cx="11852962" cy="1638300"/>
          </a:xfrm>
          <a:prstGeom prst="rect">
            <a:avLst/>
          </a:prstGeom>
        </p:spPr>
        <p:txBody>
          <a:bodyPr lIns="0" tIns="0" rIns="0" bIns="0" rtlCol="0" anchor="t">
            <a:spAutoFit/>
          </a:bodyPr>
          <a:lstStyle/>
          <a:p>
            <a:pPr>
              <a:lnSpc>
                <a:spcPts val="4320"/>
              </a:lnSpc>
            </a:pPr>
            <a:r>
              <a:rPr lang="en-US" sz="3600" dirty="0">
                <a:solidFill>
                  <a:srgbClr val="000000"/>
                </a:solidFill>
                <a:latin typeface="HK Grotesk Medium Italics"/>
              </a:rPr>
              <a:t>What situation is meaningful and relevant to the context and the cohort </a:t>
            </a:r>
            <a:r>
              <a:rPr lang="en-US" sz="3600" u="sng" dirty="0">
                <a:solidFill>
                  <a:srgbClr val="000000"/>
                </a:solidFill>
                <a:latin typeface="HK Grotesk Medium Bold Italics"/>
              </a:rPr>
              <a:t>and</a:t>
            </a:r>
            <a:r>
              <a:rPr lang="en-US" sz="3600" dirty="0">
                <a:solidFill>
                  <a:srgbClr val="000000"/>
                </a:solidFill>
                <a:latin typeface="HK Grotesk Medium Italics"/>
              </a:rPr>
              <a:t> raises awareness of EDI-related themes?</a:t>
            </a:r>
          </a:p>
        </p:txBody>
      </p:sp>
      <p:sp>
        <p:nvSpPr>
          <p:cNvPr id="8" name="TextBox 8"/>
          <p:cNvSpPr txBox="1"/>
          <p:nvPr/>
        </p:nvSpPr>
        <p:spPr>
          <a:xfrm>
            <a:off x="5236246" y="6085121"/>
            <a:ext cx="11852962" cy="1533525"/>
          </a:xfrm>
          <a:prstGeom prst="rect">
            <a:avLst/>
          </a:prstGeom>
        </p:spPr>
        <p:txBody>
          <a:bodyPr lIns="0" tIns="0" rIns="0" bIns="0" rtlCol="0" anchor="t">
            <a:spAutoFit/>
          </a:bodyPr>
          <a:lstStyle/>
          <a:p>
            <a:pPr>
              <a:lnSpc>
                <a:spcPts val="6000"/>
              </a:lnSpc>
            </a:pPr>
            <a:r>
              <a:rPr lang="en-US" sz="5000" dirty="0">
                <a:solidFill>
                  <a:srgbClr val="E46232"/>
                </a:solidFill>
                <a:latin typeface="HK Grotesk Medium Bold"/>
              </a:rPr>
              <a:t>Use academic knowledge in analysis and problem solving</a:t>
            </a:r>
          </a:p>
        </p:txBody>
      </p:sp>
      <p:sp>
        <p:nvSpPr>
          <p:cNvPr id="9" name="TextBox 9"/>
          <p:cNvSpPr txBox="1"/>
          <p:nvPr/>
        </p:nvSpPr>
        <p:spPr>
          <a:xfrm>
            <a:off x="5236246" y="8132899"/>
            <a:ext cx="11852962" cy="1095375"/>
          </a:xfrm>
          <a:prstGeom prst="rect">
            <a:avLst/>
          </a:prstGeom>
        </p:spPr>
        <p:txBody>
          <a:bodyPr lIns="0" tIns="0" rIns="0" bIns="0" rtlCol="0" anchor="t">
            <a:spAutoFit/>
          </a:bodyPr>
          <a:lstStyle/>
          <a:p>
            <a:pPr>
              <a:lnSpc>
                <a:spcPts val="4320"/>
              </a:lnSpc>
            </a:pPr>
            <a:r>
              <a:rPr lang="en-US" sz="3600" dirty="0">
                <a:solidFill>
                  <a:srgbClr val="000000"/>
                </a:solidFill>
                <a:latin typeface="HK Grotesk Medium Italics"/>
              </a:rPr>
              <a:t>What business concept or framework would enable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91590" y="7419975"/>
            <a:ext cx="2758307" cy="253074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71982" y="5807573"/>
            <a:ext cx="1772018" cy="1105095"/>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089208" y="6345378"/>
            <a:ext cx="1010283" cy="836010"/>
          </a:xfrm>
          <a:prstGeom prst="rect">
            <a:avLst/>
          </a:prstGeom>
        </p:spPr>
      </p:pic>
      <p:sp>
        <p:nvSpPr>
          <p:cNvPr id="5" name="TextBox 5"/>
          <p:cNvSpPr txBox="1"/>
          <p:nvPr/>
        </p:nvSpPr>
        <p:spPr>
          <a:xfrm>
            <a:off x="1028700" y="670205"/>
            <a:ext cx="15736732" cy="1533525"/>
          </a:xfrm>
          <a:prstGeom prst="rect">
            <a:avLst/>
          </a:prstGeom>
        </p:spPr>
        <p:txBody>
          <a:bodyPr lIns="0" tIns="0" rIns="0" bIns="0" rtlCol="0" anchor="t">
            <a:spAutoFit/>
          </a:bodyPr>
          <a:lstStyle/>
          <a:p>
            <a:pPr>
              <a:lnSpc>
                <a:spcPts val="6000"/>
              </a:lnSpc>
            </a:pPr>
            <a:r>
              <a:rPr lang="en-US" sz="5000" dirty="0" err="1">
                <a:solidFill>
                  <a:srgbClr val="E46232"/>
                </a:solidFill>
                <a:latin typeface="HK Grotesk Medium Bold"/>
              </a:rPr>
              <a:t>Analyse</a:t>
            </a:r>
            <a:r>
              <a:rPr lang="en-US" sz="5000" dirty="0">
                <a:solidFill>
                  <a:srgbClr val="E46232"/>
                </a:solidFill>
                <a:latin typeface="HK Grotesk Medium Bold"/>
              </a:rPr>
              <a:t> a real-world situation or problem and develop recommendations for future action</a:t>
            </a:r>
          </a:p>
        </p:txBody>
      </p:sp>
      <p:sp>
        <p:nvSpPr>
          <p:cNvPr id="6" name="TextBox 6"/>
          <p:cNvSpPr txBox="1"/>
          <p:nvPr/>
        </p:nvSpPr>
        <p:spPr>
          <a:xfrm>
            <a:off x="5236246" y="3712108"/>
            <a:ext cx="11852962" cy="431800"/>
          </a:xfrm>
          <a:prstGeom prst="rect">
            <a:avLst/>
          </a:prstGeom>
        </p:spPr>
        <p:txBody>
          <a:bodyPr lIns="0" tIns="0" rIns="0" bIns="0" rtlCol="0" anchor="t">
            <a:spAutoFit/>
          </a:bodyPr>
          <a:lstStyle/>
          <a:p>
            <a:pPr>
              <a:lnSpc>
                <a:spcPts val="3500"/>
              </a:lnSpc>
            </a:pPr>
            <a:endParaRPr/>
          </a:p>
        </p:txBody>
      </p:sp>
      <p:sp>
        <p:nvSpPr>
          <p:cNvPr id="7" name="TextBox 7"/>
          <p:cNvSpPr txBox="1"/>
          <p:nvPr/>
        </p:nvSpPr>
        <p:spPr>
          <a:xfrm>
            <a:off x="5406338" y="2409799"/>
            <a:ext cx="11852962" cy="552450"/>
          </a:xfrm>
          <a:prstGeom prst="rect">
            <a:avLst/>
          </a:prstGeom>
        </p:spPr>
        <p:txBody>
          <a:bodyPr lIns="0" tIns="0" rIns="0" bIns="0" rtlCol="0" anchor="t">
            <a:spAutoFit/>
          </a:bodyPr>
          <a:lstStyle/>
          <a:p>
            <a:pPr>
              <a:lnSpc>
                <a:spcPts val="4320"/>
              </a:lnSpc>
            </a:pPr>
            <a:r>
              <a:rPr lang="en-US" sz="3600" dirty="0">
                <a:solidFill>
                  <a:srgbClr val="000000"/>
                </a:solidFill>
                <a:latin typeface="HK Grotesk Medium Italics"/>
              </a:rPr>
              <a:t>..... </a:t>
            </a:r>
            <a:r>
              <a:rPr lang="en-US" sz="3600" u="sng" dirty="0">
                <a:solidFill>
                  <a:srgbClr val="000000"/>
                </a:solidFill>
                <a:latin typeface="HK Grotesk Medium Bold Italics"/>
              </a:rPr>
              <a:t>and</a:t>
            </a:r>
            <a:r>
              <a:rPr lang="en-US" sz="3600" dirty="0">
                <a:solidFill>
                  <a:srgbClr val="000000"/>
                </a:solidFill>
                <a:latin typeface="HK Grotesk Medium Italics"/>
              </a:rPr>
              <a:t> raises awareness of EDI-related themes?</a:t>
            </a:r>
          </a:p>
        </p:txBody>
      </p:sp>
      <p:sp>
        <p:nvSpPr>
          <p:cNvPr id="8" name="TextBox 8"/>
          <p:cNvSpPr txBox="1"/>
          <p:nvPr/>
        </p:nvSpPr>
        <p:spPr>
          <a:xfrm>
            <a:off x="1028700" y="3185058"/>
            <a:ext cx="15736732" cy="1533525"/>
          </a:xfrm>
          <a:prstGeom prst="rect">
            <a:avLst/>
          </a:prstGeom>
        </p:spPr>
        <p:txBody>
          <a:bodyPr lIns="0" tIns="0" rIns="0" bIns="0" rtlCol="0" anchor="t">
            <a:spAutoFit/>
          </a:bodyPr>
          <a:lstStyle/>
          <a:p>
            <a:pPr>
              <a:lnSpc>
                <a:spcPts val="6000"/>
              </a:lnSpc>
            </a:pPr>
            <a:r>
              <a:rPr lang="en-US" sz="5000" dirty="0">
                <a:solidFill>
                  <a:srgbClr val="E46232"/>
                </a:solidFill>
                <a:latin typeface="HK Grotesk Medium Bold"/>
              </a:rPr>
              <a:t>Use academic knowledge in analysis and problem solving</a:t>
            </a:r>
          </a:p>
        </p:txBody>
      </p:sp>
      <p:sp>
        <p:nvSpPr>
          <p:cNvPr id="9" name="TextBox 9"/>
          <p:cNvSpPr txBox="1"/>
          <p:nvPr/>
        </p:nvSpPr>
        <p:spPr>
          <a:xfrm>
            <a:off x="4617781" y="4259403"/>
            <a:ext cx="11852962" cy="1095375"/>
          </a:xfrm>
          <a:prstGeom prst="rect">
            <a:avLst/>
          </a:prstGeom>
        </p:spPr>
        <p:txBody>
          <a:bodyPr lIns="0" tIns="0" rIns="0" bIns="0" rtlCol="0" anchor="t">
            <a:spAutoFit/>
          </a:bodyPr>
          <a:lstStyle/>
          <a:p>
            <a:pPr>
              <a:lnSpc>
                <a:spcPts val="4320"/>
              </a:lnSpc>
            </a:pPr>
            <a:r>
              <a:rPr lang="en-US" sz="3600" dirty="0" err="1">
                <a:solidFill>
                  <a:srgbClr val="000000"/>
                </a:solidFill>
                <a:latin typeface="HK Grotesk Medium Italics"/>
              </a:rPr>
              <a:t>i.e</a:t>
            </a:r>
            <a:r>
              <a:rPr lang="en-US" sz="3600" dirty="0">
                <a:solidFill>
                  <a:srgbClr val="000000"/>
                </a:solidFill>
                <a:latin typeface="HK Grotesk Medium Italics"/>
              </a:rPr>
              <a:t> a business concept or framework that UGs will encounter on their main degree</a:t>
            </a:r>
          </a:p>
        </p:txBody>
      </p:sp>
      <p:sp>
        <p:nvSpPr>
          <p:cNvPr id="10" name="TextBox 10"/>
          <p:cNvSpPr txBox="1"/>
          <p:nvPr/>
        </p:nvSpPr>
        <p:spPr>
          <a:xfrm>
            <a:off x="557517" y="6156957"/>
            <a:ext cx="4471683" cy="1899751"/>
          </a:xfrm>
          <a:prstGeom prst="rect">
            <a:avLst/>
          </a:prstGeom>
        </p:spPr>
        <p:txBody>
          <a:bodyPr wrap="square" lIns="0" tIns="0" rIns="0" bIns="0" rtlCol="0" anchor="t">
            <a:spAutoFit/>
          </a:bodyPr>
          <a:lstStyle/>
          <a:p>
            <a:pPr algn="ctr">
              <a:lnSpc>
                <a:spcPts val="4969"/>
              </a:lnSpc>
            </a:pPr>
            <a:r>
              <a:rPr lang="en-US" sz="3549" dirty="0">
                <a:solidFill>
                  <a:srgbClr val="E46232"/>
                </a:solidFill>
                <a:latin typeface="HK Grotesk Medium"/>
              </a:rPr>
              <a:t>Employment: </a:t>
            </a:r>
          </a:p>
          <a:p>
            <a:pPr algn="ctr">
              <a:lnSpc>
                <a:spcPts val="4969"/>
              </a:lnSpc>
            </a:pPr>
            <a:r>
              <a:rPr lang="en-US" sz="3549" dirty="0">
                <a:solidFill>
                  <a:srgbClr val="E46232"/>
                </a:solidFill>
                <a:latin typeface="HK Grotesk Medium"/>
              </a:rPr>
              <a:t>recruitment and selection</a:t>
            </a:r>
          </a:p>
        </p:txBody>
      </p:sp>
      <p:sp>
        <p:nvSpPr>
          <p:cNvPr id="11" name="TextBox 11"/>
          <p:cNvSpPr txBox="1"/>
          <p:nvPr/>
        </p:nvSpPr>
        <p:spPr>
          <a:xfrm>
            <a:off x="6324600" y="8801100"/>
            <a:ext cx="4633466" cy="1311128"/>
          </a:xfrm>
          <a:prstGeom prst="rect">
            <a:avLst/>
          </a:prstGeom>
        </p:spPr>
        <p:txBody>
          <a:bodyPr wrap="square" lIns="0" tIns="0" rIns="0" bIns="0" rtlCol="0" anchor="t">
            <a:spAutoFit/>
          </a:bodyPr>
          <a:lstStyle/>
          <a:p>
            <a:pPr algn="ctr">
              <a:lnSpc>
                <a:spcPts val="5249"/>
              </a:lnSpc>
            </a:pPr>
            <a:r>
              <a:rPr lang="en-US" sz="3749" dirty="0">
                <a:solidFill>
                  <a:srgbClr val="735240"/>
                </a:solidFill>
                <a:latin typeface="HK Grotesk Medium"/>
              </a:rPr>
              <a:t>Gender, race and disability</a:t>
            </a:r>
          </a:p>
        </p:txBody>
      </p:sp>
      <p:sp>
        <p:nvSpPr>
          <p:cNvPr id="12" name="TextBox 12"/>
          <p:cNvSpPr txBox="1"/>
          <p:nvPr/>
        </p:nvSpPr>
        <p:spPr>
          <a:xfrm>
            <a:off x="10455635" y="6325293"/>
            <a:ext cx="5952232" cy="1153160"/>
          </a:xfrm>
          <a:prstGeom prst="rect">
            <a:avLst/>
          </a:prstGeom>
        </p:spPr>
        <p:txBody>
          <a:bodyPr lIns="0" tIns="0" rIns="0" bIns="0" rtlCol="0" anchor="t">
            <a:spAutoFit/>
          </a:bodyPr>
          <a:lstStyle/>
          <a:p>
            <a:pPr algn="ctr">
              <a:lnSpc>
                <a:spcPts val="4689"/>
              </a:lnSpc>
            </a:pPr>
            <a:r>
              <a:rPr lang="en-US" sz="3349" dirty="0">
                <a:solidFill>
                  <a:srgbClr val="4F1964"/>
                </a:solidFill>
                <a:latin typeface="HK Grotesk Medium"/>
              </a:rPr>
              <a:t>SWOT analysis: perspectives of </a:t>
            </a:r>
          </a:p>
          <a:p>
            <a:pPr algn="ctr">
              <a:lnSpc>
                <a:spcPts val="4689"/>
              </a:lnSpc>
            </a:pPr>
            <a:r>
              <a:rPr lang="en-US" sz="3349" dirty="0">
                <a:solidFill>
                  <a:srgbClr val="4F1964"/>
                </a:solidFill>
                <a:latin typeface="HK Grotesk Medium"/>
              </a:rPr>
              <a:t>Ethical, Legal and Business</a:t>
            </a:r>
          </a:p>
        </p:txBody>
      </p:sp>
      <p:sp>
        <p:nvSpPr>
          <p:cNvPr id="13" name="TextBox 13"/>
          <p:cNvSpPr txBox="1"/>
          <p:nvPr/>
        </p:nvSpPr>
        <p:spPr>
          <a:xfrm>
            <a:off x="557517" y="8374199"/>
            <a:ext cx="4471684" cy="1209818"/>
          </a:xfrm>
          <a:prstGeom prst="rect">
            <a:avLst/>
          </a:prstGeom>
        </p:spPr>
        <p:txBody>
          <a:bodyPr wrap="square" lIns="0" tIns="0" rIns="0" bIns="0" rtlCol="0" anchor="t">
            <a:spAutoFit/>
          </a:bodyPr>
          <a:lstStyle/>
          <a:p>
            <a:pPr algn="ctr">
              <a:lnSpc>
                <a:spcPts val="4829"/>
              </a:lnSpc>
            </a:pPr>
            <a:r>
              <a:rPr lang="en-US" sz="3449" dirty="0">
                <a:solidFill>
                  <a:srgbClr val="4093A4"/>
                </a:solidFill>
                <a:latin typeface="HK Grotesk Medium"/>
              </a:rPr>
              <a:t>The university </a:t>
            </a:r>
            <a:r>
              <a:rPr lang="en-US" sz="3449" dirty="0" err="1">
                <a:solidFill>
                  <a:srgbClr val="4093A4"/>
                </a:solidFill>
                <a:latin typeface="HK Grotesk Medium"/>
              </a:rPr>
              <a:t>e.g</a:t>
            </a:r>
            <a:r>
              <a:rPr lang="en-US" sz="3449" dirty="0">
                <a:solidFill>
                  <a:srgbClr val="4093A4"/>
                </a:solidFill>
                <a:latin typeface="HK Grotesk Medium"/>
              </a:rPr>
              <a:t> the library?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369" y="0"/>
            <a:ext cx="5937625" cy="10485441"/>
          </a:xfrm>
          <a:prstGeom prst="rect">
            <a:avLst/>
          </a:prstGeom>
          <a:solidFill>
            <a:srgbClr val="E46232"/>
          </a:solidFill>
        </p:spPr>
      </p:sp>
      <p:sp>
        <p:nvSpPr>
          <p:cNvPr id="3" name="TextBox 3"/>
          <p:cNvSpPr txBox="1"/>
          <p:nvPr/>
        </p:nvSpPr>
        <p:spPr>
          <a:xfrm>
            <a:off x="129205" y="505459"/>
            <a:ext cx="5582475" cy="4124325"/>
          </a:xfrm>
          <a:prstGeom prst="rect">
            <a:avLst/>
          </a:prstGeom>
        </p:spPr>
        <p:txBody>
          <a:bodyPr lIns="0" tIns="0" rIns="0" bIns="0" rtlCol="0" anchor="t">
            <a:spAutoFit/>
          </a:bodyPr>
          <a:lstStyle/>
          <a:p>
            <a:pPr>
              <a:lnSpc>
                <a:spcPts val="10800"/>
              </a:lnSpc>
            </a:pPr>
            <a:r>
              <a:rPr lang="en-US" sz="9000">
                <a:solidFill>
                  <a:srgbClr val="000000"/>
                </a:solidFill>
                <a:latin typeface="HK Grotesk Medium Bold"/>
              </a:rPr>
              <a:t>Building the 'case' to analyse</a:t>
            </a:r>
          </a:p>
        </p:txBody>
      </p:sp>
      <p:sp>
        <p:nvSpPr>
          <p:cNvPr id="4" name="TextBox 4"/>
          <p:cNvSpPr txBox="1"/>
          <p:nvPr/>
        </p:nvSpPr>
        <p:spPr>
          <a:xfrm>
            <a:off x="1433186" y="5938843"/>
            <a:ext cx="3752631" cy="1143000"/>
          </a:xfrm>
          <a:prstGeom prst="rect">
            <a:avLst/>
          </a:prstGeom>
        </p:spPr>
        <p:txBody>
          <a:bodyPr lIns="0" tIns="0" rIns="0" bIns="0" rtlCol="0" anchor="t">
            <a:spAutoFit/>
          </a:bodyPr>
          <a:lstStyle/>
          <a:p>
            <a:pPr>
              <a:lnSpc>
                <a:spcPts val="4559"/>
              </a:lnSpc>
            </a:pPr>
            <a:r>
              <a:rPr lang="en-US" sz="3799">
                <a:solidFill>
                  <a:srgbClr val="000000"/>
                </a:solidFill>
                <a:latin typeface="HK Grotesk Medium Bold"/>
              </a:rPr>
              <a:t>FACT OR FICTION?</a:t>
            </a:r>
          </a:p>
        </p:txBody>
      </p:sp>
      <p:sp>
        <p:nvSpPr>
          <p:cNvPr id="5" name="TextBox 5"/>
          <p:cNvSpPr txBox="1"/>
          <p:nvPr/>
        </p:nvSpPr>
        <p:spPr>
          <a:xfrm>
            <a:off x="6115810" y="267495"/>
            <a:ext cx="11973749" cy="9883776"/>
          </a:xfrm>
          <a:prstGeom prst="rect">
            <a:avLst/>
          </a:prstGeom>
        </p:spPr>
        <p:txBody>
          <a:bodyPr lIns="0" tIns="0" rIns="0" bIns="0" rtlCol="0" anchor="t">
            <a:spAutoFit/>
          </a:bodyPr>
          <a:lstStyle/>
          <a:p>
            <a:pPr>
              <a:lnSpc>
                <a:spcPts val="4899"/>
              </a:lnSpc>
            </a:pPr>
            <a:r>
              <a:rPr lang="en-US" sz="3499" dirty="0">
                <a:solidFill>
                  <a:srgbClr val="000000"/>
                </a:solidFill>
                <a:latin typeface="HK Grotesk Medium"/>
              </a:rPr>
              <a:t>1.</a:t>
            </a:r>
            <a:r>
              <a:rPr lang="en-US" sz="3499" dirty="0">
                <a:solidFill>
                  <a:srgbClr val="000000"/>
                </a:solidFill>
                <a:latin typeface="HK Grotesk Medium Bold"/>
              </a:rPr>
              <a:t>Examine: </a:t>
            </a:r>
            <a:r>
              <a:rPr lang="en-US" sz="3499" dirty="0">
                <a:solidFill>
                  <a:srgbClr val="000000"/>
                </a:solidFill>
                <a:latin typeface="HK Grotesk Medium"/>
              </a:rPr>
              <a:t>how ‘Wickham University’, specifically its library, employs new staff.</a:t>
            </a:r>
          </a:p>
          <a:p>
            <a:pPr>
              <a:lnSpc>
                <a:spcPts val="4899"/>
              </a:lnSpc>
            </a:pPr>
            <a:r>
              <a:rPr lang="en-US" sz="3499" dirty="0">
                <a:solidFill>
                  <a:srgbClr val="000000"/>
                </a:solidFill>
                <a:latin typeface="HK Grotesk Medium"/>
              </a:rPr>
              <a:t> </a:t>
            </a:r>
          </a:p>
          <a:p>
            <a:pPr>
              <a:lnSpc>
                <a:spcPts val="4899"/>
              </a:lnSpc>
            </a:pPr>
            <a:r>
              <a:rPr lang="en-US" sz="3499" dirty="0">
                <a:solidFill>
                  <a:srgbClr val="000000"/>
                </a:solidFill>
                <a:latin typeface="HK Grotesk Medium"/>
              </a:rPr>
              <a:t>2.Draw</a:t>
            </a:r>
            <a:r>
              <a:rPr lang="en-US" sz="3499" dirty="0">
                <a:solidFill>
                  <a:srgbClr val="000000"/>
                </a:solidFill>
                <a:latin typeface="HK Grotesk Medium Bold"/>
              </a:rPr>
              <a:t> on: </a:t>
            </a:r>
          </a:p>
          <a:p>
            <a:pPr>
              <a:lnSpc>
                <a:spcPts val="4899"/>
              </a:lnSpc>
            </a:pPr>
            <a:endParaRPr lang="en-US" sz="3499" dirty="0">
              <a:solidFill>
                <a:srgbClr val="000000"/>
              </a:solidFill>
              <a:latin typeface="HK Grotesk Medium Bold"/>
            </a:endParaRPr>
          </a:p>
          <a:p>
            <a:pPr algn="just">
              <a:lnSpc>
                <a:spcPts val="4899"/>
              </a:lnSpc>
            </a:pPr>
            <a:r>
              <a:rPr lang="en-US" sz="3499" dirty="0">
                <a:solidFill>
                  <a:srgbClr val="000000"/>
                </a:solidFill>
                <a:latin typeface="HK Grotesk Medium"/>
              </a:rPr>
              <a:t> </a:t>
            </a:r>
            <a:r>
              <a:rPr lang="en-US" sz="3499" dirty="0" err="1">
                <a:solidFill>
                  <a:srgbClr val="000000"/>
                </a:solidFill>
                <a:latin typeface="HK Grotesk Medium"/>
              </a:rPr>
              <a:t>A.Recruitment</a:t>
            </a:r>
            <a:r>
              <a:rPr lang="en-US" sz="3499" dirty="0">
                <a:solidFill>
                  <a:srgbClr val="000000"/>
                </a:solidFill>
                <a:latin typeface="HK Grotesk Medium"/>
              </a:rPr>
              <a:t> and Selection Policies and Processes</a:t>
            </a:r>
          </a:p>
          <a:p>
            <a:pPr algn="just">
              <a:lnSpc>
                <a:spcPts val="4899"/>
              </a:lnSpc>
            </a:pPr>
            <a:r>
              <a:rPr lang="en-US" sz="3499" dirty="0">
                <a:solidFill>
                  <a:srgbClr val="000000"/>
                </a:solidFill>
                <a:latin typeface="HK Grotesk Medium"/>
              </a:rPr>
              <a:t> </a:t>
            </a:r>
            <a:r>
              <a:rPr lang="en-US" sz="3499" dirty="0" err="1">
                <a:solidFill>
                  <a:srgbClr val="000000"/>
                </a:solidFill>
                <a:latin typeface="HK Grotesk Medium"/>
              </a:rPr>
              <a:t>B.Diversity</a:t>
            </a:r>
            <a:r>
              <a:rPr lang="en-US" sz="3499" dirty="0">
                <a:solidFill>
                  <a:srgbClr val="000000"/>
                </a:solidFill>
                <a:latin typeface="HK Grotesk Medium"/>
              </a:rPr>
              <a:t> and Inclusion Principles and Guidelines</a:t>
            </a:r>
          </a:p>
          <a:p>
            <a:pPr algn="just">
              <a:lnSpc>
                <a:spcPts val="4899"/>
              </a:lnSpc>
            </a:pPr>
            <a:r>
              <a:rPr lang="en-US" sz="3499" dirty="0">
                <a:solidFill>
                  <a:srgbClr val="000000"/>
                </a:solidFill>
                <a:latin typeface="HK Grotesk Medium"/>
              </a:rPr>
              <a:t> </a:t>
            </a:r>
            <a:r>
              <a:rPr lang="en-US" sz="3499" dirty="0" err="1">
                <a:solidFill>
                  <a:srgbClr val="000000"/>
                </a:solidFill>
                <a:latin typeface="HK Grotesk Medium"/>
              </a:rPr>
              <a:t>C.Case</a:t>
            </a:r>
            <a:r>
              <a:rPr lang="en-US" sz="3499" dirty="0">
                <a:solidFill>
                  <a:srgbClr val="000000"/>
                </a:solidFill>
                <a:latin typeface="HK Grotesk Medium"/>
              </a:rPr>
              <a:t> Study Information (5 artefacts) </a:t>
            </a:r>
          </a:p>
          <a:p>
            <a:pPr>
              <a:lnSpc>
                <a:spcPts val="4899"/>
              </a:lnSpc>
            </a:pPr>
            <a:endParaRPr lang="en-US" sz="3499" dirty="0">
              <a:solidFill>
                <a:srgbClr val="000000"/>
              </a:solidFill>
              <a:latin typeface="HK Grotesk Medium"/>
            </a:endParaRPr>
          </a:p>
          <a:p>
            <a:pPr>
              <a:lnSpc>
                <a:spcPts val="4899"/>
              </a:lnSpc>
            </a:pPr>
            <a:r>
              <a:rPr lang="en-US" sz="3499" dirty="0">
                <a:solidFill>
                  <a:srgbClr val="000000"/>
                </a:solidFill>
                <a:latin typeface="HK Grotesk Medium"/>
              </a:rPr>
              <a:t>3.</a:t>
            </a:r>
            <a:r>
              <a:rPr lang="en-US" sz="3499" dirty="0">
                <a:solidFill>
                  <a:srgbClr val="000000"/>
                </a:solidFill>
                <a:latin typeface="HK Grotesk Medium Bold"/>
              </a:rPr>
              <a:t>Decide:</a:t>
            </a:r>
            <a:r>
              <a:rPr lang="en-US" sz="3499" dirty="0">
                <a:solidFill>
                  <a:srgbClr val="000000"/>
                </a:solidFill>
                <a:latin typeface="HK Grotesk Medium"/>
              </a:rPr>
              <a:t> how well ‘Wickham University’ is meeting diversity and inclusion principles in its processes, including from the following perspectives:</a:t>
            </a:r>
          </a:p>
          <a:p>
            <a:pPr>
              <a:lnSpc>
                <a:spcPts val="4899"/>
              </a:lnSpc>
            </a:pPr>
            <a:r>
              <a:rPr lang="en-US" sz="3499" dirty="0">
                <a:solidFill>
                  <a:srgbClr val="000000"/>
                </a:solidFill>
                <a:latin typeface="HK Grotesk Medium"/>
              </a:rPr>
              <a:t> </a:t>
            </a:r>
            <a:r>
              <a:rPr lang="en-US" sz="3499" dirty="0" err="1">
                <a:solidFill>
                  <a:srgbClr val="000000"/>
                </a:solidFill>
                <a:latin typeface="HK Grotesk Medium"/>
              </a:rPr>
              <a:t>A.Ethical</a:t>
            </a:r>
            <a:endParaRPr lang="en-US" sz="3499" dirty="0">
              <a:solidFill>
                <a:srgbClr val="000000"/>
              </a:solidFill>
              <a:latin typeface="HK Grotesk Medium"/>
            </a:endParaRPr>
          </a:p>
          <a:p>
            <a:pPr>
              <a:lnSpc>
                <a:spcPts val="4899"/>
              </a:lnSpc>
            </a:pPr>
            <a:r>
              <a:rPr lang="en-US" sz="3499" dirty="0">
                <a:solidFill>
                  <a:srgbClr val="000000"/>
                </a:solidFill>
                <a:latin typeface="HK Grotesk Medium"/>
              </a:rPr>
              <a:t> </a:t>
            </a:r>
            <a:r>
              <a:rPr lang="en-US" sz="3499" dirty="0" err="1">
                <a:solidFill>
                  <a:srgbClr val="000000"/>
                </a:solidFill>
                <a:latin typeface="HK Grotesk Medium"/>
              </a:rPr>
              <a:t>B.Legal</a:t>
            </a:r>
            <a:endParaRPr lang="en-US" sz="3499" dirty="0">
              <a:solidFill>
                <a:srgbClr val="000000"/>
              </a:solidFill>
              <a:latin typeface="HK Grotesk Medium"/>
            </a:endParaRPr>
          </a:p>
          <a:p>
            <a:pPr>
              <a:lnSpc>
                <a:spcPts val="4899"/>
              </a:lnSpc>
            </a:pPr>
            <a:r>
              <a:rPr lang="en-US" sz="3499" dirty="0">
                <a:solidFill>
                  <a:srgbClr val="000000"/>
                </a:solidFill>
                <a:latin typeface="HK Grotesk Medium"/>
              </a:rPr>
              <a:t> </a:t>
            </a:r>
            <a:r>
              <a:rPr lang="en-US" sz="3499" dirty="0" err="1">
                <a:solidFill>
                  <a:srgbClr val="000000"/>
                </a:solidFill>
                <a:latin typeface="HK Grotesk Medium"/>
              </a:rPr>
              <a:t>C.Business</a:t>
            </a:r>
            <a:endParaRPr lang="en-US" sz="3499" dirty="0">
              <a:solidFill>
                <a:srgbClr val="000000"/>
              </a:solidFill>
              <a:latin typeface="HK Grotesk Medium"/>
            </a:endParaRPr>
          </a:p>
          <a:p>
            <a:pPr>
              <a:lnSpc>
                <a:spcPts val="4899"/>
              </a:lnSpc>
            </a:pPr>
            <a:endParaRPr lang="en-US" sz="3499" dirty="0">
              <a:solidFill>
                <a:srgbClr val="000000"/>
              </a:solidFill>
              <a:latin typeface="HK Grotesk Medium"/>
            </a:endParaRPr>
          </a:p>
        </p:txBody>
      </p:sp>
      <p:sp>
        <p:nvSpPr>
          <p:cNvPr id="6" name="AutoShape 6"/>
          <p:cNvSpPr/>
          <p:nvPr/>
        </p:nvSpPr>
        <p:spPr>
          <a:xfrm>
            <a:off x="9479637" y="3092455"/>
            <a:ext cx="7890019" cy="0"/>
          </a:xfrm>
          <a:prstGeom prst="line">
            <a:avLst/>
          </a:prstGeom>
          <a:ln w="9525" cap="rnd">
            <a:solidFill>
              <a:srgbClr val="FFFFFF">
                <a:alpha val="40000"/>
              </a:srgbClr>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2378" y="4629784"/>
            <a:ext cx="1432644" cy="1880559"/>
          </a:xfrm>
          <a:prstGeom prst="rect">
            <a:avLst/>
          </a:prstGeom>
        </p:spPr>
      </p:pic>
      <p:sp>
        <p:nvSpPr>
          <p:cNvPr id="8" name="TextBox 8"/>
          <p:cNvSpPr txBox="1"/>
          <p:nvPr/>
        </p:nvSpPr>
        <p:spPr>
          <a:xfrm>
            <a:off x="312378" y="7455581"/>
            <a:ext cx="4461348" cy="1313181"/>
          </a:xfrm>
          <a:prstGeom prst="rect">
            <a:avLst/>
          </a:prstGeom>
        </p:spPr>
        <p:txBody>
          <a:bodyPr lIns="0" tIns="0" rIns="0" bIns="0" rtlCol="0" anchor="t">
            <a:spAutoFit/>
          </a:bodyPr>
          <a:lstStyle/>
          <a:p>
            <a:pPr>
              <a:lnSpc>
                <a:spcPts val="5319"/>
              </a:lnSpc>
            </a:pPr>
            <a:r>
              <a:rPr lang="en-US" sz="3799">
                <a:solidFill>
                  <a:srgbClr val="000000"/>
                </a:solidFill>
                <a:latin typeface="HK Grotesk Light Italics"/>
              </a:rPr>
              <a:t>both really ..</a:t>
            </a:r>
          </a:p>
          <a:p>
            <a:pPr>
              <a:lnSpc>
                <a:spcPts val="5319"/>
              </a:lnSpc>
            </a:pPr>
            <a:r>
              <a:rPr lang="en-US" sz="3799">
                <a:solidFill>
                  <a:srgbClr val="000000"/>
                </a:solidFill>
                <a:latin typeface="HK Grotesk Light Italics"/>
              </a:rPr>
              <a:t>'factually based'..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61726" y="1292860"/>
            <a:ext cx="11355858" cy="7965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4"/>
          <p:cNvPicPr>
            <a:picLocks noChangeAspect="1"/>
          </p:cNvPicPr>
          <p:nvPr/>
        </p:nvPicPr>
        <p:blipFill>
          <a:blip r:embed="rId4"/>
          <a:srcRect/>
          <a:stretch>
            <a:fillRect/>
          </a:stretch>
        </p:blipFill>
        <p:spPr>
          <a:xfrm>
            <a:off x="788830" y="1064342"/>
            <a:ext cx="12260497" cy="8526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p:cNvPicPr>
            <a:picLocks noChangeAspect="1"/>
          </p:cNvPicPr>
          <p:nvPr/>
        </p:nvPicPr>
        <p:blipFill>
          <a:blip r:embed="rId5"/>
          <a:srcRect/>
          <a:stretch>
            <a:fillRect/>
          </a:stretch>
        </p:blipFill>
        <p:spPr>
          <a:xfrm>
            <a:off x="1282721" y="1194356"/>
            <a:ext cx="11558585" cy="8079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7"/>
          <p:cNvPicPr>
            <a:picLocks noChangeAspect="1"/>
          </p:cNvPicPr>
          <p:nvPr/>
        </p:nvPicPr>
        <p:blipFill>
          <a:blip r:embed="rId6"/>
          <a:srcRect/>
          <a:stretch>
            <a:fillRect/>
          </a:stretch>
        </p:blipFill>
        <p:spPr>
          <a:xfrm>
            <a:off x="990600" y="1163173"/>
            <a:ext cx="11817764" cy="8349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8"/>
          <p:cNvPicPr>
            <a:picLocks noChangeAspect="1"/>
          </p:cNvPicPr>
          <p:nvPr/>
        </p:nvPicPr>
        <p:blipFill>
          <a:blip r:embed="rId7"/>
          <a:srcRect/>
          <a:stretch>
            <a:fillRect/>
          </a:stretch>
        </p:blipFill>
        <p:spPr>
          <a:xfrm>
            <a:off x="7933748" y="315944"/>
            <a:ext cx="6920046" cy="9655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65872" y="477598"/>
            <a:ext cx="1835182" cy="2189480"/>
          </a:xfrm>
          <a:prstGeom prst="rect">
            <a:avLst/>
          </a:prstGeom>
        </p:spPr>
      </p:pic>
      <p:sp>
        <p:nvSpPr>
          <p:cNvPr id="10" name="TextBox 10"/>
          <p:cNvSpPr txBox="1"/>
          <p:nvPr/>
        </p:nvSpPr>
        <p:spPr>
          <a:xfrm>
            <a:off x="651381" y="104775"/>
            <a:ext cx="16777767" cy="923925"/>
          </a:xfrm>
          <a:prstGeom prst="rect">
            <a:avLst/>
          </a:prstGeom>
        </p:spPr>
        <p:txBody>
          <a:bodyPr lIns="0" tIns="0" rIns="0" bIns="0" rtlCol="0" anchor="t">
            <a:spAutoFit/>
          </a:bodyPr>
          <a:lstStyle/>
          <a:p>
            <a:pPr algn="ctr">
              <a:lnSpc>
                <a:spcPts val="7200"/>
              </a:lnSpc>
            </a:pPr>
            <a:r>
              <a:rPr lang="en-US" sz="6000" dirty="0">
                <a:solidFill>
                  <a:srgbClr val="E46232"/>
                </a:solidFill>
                <a:latin typeface="HK Grotesk Medium Bold"/>
              </a:rPr>
              <a:t>Source material </a:t>
            </a:r>
            <a:r>
              <a:rPr lang="en-US" sz="6000" dirty="0" err="1">
                <a:solidFill>
                  <a:srgbClr val="E46232"/>
                </a:solidFill>
                <a:latin typeface="HK Grotesk Medium Bold"/>
              </a:rPr>
              <a:t>i.e</a:t>
            </a:r>
            <a:r>
              <a:rPr lang="en-US" sz="6000" dirty="0">
                <a:solidFill>
                  <a:srgbClr val="E46232"/>
                </a:solidFill>
                <a:latin typeface="HK Grotesk Medium Bold"/>
              </a:rPr>
              <a:t> the 5 Artefacts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2960" r="17553"/>
          <a:stretch>
            <a:fillRect/>
          </a:stretch>
        </p:blipFill>
        <p:spPr>
          <a:xfrm>
            <a:off x="-6808495" y="0"/>
            <a:ext cx="11578986" cy="11109112"/>
          </a:xfrm>
          <a:prstGeom prst="rect">
            <a:avLst/>
          </a:prstGeom>
        </p:spPr>
      </p:pic>
      <p:sp>
        <p:nvSpPr>
          <p:cNvPr id="3" name="TextBox 3"/>
          <p:cNvSpPr txBox="1"/>
          <p:nvPr/>
        </p:nvSpPr>
        <p:spPr>
          <a:xfrm>
            <a:off x="5071335" y="8834639"/>
            <a:ext cx="17439050" cy="1123950"/>
          </a:xfrm>
          <a:prstGeom prst="rect">
            <a:avLst/>
          </a:prstGeom>
        </p:spPr>
        <p:txBody>
          <a:bodyPr lIns="0" tIns="0" rIns="0" bIns="0" rtlCol="0" anchor="t">
            <a:spAutoFit/>
          </a:bodyPr>
          <a:lstStyle/>
          <a:p>
            <a:pPr algn="ctr">
              <a:lnSpc>
                <a:spcPts val="4440"/>
              </a:lnSpc>
            </a:pPr>
            <a:r>
              <a:rPr lang="en-US" sz="3700" dirty="0">
                <a:solidFill>
                  <a:srgbClr val="E46232"/>
                </a:solidFill>
                <a:latin typeface="HK Grotesk Medium Bold"/>
              </a:rPr>
              <a:t>...using the artefacts and a synthesis of </a:t>
            </a:r>
          </a:p>
          <a:p>
            <a:pPr algn="ctr">
              <a:lnSpc>
                <a:spcPts val="4440"/>
              </a:lnSpc>
            </a:pPr>
            <a:r>
              <a:rPr lang="en-US" sz="3700" dirty="0">
                <a:solidFill>
                  <a:srgbClr val="E46232"/>
                </a:solidFill>
                <a:latin typeface="HK Grotesk Medium Bold"/>
              </a:rPr>
              <a:t>reading sources in the course</a:t>
            </a:r>
          </a:p>
        </p:txBody>
      </p:sp>
      <p:sp>
        <p:nvSpPr>
          <p:cNvPr id="4" name="TextBox 4"/>
          <p:cNvSpPr txBox="1"/>
          <p:nvPr/>
        </p:nvSpPr>
        <p:spPr>
          <a:xfrm>
            <a:off x="4198955" y="2222166"/>
            <a:ext cx="12307939" cy="662941"/>
          </a:xfrm>
          <a:prstGeom prst="rect">
            <a:avLst/>
          </a:prstGeom>
        </p:spPr>
        <p:txBody>
          <a:bodyPr lIns="0" tIns="0" rIns="0" bIns="0" rtlCol="0" anchor="t">
            <a:spAutoFit/>
          </a:bodyPr>
          <a:lstStyle/>
          <a:p>
            <a:pPr>
              <a:lnSpc>
                <a:spcPts val="5459"/>
              </a:lnSpc>
            </a:pPr>
            <a:r>
              <a:rPr lang="en-US" sz="3899" dirty="0">
                <a:solidFill>
                  <a:srgbClr val="000000"/>
                </a:solidFill>
                <a:latin typeface="HK Grotesk Medium"/>
              </a:rPr>
              <a:t>What Wickham University does well in terms of EDI </a:t>
            </a:r>
          </a:p>
        </p:txBody>
      </p:sp>
      <p:sp>
        <p:nvSpPr>
          <p:cNvPr id="5" name="TextBox 5"/>
          <p:cNvSpPr txBox="1"/>
          <p:nvPr/>
        </p:nvSpPr>
        <p:spPr>
          <a:xfrm>
            <a:off x="5276205" y="605456"/>
            <a:ext cx="10918854" cy="830581"/>
          </a:xfrm>
          <a:prstGeom prst="rect">
            <a:avLst/>
          </a:prstGeom>
        </p:spPr>
        <p:txBody>
          <a:bodyPr lIns="0" tIns="0" rIns="0" bIns="0" rtlCol="0" anchor="t">
            <a:spAutoFit/>
          </a:bodyPr>
          <a:lstStyle/>
          <a:p>
            <a:pPr algn="ctr">
              <a:lnSpc>
                <a:spcPts val="6629"/>
              </a:lnSpc>
            </a:pPr>
            <a:r>
              <a:rPr lang="en-US" sz="5099" dirty="0">
                <a:solidFill>
                  <a:srgbClr val="E46232"/>
                </a:solidFill>
                <a:latin typeface="HK Grotesk Medium"/>
              </a:rPr>
              <a:t>Applying a SWOT analysis to the case</a:t>
            </a:r>
          </a:p>
        </p:txBody>
      </p:sp>
      <p:sp>
        <p:nvSpPr>
          <p:cNvPr id="6" name="TextBox 6"/>
          <p:cNvSpPr txBox="1"/>
          <p:nvPr/>
        </p:nvSpPr>
        <p:spPr>
          <a:xfrm>
            <a:off x="4198955" y="3962092"/>
            <a:ext cx="12307939" cy="662941"/>
          </a:xfrm>
          <a:prstGeom prst="rect">
            <a:avLst/>
          </a:prstGeom>
        </p:spPr>
        <p:txBody>
          <a:bodyPr lIns="0" tIns="0" rIns="0" bIns="0" rtlCol="0" anchor="t">
            <a:spAutoFit/>
          </a:bodyPr>
          <a:lstStyle/>
          <a:p>
            <a:pPr>
              <a:lnSpc>
                <a:spcPts val="5459"/>
              </a:lnSpc>
            </a:pPr>
            <a:r>
              <a:rPr lang="en-US" sz="3899" dirty="0">
                <a:solidFill>
                  <a:srgbClr val="000000"/>
                </a:solidFill>
                <a:latin typeface="HK Grotesk Medium"/>
              </a:rPr>
              <a:t>What Wickham University does poorly in terms of EDI </a:t>
            </a:r>
          </a:p>
        </p:txBody>
      </p:sp>
      <p:sp>
        <p:nvSpPr>
          <p:cNvPr id="7" name="TextBox 7"/>
          <p:cNvSpPr txBox="1"/>
          <p:nvPr/>
        </p:nvSpPr>
        <p:spPr>
          <a:xfrm>
            <a:off x="4198955" y="5701358"/>
            <a:ext cx="12307939" cy="662941"/>
          </a:xfrm>
          <a:prstGeom prst="rect">
            <a:avLst/>
          </a:prstGeom>
        </p:spPr>
        <p:txBody>
          <a:bodyPr lIns="0" tIns="0" rIns="0" bIns="0" rtlCol="0" anchor="t">
            <a:spAutoFit/>
          </a:bodyPr>
          <a:lstStyle/>
          <a:p>
            <a:pPr>
              <a:lnSpc>
                <a:spcPts val="5459"/>
              </a:lnSpc>
            </a:pPr>
            <a:r>
              <a:rPr lang="en-US" sz="3899" dirty="0">
                <a:solidFill>
                  <a:srgbClr val="000000"/>
                </a:solidFill>
                <a:latin typeface="HK Grotesk Medium"/>
              </a:rPr>
              <a:t>The potential for improvement in terms of EDI </a:t>
            </a:r>
          </a:p>
        </p:txBody>
      </p:sp>
      <p:sp>
        <p:nvSpPr>
          <p:cNvPr id="8" name="TextBox 8"/>
          <p:cNvSpPr txBox="1"/>
          <p:nvPr/>
        </p:nvSpPr>
        <p:spPr>
          <a:xfrm>
            <a:off x="4198955" y="7440624"/>
            <a:ext cx="12307939" cy="662941"/>
          </a:xfrm>
          <a:prstGeom prst="rect">
            <a:avLst/>
          </a:prstGeom>
        </p:spPr>
        <p:txBody>
          <a:bodyPr lIns="0" tIns="0" rIns="0" bIns="0" rtlCol="0" anchor="t">
            <a:spAutoFit/>
          </a:bodyPr>
          <a:lstStyle/>
          <a:p>
            <a:pPr>
              <a:lnSpc>
                <a:spcPts val="5459"/>
              </a:lnSpc>
            </a:pPr>
            <a:r>
              <a:rPr lang="en-US" sz="3899" dirty="0">
                <a:solidFill>
                  <a:srgbClr val="000000"/>
                </a:solidFill>
                <a:latin typeface="HK Grotesk Medium"/>
              </a:rPr>
              <a:t>Any external factors that may be problematic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9385" r="24496"/>
          <a:stretch>
            <a:fillRect/>
          </a:stretch>
        </p:blipFill>
        <p:spPr>
          <a:xfrm>
            <a:off x="0" y="0"/>
            <a:ext cx="4028863" cy="10287000"/>
          </a:xfrm>
          <a:prstGeom prst="rect">
            <a:avLst/>
          </a:prstGeom>
        </p:spPr>
      </p:pic>
      <p:sp>
        <p:nvSpPr>
          <p:cNvPr id="3" name="TextBox 3"/>
          <p:cNvSpPr txBox="1"/>
          <p:nvPr/>
        </p:nvSpPr>
        <p:spPr>
          <a:xfrm>
            <a:off x="1772139" y="352658"/>
            <a:ext cx="17439050" cy="857250"/>
          </a:xfrm>
          <a:prstGeom prst="rect">
            <a:avLst/>
          </a:prstGeom>
        </p:spPr>
        <p:txBody>
          <a:bodyPr lIns="0" tIns="0" rIns="0" bIns="0" rtlCol="0" anchor="t">
            <a:spAutoFit/>
          </a:bodyPr>
          <a:lstStyle/>
          <a:p>
            <a:pPr algn="ctr">
              <a:lnSpc>
                <a:spcPts val="6720"/>
              </a:lnSpc>
            </a:pPr>
            <a:r>
              <a:rPr lang="en-US" sz="5600">
                <a:solidFill>
                  <a:srgbClr val="E46232"/>
                </a:solidFill>
                <a:latin typeface="HK Grotesk Medium Bold"/>
              </a:rPr>
              <a:t>Final task </a:t>
            </a:r>
          </a:p>
        </p:txBody>
      </p:sp>
      <p:sp>
        <p:nvSpPr>
          <p:cNvPr id="4" name="TextBox 4"/>
          <p:cNvSpPr txBox="1"/>
          <p:nvPr/>
        </p:nvSpPr>
        <p:spPr>
          <a:xfrm>
            <a:off x="4951361" y="2013988"/>
            <a:ext cx="12307939" cy="7520941"/>
          </a:xfrm>
          <a:prstGeom prst="rect">
            <a:avLst/>
          </a:prstGeom>
        </p:spPr>
        <p:txBody>
          <a:bodyPr lIns="0" tIns="0" rIns="0" bIns="0" rtlCol="0" anchor="t">
            <a:spAutoFit/>
          </a:bodyPr>
          <a:lstStyle/>
          <a:p>
            <a:pPr>
              <a:lnSpc>
                <a:spcPts val="5459"/>
              </a:lnSpc>
            </a:pPr>
            <a:r>
              <a:rPr lang="en-US" sz="3899" dirty="0">
                <a:solidFill>
                  <a:srgbClr val="000000"/>
                </a:solidFill>
                <a:latin typeface="HK Grotesk Medium"/>
              </a:rPr>
              <a:t>Write an individual case study report of 800 words which analyses the recruitment and selection policies of a university. You will need to examine how far the current practices of the university meet equality, diversity and inclusion (EDI) principles by applying a SWOT analysis. </a:t>
            </a:r>
          </a:p>
          <a:p>
            <a:pPr>
              <a:lnSpc>
                <a:spcPts val="5459"/>
              </a:lnSpc>
            </a:pPr>
            <a:r>
              <a:rPr lang="en-US" sz="3899" dirty="0">
                <a:solidFill>
                  <a:srgbClr val="000000"/>
                </a:solidFill>
                <a:latin typeface="HK Grotesk Medium"/>
              </a:rPr>
              <a:t>Your report should contain an executive summary, introduction, findings &amp; discussion, and recommendations. </a:t>
            </a:r>
          </a:p>
          <a:p>
            <a:pPr>
              <a:lnSpc>
                <a:spcPts val="5459"/>
              </a:lnSpc>
            </a:pPr>
            <a:endParaRPr lang="en-US" sz="3899" dirty="0">
              <a:solidFill>
                <a:srgbClr val="000000"/>
              </a:solidFill>
              <a:latin typeface="HK Grotesk Medium"/>
            </a:endParaRPr>
          </a:p>
          <a:p>
            <a:pPr>
              <a:lnSpc>
                <a:spcPts val="5459"/>
              </a:lnSpc>
            </a:pPr>
            <a:r>
              <a:rPr lang="en-US" sz="3899" dirty="0">
                <a:solidFill>
                  <a:srgbClr val="000000"/>
                </a:solidFill>
                <a:latin typeface="HK Grotesk Medium"/>
              </a:rPr>
              <a:t>Include your list of references</a:t>
            </a:r>
          </a:p>
        </p:txBody>
      </p:sp>
      <p:pic>
        <p:nvPicPr>
          <p:cNvPr id="5" name="Picture 5"/>
          <p:cNvPicPr>
            <a:picLocks noChangeAspect="1"/>
          </p:cNvPicPr>
          <p:nvPr/>
        </p:nvPicPr>
        <p:blipFill>
          <a:blip r:embed="rId4"/>
          <a:srcRect/>
          <a:stretch>
            <a:fillRect/>
          </a:stretch>
        </p:blipFill>
        <p:spPr>
          <a:xfrm>
            <a:off x="14946303" y="157425"/>
            <a:ext cx="3139730" cy="17425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9385" r="24496"/>
          <a:stretch>
            <a:fillRect/>
          </a:stretch>
        </p:blipFill>
        <p:spPr>
          <a:xfrm>
            <a:off x="0" y="0"/>
            <a:ext cx="4028863" cy="10287000"/>
          </a:xfrm>
          <a:prstGeom prst="rect">
            <a:avLst/>
          </a:prstGeom>
        </p:spPr>
      </p:pic>
      <p:sp>
        <p:nvSpPr>
          <p:cNvPr id="3" name="TextBox 3"/>
          <p:cNvSpPr txBox="1"/>
          <p:nvPr/>
        </p:nvSpPr>
        <p:spPr>
          <a:xfrm>
            <a:off x="1028700" y="772883"/>
            <a:ext cx="17439050" cy="800100"/>
          </a:xfrm>
          <a:prstGeom prst="rect">
            <a:avLst/>
          </a:prstGeom>
        </p:spPr>
        <p:txBody>
          <a:bodyPr lIns="0" tIns="0" rIns="0" bIns="0" rtlCol="0" anchor="t">
            <a:spAutoFit/>
          </a:bodyPr>
          <a:lstStyle/>
          <a:p>
            <a:pPr algn="ctr">
              <a:lnSpc>
                <a:spcPts val="6240"/>
              </a:lnSpc>
            </a:pPr>
            <a:r>
              <a:rPr lang="en-US" sz="5200">
                <a:solidFill>
                  <a:srgbClr val="E46232"/>
                </a:solidFill>
                <a:latin typeface="HK Grotesk Medium Bold"/>
              </a:rPr>
              <a:t> Measurable Learning Outcomes </a:t>
            </a:r>
          </a:p>
        </p:txBody>
      </p:sp>
      <p:sp>
        <p:nvSpPr>
          <p:cNvPr id="4" name="TextBox 4"/>
          <p:cNvSpPr txBox="1"/>
          <p:nvPr/>
        </p:nvSpPr>
        <p:spPr>
          <a:xfrm>
            <a:off x="4611177" y="2261234"/>
            <a:ext cx="12988307" cy="6997066"/>
          </a:xfrm>
          <a:prstGeom prst="rect">
            <a:avLst/>
          </a:prstGeom>
        </p:spPr>
        <p:txBody>
          <a:bodyPr lIns="0" tIns="0" rIns="0" bIns="0" rtlCol="0" anchor="t">
            <a:spAutoFit/>
          </a:bodyPr>
          <a:lstStyle/>
          <a:p>
            <a:pPr>
              <a:lnSpc>
                <a:spcPts val="5459"/>
              </a:lnSpc>
            </a:pPr>
            <a:r>
              <a:rPr lang="en-US" sz="3899" dirty="0">
                <a:solidFill>
                  <a:srgbClr val="E46232"/>
                </a:solidFill>
                <a:latin typeface="HK Grotesk Medium"/>
              </a:rPr>
              <a:t>LO1 </a:t>
            </a:r>
            <a:r>
              <a:rPr lang="en-US" sz="3899" dirty="0">
                <a:solidFill>
                  <a:srgbClr val="000000"/>
                </a:solidFill>
                <a:latin typeface="HK Grotesk Medium"/>
              </a:rPr>
              <a:t>Attribute sources accurately within texts they produce using appropriate in-text and end of text citation methods</a:t>
            </a:r>
          </a:p>
          <a:p>
            <a:pPr>
              <a:lnSpc>
                <a:spcPts val="2940"/>
              </a:lnSpc>
            </a:pPr>
            <a:endParaRPr lang="en-US" sz="3899" dirty="0">
              <a:solidFill>
                <a:srgbClr val="000000"/>
              </a:solidFill>
              <a:latin typeface="HK Grotesk Medium"/>
            </a:endParaRPr>
          </a:p>
          <a:p>
            <a:pPr>
              <a:lnSpc>
                <a:spcPts val="5459"/>
              </a:lnSpc>
            </a:pPr>
            <a:r>
              <a:rPr lang="en-US" sz="3899" dirty="0">
                <a:solidFill>
                  <a:srgbClr val="E46232"/>
                </a:solidFill>
                <a:latin typeface="HK Grotesk Medium"/>
              </a:rPr>
              <a:t>LO2</a:t>
            </a:r>
            <a:r>
              <a:rPr lang="en-US" sz="3899" dirty="0">
                <a:solidFill>
                  <a:srgbClr val="000000"/>
                </a:solidFill>
                <a:latin typeface="HK Grotesk Medium"/>
              </a:rPr>
              <a:t> Identify ideas and arguments from academic sources to critically evaluate a real world example or 'case'</a:t>
            </a:r>
          </a:p>
          <a:p>
            <a:pPr>
              <a:lnSpc>
                <a:spcPts val="3779"/>
              </a:lnSpc>
            </a:pPr>
            <a:endParaRPr lang="en-US" sz="3899" dirty="0">
              <a:solidFill>
                <a:srgbClr val="000000"/>
              </a:solidFill>
              <a:latin typeface="HK Grotesk Medium"/>
            </a:endParaRPr>
          </a:p>
          <a:p>
            <a:pPr>
              <a:lnSpc>
                <a:spcPts val="5459"/>
              </a:lnSpc>
            </a:pPr>
            <a:r>
              <a:rPr lang="en-US" sz="3899" dirty="0">
                <a:solidFill>
                  <a:srgbClr val="E46232"/>
                </a:solidFill>
                <a:latin typeface="HK Grotesk Medium"/>
              </a:rPr>
              <a:t>LO3</a:t>
            </a:r>
            <a:r>
              <a:rPr lang="en-US" sz="3899" dirty="0">
                <a:solidFill>
                  <a:srgbClr val="000000"/>
                </a:solidFill>
                <a:latin typeface="HK Grotesk Medium"/>
              </a:rPr>
              <a:t> Apply given criteria for </a:t>
            </a:r>
            <a:r>
              <a:rPr lang="en-US" sz="3899" dirty="0" err="1">
                <a:solidFill>
                  <a:srgbClr val="000000"/>
                </a:solidFill>
                <a:latin typeface="HK Grotesk Medium"/>
              </a:rPr>
              <a:t>analysing</a:t>
            </a:r>
            <a:r>
              <a:rPr lang="en-US" sz="3899" dirty="0">
                <a:solidFill>
                  <a:srgbClr val="000000"/>
                </a:solidFill>
                <a:latin typeface="HK Grotesk Medium"/>
              </a:rPr>
              <a:t> a real world example or 'case'</a:t>
            </a:r>
          </a:p>
          <a:p>
            <a:pPr>
              <a:lnSpc>
                <a:spcPts val="5459"/>
              </a:lnSpc>
            </a:pPr>
            <a:endParaRPr lang="en-US" sz="3899" dirty="0">
              <a:solidFill>
                <a:srgbClr val="000000"/>
              </a:solidFill>
              <a:latin typeface="HK Grotesk Medium"/>
            </a:endParaRPr>
          </a:p>
          <a:p>
            <a:pPr>
              <a:lnSpc>
                <a:spcPts val="5459"/>
              </a:lnSpc>
            </a:pPr>
            <a:r>
              <a:rPr lang="en-US" sz="3899" dirty="0">
                <a:solidFill>
                  <a:srgbClr val="E46232"/>
                </a:solidFill>
                <a:latin typeface="HK Grotesk Medium"/>
              </a:rPr>
              <a:t>LO4</a:t>
            </a:r>
            <a:r>
              <a:rPr lang="en-US" sz="3899" dirty="0">
                <a:solidFill>
                  <a:srgbClr val="000000"/>
                </a:solidFill>
                <a:latin typeface="HK Grotesk Medium"/>
              </a:rPr>
              <a:t> Use genre-appropriate </a:t>
            </a:r>
            <a:r>
              <a:rPr lang="en-US" sz="3899" dirty="0" err="1">
                <a:solidFill>
                  <a:srgbClr val="000000"/>
                </a:solidFill>
                <a:latin typeface="HK Grotesk Medium"/>
              </a:rPr>
              <a:t>organisational</a:t>
            </a:r>
            <a:r>
              <a:rPr lang="en-US" sz="3899" dirty="0">
                <a:solidFill>
                  <a:srgbClr val="000000"/>
                </a:solidFill>
                <a:latin typeface="HK Grotesk Medium"/>
              </a:rPr>
              <a:t> and linguistic features to complete a written academic Case Study report</a:t>
            </a:r>
          </a:p>
        </p:txBody>
      </p:sp>
      <p:pic>
        <p:nvPicPr>
          <p:cNvPr id="5" name="Picture 5"/>
          <p:cNvPicPr>
            <a:picLocks noChangeAspect="1"/>
          </p:cNvPicPr>
          <p:nvPr/>
        </p:nvPicPr>
        <p:blipFill>
          <a:blip r:embed="rId4"/>
          <a:srcRect/>
          <a:stretch>
            <a:fillRect/>
          </a:stretch>
        </p:blipFill>
        <p:spPr>
          <a:xfrm>
            <a:off x="14946303" y="131166"/>
            <a:ext cx="3139730" cy="1742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623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263529" y="2385192"/>
            <a:ext cx="2423489" cy="5246370"/>
            <a:chOff x="0" y="0"/>
            <a:chExt cx="4762500" cy="10309860"/>
          </a:xfrm>
        </p:grpSpPr>
        <p:sp>
          <p:nvSpPr>
            <p:cNvPr id="3" name="Freeform 3"/>
            <p:cNvSpPr/>
            <p:nvPr/>
          </p:nvSpPr>
          <p:spPr>
            <a:xfrm>
              <a:off x="0" y="0"/>
              <a:ext cx="4762500" cy="10309860"/>
            </a:xfrm>
            <a:custGeom>
              <a:avLst/>
              <a:gdLst/>
              <a:ahLst/>
              <a:cxnLst/>
              <a:rect l="l" t="t" r="r" b="b"/>
              <a:pathLst>
                <a:path w="4762500" h="10309860">
                  <a:moveTo>
                    <a:pt x="4762500" y="251460"/>
                  </a:moveTo>
                  <a:lnTo>
                    <a:pt x="4762500" y="10055860"/>
                  </a:lnTo>
                  <a:cubicBezTo>
                    <a:pt x="4762500" y="10196195"/>
                    <a:pt x="4648835" y="10309860"/>
                    <a:pt x="4508500" y="10309860"/>
                  </a:cubicBezTo>
                  <a:lnTo>
                    <a:pt x="254000" y="10309860"/>
                  </a:lnTo>
                  <a:cubicBezTo>
                    <a:pt x="113665" y="10309860"/>
                    <a:pt x="0" y="10196195"/>
                    <a:pt x="0" y="10055860"/>
                  </a:cubicBezTo>
                  <a:lnTo>
                    <a:pt x="0" y="251460"/>
                  </a:lnTo>
                  <a:cubicBezTo>
                    <a:pt x="0" y="122682"/>
                    <a:pt x="95885" y="16637"/>
                    <a:pt x="219964" y="0"/>
                  </a:cubicBezTo>
                  <a:lnTo>
                    <a:pt x="4542536" y="0"/>
                  </a:lnTo>
                  <a:cubicBezTo>
                    <a:pt x="4666615" y="16637"/>
                    <a:pt x="4762500" y="122682"/>
                    <a:pt x="4762500" y="251460"/>
                  </a:cubicBezTo>
                  <a:close/>
                </a:path>
              </a:pathLst>
            </a:custGeom>
            <a:blipFill>
              <a:blip r:embed="rId3"/>
              <a:stretch>
                <a:fillRect l="-27314" r="-27314"/>
              </a:stretch>
            </a:blipFill>
          </p:spPr>
        </p:sp>
      </p:grpSp>
      <p:grpSp>
        <p:nvGrpSpPr>
          <p:cNvPr id="4" name="Group 4"/>
          <p:cNvGrpSpPr>
            <a:grpSpLocks noChangeAspect="1"/>
          </p:cNvGrpSpPr>
          <p:nvPr/>
        </p:nvGrpSpPr>
        <p:grpSpPr>
          <a:xfrm>
            <a:off x="12081681" y="2385192"/>
            <a:ext cx="2423489" cy="5246370"/>
            <a:chOff x="0" y="0"/>
            <a:chExt cx="4762500" cy="10309860"/>
          </a:xfrm>
        </p:grpSpPr>
        <p:sp>
          <p:nvSpPr>
            <p:cNvPr id="5" name="Freeform 5"/>
            <p:cNvSpPr/>
            <p:nvPr/>
          </p:nvSpPr>
          <p:spPr>
            <a:xfrm>
              <a:off x="0" y="0"/>
              <a:ext cx="4762500" cy="10309860"/>
            </a:xfrm>
            <a:custGeom>
              <a:avLst/>
              <a:gdLst/>
              <a:ahLst/>
              <a:cxnLst/>
              <a:rect l="l" t="t" r="r" b="b"/>
              <a:pathLst>
                <a:path w="4762500" h="10309860">
                  <a:moveTo>
                    <a:pt x="4762500" y="251460"/>
                  </a:moveTo>
                  <a:lnTo>
                    <a:pt x="4762500" y="10055860"/>
                  </a:lnTo>
                  <a:cubicBezTo>
                    <a:pt x="4762500" y="10196195"/>
                    <a:pt x="4648835" y="10309860"/>
                    <a:pt x="4508500" y="10309860"/>
                  </a:cubicBezTo>
                  <a:lnTo>
                    <a:pt x="254000" y="10309860"/>
                  </a:lnTo>
                  <a:cubicBezTo>
                    <a:pt x="113665" y="10309860"/>
                    <a:pt x="0" y="10196195"/>
                    <a:pt x="0" y="10055860"/>
                  </a:cubicBezTo>
                  <a:lnTo>
                    <a:pt x="0" y="251460"/>
                  </a:lnTo>
                  <a:cubicBezTo>
                    <a:pt x="0" y="122682"/>
                    <a:pt x="95885" y="16637"/>
                    <a:pt x="219964" y="0"/>
                  </a:cubicBezTo>
                  <a:lnTo>
                    <a:pt x="4542536" y="0"/>
                  </a:lnTo>
                  <a:cubicBezTo>
                    <a:pt x="4666615" y="16637"/>
                    <a:pt x="4762500" y="122682"/>
                    <a:pt x="4762500" y="251460"/>
                  </a:cubicBezTo>
                  <a:close/>
                </a:path>
              </a:pathLst>
            </a:custGeom>
            <a:blipFill>
              <a:blip r:embed="rId4"/>
              <a:stretch>
                <a:fillRect l="-21979" r="-21979"/>
              </a:stretch>
            </a:blipFill>
          </p:spPr>
        </p:sp>
      </p:grpSp>
      <p:grpSp>
        <p:nvGrpSpPr>
          <p:cNvPr id="6" name="Group 6"/>
          <p:cNvGrpSpPr>
            <a:grpSpLocks noChangeAspect="1"/>
          </p:cNvGrpSpPr>
          <p:nvPr/>
        </p:nvGrpSpPr>
        <p:grpSpPr>
          <a:xfrm>
            <a:off x="14835811" y="2385192"/>
            <a:ext cx="2423489" cy="5246370"/>
            <a:chOff x="0" y="0"/>
            <a:chExt cx="4762500" cy="10309860"/>
          </a:xfrm>
        </p:grpSpPr>
        <p:sp>
          <p:nvSpPr>
            <p:cNvPr id="7" name="Freeform 7"/>
            <p:cNvSpPr/>
            <p:nvPr/>
          </p:nvSpPr>
          <p:spPr>
            <a:xfrm>
              <a:off x="0" y="0"/>
              <a:ext cx="4762500" cy="10309860"/>
            </a:xfrm>
            <a:custGeom>
              <a:avLst/>
              <a:gdLst/>
              <a:ahLst/>
              <a:cxnLst/>
              <a:rect l="l" t="t" r="r" b="b"/>
              <a:pathLst>
                <a:path w="4762500" h="10309860">
                  <a:moveTo>
                    <a:pt x="4762500" y="251460"/>
                  </a:moveTo>
                  <a:lnTo>
                    <a:pt x="4762500" y="10055860"/>
                  </a:lnTo>
                  <a:cubicBezTo>
                    <a:pt x="4762500" y="10196195"/>
                    <a:pt x="4648835" y="10309860"/>
                    <a:pt x="4508500" y="10309860"/>
                  </a:cubicBezTo>
                  <a:lnTo>
                    <a:pt x="254000" y="10309860"/>
                  </a:lnTo>
                  <a:cubicBezTo>
                    <a:pt x="113665" y="10309860"/>
                    <a:pt x="0" y="10196195"/>
                    <a:pt x="0" y="10055860"/>
                  </a:cubicBezTo>
                  <a:lnTo>
                    <a:pt x="0" y="251460"/>
                  </a:lnTo>
                  <a:cubicBezTo>
                    <a:pt x="0" y="122682"/>
                    <a:pt x="95885" y="16637"/>
                    <a:pt x="219964" y="0"/>
                  </a:cubicBezTo>
                  <a:lnTo>
                    <a:pt x="4542536" y="0"/>
                  </a:lnTo>
                  <a:cubicBezTo>
                    <a:pt x="4666615" y="16637"/>
                    <a:pt x="4762500" y="122682"/>
                    <a:pt x="4762500" y="251460"/>
                  </a:cubicBezTo>
                  <a:close/>
                </a:path>
              </a:pathLst>
            </a:custGeom>
            <a:blipFill>
              <a:blip r:embed="rId5"/>
              <a:stretch>
                <a:fillRect l="-101536" r="-101535"/>
              </a:stretch>
            </a:blipFill>
          </p:spPr>
        </p:sp>
      </p:grpSp>
      <p:sp>
        <p:nvSpPr>
          <p:cNvPr id="8" name="TextBox 8"/>
          <p:cNvSpPr txBox="1"/>
          <p:nvPr/>
        </p:nvSpPr>
        <p:spPr>
          <a:xfrm>
            <a:off x="722067" y="2135637"/>
            <a:ext cx="6253405" cy="5495925"/>
          </a:xfrm>
          <a:prstGeom prst="rect">
            <a:avLst/>
          </a:prstGeom>
        </p:spPr>
        <p:txBody>
          <a:bodyPr lIns="0" tIns="0" rIns="0" bIns="0" rtlCol="0" anchor="t">
            <a:spAutoFit/>
          </a:bodyPr>
          <a:lstStyle/>
          <a:p>
            <a:pPr>
              <a:lnSpc>
                <a:spcPts val="10800"/>
              </a:lnSpc>
            </a:pPr>
            <a:r>
              <a:rPr lang="en-US" sz="9000" dirty="0" err="1">
                <a:solidFill>
                  <a:srgbClr val="000000"/>
                </a:solidFill>
                <a:latin typeface="HK Grotesk Medium Bold"/>
              </a:rPr>
              <a:t>Realisation</a:t>
            </a:r>
            <a:r>
              <a:rPr lang="en-US" sz="9000" dirty="0">
                <a:solidFill>
                  <a:srgbClr val="000000"/>
                </a:solidFill>
                <a:latin typeface="HK Grotesk Medium Bold"/>
              </a:rPr>
              <a:t> of the task and student perceptions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26141" y="7378386"/>
            <a:ext cx="3194531" cy="3290933"/>
          </a:xfrm>
          <a:prstGeom prst="rect">
            <a:avLst/>
          </a:prstGeom>
        </p:spPr>
        <p:txBody>
          <a:bodyPr lIns="0" tIns="0" rIns="0" bIns="0" rtlCol="0" anchor="t">
            <a:spAutoFit/>
          </a:bodyPr>
          <a:lstStyle/>
          <a:p>
            <a:pPr>
              <a:lnSpc>
                <a:spcPts val="2655"/>
              </a:lnSpc>
            </a:pPr>
            <a:r>
              <a:rPr lang="en-US" sz="2212">
                <a:solidFill>
                  <a:srgbClr val="E46232"/>
                </a:solidFill>
                <a:latin typeface="HK Grotesk Medium"/>
              </a:rPr>
              <a:t>Range</a:t>
            </a:r>
            <a:r>
              <a:rPr lang="en-US" sz="2212">
                <a:solidFill>
                  <a:srgbClr val="000000"/>
                </a:solidFill>
                <a:latin typeface="HK Grotesk Medium Bold"/>
              </a:rPr>
              <a:t>: 37 – 81%</a:t>
            </a:r>
          </a:p>
          <a:p>
            <a:pPr>
              <a:lnSpc>
                <a:spcPts val="2655"/>
              </a:lnSpc>
            </a:pPr>
            <a:endParaRPr lang="en-US" sz="2212">
              <a:solidFill>
                <a:srgbClr val="000000"/>
              </a:solidFill>
              <a:latin typeface="HK Grotesk Medium Bold"/>
            </a:endParaRPr>
          </a:p>
          <a:p>
            <a:pPr>
              <a:lnSpc>
                <a:spcPts val="2655"/>
              </a:lnSpc>
            </a:pPr>
            <a:r>
              <a:rPr lang="en-US" sz="2212">
                <a:solidFill>
                  <a:srgbClr val="E46232"/>
                </a:solidFill>
                <a:latin typeface="HK Grotesk Medium Bold"/>
              </a:rPr>
              <a:t>Median</a:t>
            </a:r>
            <a:r>
              <a:rPr lang="en-US" sz="2212">
                <a:solidFill>
                  <a:srgbClr val="000000"/>
                </a:solidFill>
                <a:latin typeface="HK Grotesk Medium Bold"/>
              </a:rPr>
              <a:t>: 62%</a:t>
            </a:r>
          </a:p>
          <a:p>
            <a:pPr>
              <a:lnSpc>
                <a:spcPts val="2655"/>
              </a:lnSpc>
            </a:pPr>
            <a:endParaRPr lang="en-US" sz="2212">
              <a:solidFill>
                <a:srgbClr val="000000"/>
              </a:solidFill>
              <a:latin typeface="HK Grotesk Medium Bold"/>
            </a:endParaRPr>
          </a:p>
          <a:p>
            <a:pPr>
              <a:lnSpc>
                <a:spcPts val="2655"/>
              </a:lnSpc>
            </a:pPr>
            <a:r>
              <a:rPr lang="en-US" sz="2212">
                <a:solidFill>
                  <a:srgbClr val="E46232"/>
                </a:solidFill>
                <a:latin typeface="HK Grotesk Medium Bold"/>
              </a:rPr>
              <a:t>Aide to progression</a:t>
            </a:r>
            <a:r>
              <a:rPr lang="en-US" sz="2212">
                <a:solidFill>
                  <a:srgbClr val="000000"/>
                </a:solidFill>
                <a:latin typeface="HK Grotesk Medium Bold"/>
              </a:rPr>
              <a:t>: 85% </a:t>
            </a:r>
          </a:p>
          <a:p>
            <a:pPr>
              <a:lnSpc>
                <a:spcPts val="2655"/>
              </a:lnSpc>
            </a:pPr>
            <a:endParaRPr lang="en-US" sz="2212">
              <a:solidFill>
                <a:srgbClr val="000000"/>
              </a:solidFill>
              <a:latin typeface="HK Grotesk Medium Bold"/>
            </a:endParaRPr>
          </a:p>
          <a:p>
            <a:pPr>
              <a:lnSpc>
                <a:spcPts val="2655"/>
              </a:lnSpc>
            </a:pPr>
            <a:r>
              <a:rPr lang="en-US" sz="2212">
                <a:solidFill>
                  <a:srgbClr val="E46232"/>
                </a:solidFill>
                <a:latin typeface="HK Grotesk Medium Bold"/>
              </a:rPr>
              <a:t>Progression rate:</a:t>
            </a:r>
            <a:r>
              <a:rPr lang="en-US" sz="2212">
                <a:solidFill>
                  <a:srgbClr val="000000"/>
                </a:solidFill>
                <a:latin typeface="HK Grotesk Medium Bold"/>
              </a:rPr>
              <a:t> 96%</a:t>
            </a:r>
          </a:p>
          <a:p>
            <a:pPr algn="ctr">
              <a:lnSpc>
                <a:spcPts val="7585"/>
              </a:lnSpc>
            </a:pPr>
            <a:endParaRPr lang="en-US" sz="2212">
              <a:solidFill>
                <a:srgbClr val="000000"/>
              </a:solidFill>
              <a:latin typeface="HK Grotesk Medium Bold"/>
            </a:endParaRPr>
          </a:p>
        </p:txBody>
      </p:sp>
      <p:pic>
        <p:nvPicPr>
          <p:cNvPr id="3" name="Picture 3"/>
          <p:cNvPicPr>
            <a:picLocks noChangeAspect="1"/>
          </p:cNvPicPr>
          <p:nvPr/>
        </p:nvPicPr>
        <p:blipFill>
          <a:blip r:embed="rId3"/>
          <a:srcRect/>
          <a:stretch>
            <a:fillRect/>
          </a:stretch>
        </p:blipFill>
        <p:spPr>
          <a:xfrm>
            <a:off x="14946303" y="131166"/>
            <a:ext cx="3139730" cy="1742550"/>
          </a:xfrm>
          <a:prstGeom prst="rect">
            <a:avLst/>
          </a:prstGeom>
        </p:spPr>
      </p:pic>
      <p:pic>
        <p:nvPicPr>
          <p:cNvPr id="4" name="Picture 3">
            <a:extLst>
              <a:ext uri="{FF2B5EF4-FFF2-40B4-BE49-F238E27FC236}">
                <a16:creationId xmlns:a16="http://schemas.microsoft.com/office/drawing/2014/main" id="{1B208772-0E66-1B53-0837-5C179CC34FAB}"/>
              </a:ext>
            </a:extLst>
          </p:cNvPr>
          <p:cNvPicPr>
            <a:picLocks noChangeAspect="1"/>
          </p:cNvPicPr>
          <p:nvPr/>
        </p:nvPicPr>
        <p:blipFill>
          <a:blip r:embed="rId4"/>
          <a:stretch>
            <a:fillRect/>
          </a:stretch>
        </p:blipFill>
        <p:spPr>
          <a:xfrm>
            <a:off x="381000" y="419100"/>
            <a:ext cx="14024399" cy="929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0362C1B0-E766-73E7-A1E5-E26434FA9DC6}"/>
              </a:ext>
            </a:extLst>
          </p:cNvPr>
          <p:cNvSpPr/>
          <p:nvPr/>
        </p:nvSpPr>
        <p:spPr>
          <a:xfrm>
            <a:off x="201967" y="131166"/>
            <a:ext cx="483833" cy="4403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t>1</a:t>
            </a:r>
          </a:p>
        </p:txBody>
      </p:sp>
      <p:graphicFrame>
        <p:nvGraphicFramePr>
          <p:cNvPr id="6" name="Object 5">
            <a:extLst>
              <a:ext uri="{FF2B5EF4-FFF2-40B4-BE49-F238E27FC236}">
                <a16:creationId xmlns:a16="http://schemas.microsoft.com/office/drawing/2014/main" id="{F6A2C878-CD0C-63E0-CB29-F3CEDB77ED2F}"/>
              </a:ext>
            </a:extLst>
          </p:cNvPr>
          <p:cNvGraphicFramePr>
            <a:graphicFrameLocks noChangeAspect="1"/>
          </p:cNvGraphicFramePr>
          <p:nvPr>
            <p:extLst>
              <p:ext uri="{D42A27DB-BD31-4B8C-83A1-F6EECF244321}">
                <p14:modId xmlns:p14="http://schemas.microsoft.com/office/powerpoint/2010/main" val="2843989084"/>
              </p:ext>
            </p:extLst>
          </p:nvPr>
        </p:nvGraphicFramePr>
        <p:xfrm>
          <a:off x="381000" y="419100"/>
          <a:ext cx="14024398" cy="9144000"/>
        </p:xfrm>
        <a:graphic>
          <a:graphicData uri="http://schemas.openxmlformats.org/presentationml/2006/ole">
            <mc:AlternateContent xmlns:mc="http://schemas.openxmlformats.org/markup-compatibility/2006">
              <mc:Choice xmlns:v="urn:schemas-microsoft-com:vml" Requires="v">
                <p:oleObj name="Bitmap Image" r:id="rId5" imgW="14115960" imgH="7677000" progId="Paint.Picture">
                  <p:embed/>
                </p:oleObj>
              </mc:Choice>
              <mc:Fallback>
                <p:oleObj name="Bitmap Image" r:id="rId5" imgW="14115960" imgH="7677000" progId="Paint.Picture">
                  <p:embed/>
                  <p:pic>
                    <p:nvPicPr>
                      <p:cNvPr id="6" name="Object 5">
                        <a:extLst>
                          <a:ext uri="{FF2B5EF4-FFF2-40B4-BE49-F238E27FC236}">
                            <a16:creationId xmlns:a16="http://schemas.microsoft.com/office/drawing/2014/main" id="{0F25D4D3-4C7B-807B-12D0-92B8C9C4DFC1}"/>
                          </a:ext>
                        </a:extLst>
                      </p:cNvPr>
                      <p:cNvPicPr/>
                      <p:nvPr/>
                    </p:nvPicPr>
                    <p:blipFill>
                      <a:blip r:embed="rId6"/>
                      <a:stretch>
                        <a:fillRect/>
                      </a:stretch>
                    </p:blipFill>
                    <p:spPr>
                      <a:xfrm>
                        <a:off x="381000" y="419100"/>
                        <a:ext cx="14024398" cy="9144000"/>
                      </a:xfrm>
                      <a:prstGeom prst="rect">
                        <a:avLst/>
                      </a:prstGeom>
                      <a:ln>
                        <a:solidFill>
                          <a:schemeClr val="tx1"/>
                        </a:solidFill>
                      </a:ln>
                    </p:spPr>
                  </p:pic>
                </p:oleObj>
              </mc:Fallback>
            </mc:AlternateContent>
          </a:graphicData>
        </a:graphic>
      </p:graphicFrame>
      <p:sp>
        <p:nvSpPr>
          <p:cNvPr id="7" name="Rectangle 6">
            <a:extLst>
              <a:ext uri="{FF2B5EF4-FFF2-40B4-BE49-F238E27FC236}">
                <a16:creationId xmlns:a16="http://schemas.microsoft.com/office/drawing/2014/main" id="{FFA88B9D-B032-359C-EF29-DBB6A36A6DD6}"/>
              </a:ext>
            </a:extLst>
          </p:cNvPr>
          <p:cNvSpPr/>
          <p:nvPr/>
        </p:nvSpPr>
        <p:spPr>
          <a:xfrm>
            <a:off x="232335" y="141096"/>
            <a:ext cx="470516" cy="4304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t>2</a:t>
            </a:r>
          </a:p>
        </p:txBody>
      </p:sp>
      <p:sp>
        <p:nvSpPr>
          <p:cNvPr id="8" name="Rectangle 7">
            <a:extLst>
              <a:ext uri="{FF2B5EF4-FFF2-40B4-BE49-F238E27FC236}">
                <a16:creationId xmlns:a16="http://schemas.microsoft.com/office/drawing/2014/main" id="{E02B5894-3FC9-9EFD-9A94-5B7DA17E0881}"/>
              </a:ext>
            </a:extLst>
          </p:cNvPr>
          <p:cNvSpPr/>
          <p:nvPr/>
        </p:nvSpPr>
        <p:spPr>
          <a:xfrm>
            <a:off x="197139" y="151026"/>
            <a:ext cx="470516" cy="4304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t>3</a:t>
            </a:r>
          </a:p>
        </p:txBody>
      </p:sp>
      <p:graphicFrame>
        <p:nvGraphicFramePr>
          <p:cNvPr id="9" name="Object 8">
            <a:extLst>
              <a:ext uri="{FF2B5EF4-FFF2-40B4-BE49-F238E27FC236}">
                <a16:creationId xmlns:a16="http://schemas.microsoft.com/office/drawing/2014/main" id="{96B9219E-A438-ABA2-4F85-1544E1C1710B}"/>
              </a:ext>
            </a:extLst>
          </p:cNvPr>
          <p:cNvGraphicFramePr>
            <a:graphicFrameLocks noChangeAspect="1"/>
          </p:cNvGraphicFramePr>
          <p:nvPr>
            <p:extLst>
              <p:ext uri="{D42A27DB-BD31-4B8C-83A1-F6EECF244321}">
                <p14:modId xmlns:p14="http://schemas.microsoft.com/office/powerpoint/2010/main" val="2137106207"/>
              </p:ext>
            </p:extLst>
          </p:nvPr>
        </p:nvGraphicFramePr>
        <p:xfrm>
          <a:off x="380999" y="419100"/>
          <a:ext cx="17636226" cy="8763000"/>
        </p:xfrm>
        <a:graphic>
          <a:graphicData uri="http://schemas.openxmlformats.org/presentationml/2006/ole">
            <mc:AlternateContent xmlns:mc="http://schemas.openxmlformats.org/markup-compatibility/2006">
              <mc:Choice xmlns:v="urn:schemas-microsoft-com:vml" Requires="v">
                <p:oleObj name="Bitmap Image" r:id="rId7" imgW="12458880" imgH="6191280" progId="Paint.Picture">
                  <p:embed/>
                </p:oleObj>
              </mc:Choice>
              <mc:Fallback>
                <p:oleObj name="Bitmap Image" r:id="rId7" imgW="12458880" imgH="6191280" progId="Paint.Picture">
                  <p:embed/>
                  <p:pic>
                    <p:nvPicPr>
                      <p:cNvPr id="7" name="Object 6">
                        <a:extLst>
                          <a:ext uri="{FF2B5EF4-FFF2-40B4-BE49-F238E27FC236}">
                            <a16:creationId xmlns:a16="http://schemas.microsoft.com/office/drawing/2014/main" id="{F78F41B1-D429-5277-D4C3-E3C3F2FE56A7}"/>
                          </a:ext>
                        </a:extLst>
                      </p:cNvPr>
                      <p:cNvPicPr/>
                      <p:nvPr/>
                    </p:nvPicPr>
                    <p:blipFill>
                      <a:blip r:embed="rId8"/>
                      <a:stretch>
                        <a:fillRect/>
                      </a:stretch>
                    </p:blipFill>
                    <p:spPr>
                      <a:xfrm>
                        <a:off x="380999" y="419100"/>
                        <a:ext cx="17636226" cy="87630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15205"/>
            <a:ext cx="7397597" cy="10287000"/>
          </a:xfrm>
          <a:prstGeom prst="rect">
            <a:avLst/>
          </a:prstGeom>
          <a:solidFill>
            <a:srgbClr val="E46232"/>
          </a:solidFill>
        </p:spPr>
      </p:sp>
      <p:sp>
        <p:nvSpPr>
          <p:cNvPr id="3" name="TextBox 3"/>
          <p:cNvSpPr txBox="1"/>
          <p:nvPr/>
        </p:nvSpPr>
        <p:spPr>
          <a:xfrm>
            <a:off x="9229960" y="962025"/>
            <a:ext cx="7184166" cy="1038225"/>
          </a:xfrm>
          <a:prstGeom prst="rect">
            <a:avLst/>
          </a:prstGeom>
        </p:spPr>
        <p:txBody>
          <a:bodyPr lIns="0" tIns="0" rIns="0" bIns="0" rtlCol="0" anchor="t">
            <a:spAutoFit/>
          </a:bodyPr>
          <a:lstStyle/>
          <a:p>
            <a:pPr>
              <a:lnSpc>
                <a:spcPts val="4199"/>
              </a:lnSpc>
            </a:pPr>
            <a:r>
              <a:rPr lang="en-US" sz="2999" dirty="0">
                <a:solidFill>
                  <a:srgbClr val="000000"/>
                </a:solidFill>
                <a:latin typeface="HK Grotesk Medium"/>
              </a:rPr>
              <a:t>Where EDI is embedded in our curriculum and where it isn't...</a:t>
            </a:r>
          </a:p>
        </p:txBody>
      </p:sp>
      <p:sp>
        <p:nvSpPr>
          <p:cNvPr id="4" name="TextBox 4"/>
          <p:cNvSpPr txBox="1"/>
          <p:nvPr/>
        </p:nvSpPr>
        <p:spPr>
          <a:xfrm>
            <a:off x="9144000" y="3981915"/>
            <a:ext cx="7182773" cy="1562100"/>
          </a:xfrm>
          <a:prstGeom prst="rect">
            <a:avLst/>
          </a:prstGeom>
        </p:spPr>
        <p:txBody>
          <a:bodyPr lIns="0" tIns="0" rIns="0" bIns="0" rtlCol="0" anchor="t">
            <a:spAutoFit/>
          </a:bodyPr>
          <a:lstStyle/>
          <a:p>
            <a:pPr marL="0" lvl="1" indent="0" algn="l">
              <a:lnSpc>
                <a:spcPts val="4199"/>
              </a:lnSpc>
              <a:spcBef>
                <a:spcPct val="0"/>
              </a:spcBef>
            </a:pPr>
            <a:r>
              <a:rPr lang="en-US" sz="2999" dirty="0">
                <a:solidFill>
                  <a:srgbClr val="000000"/>
                </a:solidFill>
                <a:latin typeface="HK Grotesk Medium"/>
              </a:rPr>
              <a:t>Written task design: Identifying an EDI-related theme, a tool for analysis, and developing artefacts</a:t>
            </a:r>
          </a:p>
        </p:txBody>
      </p:sp>
      <p:sp>
        <p:nvSpPr>
          <p:cNvPr id="5" name="AutoShape 5"/>
          <p:cNvSpPr/>
          <p:nvPr/>
        </p:nvSpPr>
        <p:spPr>
          <a:xfrm>
            <a:off x="9142607" y="1033462"/>
            <a:ext cx="7184166" cy="0"/>
          </a:xfrm>
          <a:prstGeom prst="line">
            <a:avLst/>
          </a:prstGeom>
          <a:ln w="9525" cap="rnd">
            <a:solidFill>
              <a:srgbClr val="FFFFFF">
                <a:alpha val="40000"/>
              </a:srgbClr>
            </a:solidFill>
            <a:prstDash val="solid"/>
            <a:headEnd type="none" w="sm" len="sm"/>
            <a:tailEnd type="none" w="sm" len="sm"/>
          </a:ln>
        </p:spPr>
      </p:sp>
      <p:sp>
        <p:nvSpPr>
          <p:cNvPr id="6" name="AutoShape 6"/>
          <p:cNvSpPr/>
          <p:nvPr/>
        </p:nvSpPr>
        <p:spPr>
          <a:xfrm>
            <a:off x="9228567" y="3858872"/>
            <a:ext cx="7184166" cy="0"/>
          </a:xfrm>
          <a:prstGeom prst="line">
            <a:avLst/>
          </a:prstGeom>
          <a:ln w="9525" cap="rnd">
            <a:solidFill>
              <a:srgbClr val="FFFFFF">
                <a:alpha val="40000"/>
              </a:srgbClr>
            </a:solidFill>
            <a:prstDash val="solid"/>
            <a:headEnd type="none" w="sm" len="sm"/>
            <a:tailEnd type="none" w="sm" len="sm"/>
          </a:ln>
        </p:spPr>
      </p:sp>
      <p:sp>
        <p:nvSpPr>
          <p:cNvPr id="7" name="AutoShape 7"/>
          <p:cNvSpPr/>
          <p:nvPr/>
        </p:nvSpPr>
        <p:spPr>
          <a:xfrm>
            <a:off x="9141213" y="5148262"/>
            <a:ext cx="7184166" cy="0"/>
          </a:xfrm>
          <a:prstGeom prst="line">
            <a:avLst/>
          </a:prstGeom>
          <a:ln w="9525" cap="rnd">
            <a:solidFill>
              <a:srgbClr val="FFFFFF">
                <a:alpha val="40000"/>
              </a:srgbClr>
            </a:solidFill>
            <a:prstDash val="solid"/>
            <a:headEnd type="none" w="sm" len="sm"/>
            <a:tailEnd type="none" w="sm" len="sm"/>
          </a:ln>
        </p:spPr>
      </p:sp>
      <p:sp>
        <p:nvSpPr>
          <p:cNvPr id="8" name="AutoShape 8"/>
          <p:cNvSpPr/>
          <p:nvPr/>
        </p:nvSpPr>
        <p:spPr>
          <a:xfrm>
            <a:off x="9227174" y="6418603"/>
            <a:ext cx="7184166" cy="0"/>
          </a:xfrm>
          <a:prstGeom prst="line">
            <a:avLst/>
          </a:prstGeom>
          <a:ln w="9525" cap="rnd">
            <a:solidFill>
              <a:srgbClr val="FFFFFF">
                <a:alpha val="40000"/>
              </a:srgbClr>
            </a:solidFill>
            <a:prstDash val="solid"/>
            <a:headEnd type="none" w="sm" len="sm"/>
            <a:tailEnd type="none" w="sm" len="sm"/>
          </a:ln>
        </p:spPr>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51907" y="978860"/>
            <a:ext cx="1071230" cy="1071230"/>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48892" y="2443786"/>
            <a:ext cx="1074245" cy="1074245"/>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28003" y="4266354"/>
            <a:ext cx="1059897" cy="1059897"/>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48892" y="5891005"/>
            <a:ext cx="1074245" cy="1074245"/>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855663" y="7671025"/>
            <a:ext cx="1067474" cy="1067474"/>
          </a:xfrm>
          <a:prstGeom prst="rect">
            <a:avLst/>
          </a:prstGeom>
        </p:spPr>
      </p:pic>
      <p:grpSp>
        <p:nvGrpSpPr>
          <p:cNvPr id="14" name="Group 14"/>
          <p:cNvGrpSpPr/>
          <p:nvPr/>
        </p:nvGrpSpPr>
        <p:grpSpPr>
          <a:xfrm>
            <a:off x="1393496" y="1800577"/>
            <a:ext cx="4630073" cy="2995725"/>
            <a:chOff x="0" y="0"/>
            <a:chExt cx="6173430" cy="3994300"/>
          </a:xfrm>
        </p:grpSpPr>
        <p:sp>
          <p:nvSpPr>
            <p:cNvPr id="15" name="TextBox 15"/>
            <p:cNvSpPr txBox="1"/>
            <p:nvPr/>
          </p:nvSpPr>
          <p:spPr>
            <a:xfrm>
              <a:off x="0" y="-9525"/>
              <a:ext cx="6173430" cy="1838325"/>
            </a:xfrm>
            <a:prstGeom prst="rect">
              <a:avLst/>
            </a:prstGeom>
          </p:spPr>
          <p:txBody>
            <a:bodyPr lIns="0" tIns="0" rIns="0" bIns="0" rtlCol="0" anchor="t">
              <a:spAutoFit/>
            </a:bodyPr>
            <a:lstStyle/>
            <a:p>
              <a:pPr>
                <a:lnSpc>
                  <a:spcPts val="10800"/>
                </a:lnSpc>
              </a:pPr>
              <a:r>
                <a:rPr lang="en-US" sz="9000">
                  <a:solidFill>
                    <a:srgbClr val="000000"/>
                  </a:solidFill>
                  <a:latin typeface="HK Grotesk Medium Bold"/>
                </a:rPr>
                <a:t>Outline</a:t>
              </a:r>
            </a:p>
          </p:txBody>
        </p:sp>
        <p:sp>
          <p:nvSpPr>
            <p:cNvPr id="16" name="TextBox 16"/>
            <p:cNvSpPr txBox="1"/>
            <p:nvPr/>
          </p:nvSpPr>
          <p:spPr>
            <a:xfrm>
              <a:off x="0" y="2393254"/>
              <a:ext cx="6173430" cy="1601047"/>
            </a:xfrm>
            <a:prstGeom prst="rect">
              <a:avLst/>
            </a:prstGeom>
          </p:spPr>
          <p:txBody>
            <a:bodyPr lIns="0" tIns="0" rIns="0" bIns="0" rtlCol="0" anchor="t">
              <a:spAutoFit/>
            </a:bodyPr>
            <a:lstStyle/>
            <a:p>
              <a:pPr>
                <a:lnSpc>
                  <a:spcPts val="4809"/>
                </a:lnSpc>
              </a:pPr>
              <a:r>
                <a:rPr lang="en-US" sz="3699">
                  <a:solidFill>
                    <a:srgbClr val="FFFFFF"/>
                  </a:solidFill>
                  <a:latin typeface="HK Grotesk Medium"/>
                </a:rPr>
                <a:t>Key topics </a:t>
              </a:r>
              <a:r>
                <a:rPr lang="en-US" sz="3699">
                  <a:solidFill>
                    <a:srgbClr val="000000"/>
                  </a:solidFill>
                  <a:latin typeface="HK Grotesk Medium"/>
                </a:rPr>
                <a:t>discussed</a:t>
              </a:r>
            </a:p>
            <a:p>
              <a:pPr>
                <a:lnSpc>
                  <a:spcPts val="4809"/>
                </a:lnSpc>
              </a:pPr>
              <a:r>
                <a:rPr lang="en-US" sz="3699">
                  <a:solidFill>
                    <a:srgbClr val="000000"/>
                  </a:solidFill>
                  <a:latin typeface="HK Grotesk Medium"/>
                </a:rPr>
                <a:t>in this presentation</a:t>
              </a:r>
            </a:p>
          </p:txBody>
        </p:sp>
      </p:grpSp>
      <p:sp>
        <p:nvSpPr>
          <p:cNvPr id="17" name="TextBox 17"/>
          <p:cNvSpPr txBox="1"/>
          <p:nvPr/>
        </p:nvSpPr>
        <p:spPr>
          <a:xfrm>
            <a:off x="9144000" y="2377111"/>
            <a:ext cx="7182773" cy="1038225"/>
          </a:xfrm>
          <a:prstGeom prst="rect">
            <a:avLst/>
          </a:prstGeom>
        </p:spPr>
        <p:txBody>
          <a:bodyPr lIns="0" tIns="0" rIns="0" bIns="0" rtlCol="0" anchor="t">
            <a:spAutoFit/>
          </a:bodyPr>
          <a:lstStyle/>
          <a:p>
            <a:pPr marL="0" lvl="1" indent="0" algn="l">
              <a:lnSpc>
                <a:spcPts val="4199"/>
              </a:lnSpc>
              <a:spcBef>
                <a:spcPct val="0"/>
              </a:spcBef>
            </a:pPr>
            <a:r>
              <a:rPr lang="en-US" sz="2999" dirty="0">
                <a:solidFill>
                  <a:srgbClr val="000000"/>
                </a:solidFill>
                <a:latin typeface="HK Grotesk Medium"/>
              </a:rPr>
              <a:t>The needs of a UG Pre-sessional English cohort and the case study genre</a:t>
            </a:r>
          </a:p>
        </p:txBody>
      </p:sp>
      <p:sp>
        <p:nvSpPr>
          <p:cNvPr id="18" name="TextBox 18"/>
          <p:cNvSpPr txBox="1"/>
          <p:nvPr/>
        </p:nvSpPr>
        <p:spPr>
          <a:xfrm>
            <a:off x="9227174" y="7700274"/>
            <a:ext cx="7182773" cy="1038225"/>
          </a:xfrm>
          <a:prstGeom prst="rect">
            <a:avLst/>
          </a:prstGeom>
        </p:spPr>
        <p:txBody>
          <a:bodyPr lIns="0" tIns="0" rIns="0" bIns="0" rtlCol="0" anchor="t">
            <a:spAutoFit/>
          </a:bodyPr>
          <a:lstStyle/>
          <a:p>
            <a:pPr marL="0" lvl="1" indent="0" algn="l">
              <a:lnSpc>
                <a:spcPts val="4199"/>
              </a:lnSpc>
              <a:spcBef>
                <a:spcPct val="0"/>
              </a:spcBef>
            </a:pPr>
            <a:r>
              <a:rPr lang="en-US" sz="2999" dirty="0">
                <a:solidFill>
                  <a:srgbClr val="000000"/>
                </a:solidFill>
                <a:latin typeface="HK Grotesk Medium"/>
              </a:rPr>
              <a:t>Your reflections on embedding EDI into the EAP curriculum</a:t>
            </a:r>
          </a:p>
        </p:txBody>
      </p:sp>
      <p:sp>
        <p:nvSpPr>
          <p:cNvPr id="19" name="TextBox 19"/>
          <p:cNvSpPr txBox="1"/>
          <p:nvPr/>
        </p:nvSpPr>
        <p:spPr>
          <a:xfrm>
            <a:off x="9144000" y="6047349"/>
            <a:ext cx="7182773" cy="1038225"/>
          </a:xfrm>
          <a:prstGeom prst="rect">
            <a:avLst/>
          </a:prstGeom>
        </p:spPr>
        <p:txBody>
          <a:bodyPr lIns="0" tIns="0" rIns="0" bIns="0" rtlCol="0" anchor="t">
            <a:spAutoFit/>
          </a:bodyPr>
          <a:lstStyle/>
          <a:p>
            <a:pPr marL="0" lvl="1" indent="0" algn="l">
              <a:lnSpc>
                <a:spcPts val="4199"/>
              </a:lnSpc>
              <a:spcBef>
                <a:spcPct val="0"/>
              </a:spcBef>
            </a:pPr>
            <a:r>
              <a:rPr lang="en-US" sz="2999" dirty="0">
                <a:solidFill>
                  <a:srgbClr val="000000"/>
                </a:solidFill>
                <a:latin typeface="HK Grotesk Medium"/>
              </a:rPr>
              <a:t>Student </a:t>
            </a:r>
            <a:r>
              <a:rPr lang="en-US" sz="2999" dirty="0" err="1">
                <a:solidFill>
                  <a:srgbClr val="000000"/>
                </a:solidFill>
                <a:latin typeface="HK Grotesk Medium"/>
              </a:rPr>
              <a:t>realisation</a:t>
            </a:r>
            <a:r>
              <a:rPr lang="en-US" sz="2999" dirty="0">
                <a:solidFill>
                  <a:srgbClr val="000000"/>
                </a:solidFill>
                <a:latin typeface="HK Grotesk Medium"/>
              </a:rPr>
              <a:t> of the task and perceptions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26141" y="8204703"/>
            <a:ext cx="3194531" cy="1638300"/>
          </a:xfrm>
          <a:prstGeom prst="rect">
            <a:avLst/>
          </a:prstGeom>
        </p:spPr>
        <p:txBody>
          <a:bodyPr lIns="0" tIns="0" rIns="0" bIns="0" rtlCol="0" anchor="t">
            <a:spAutoFit/>
          </a:bodyPr>
          <a:lstStyle/>
          <a:p>
            <a:pPr>
              <a:lnSpc>
                <a:spcPts val="2655"/>
              </a:lnSpc>
            </a:pPr>
            <a:r>
              <a:rPr lang="en-US" sz="2212">
                <a:solidFill>
                  <a:srgbClr val="E46232"/>
                </a:solidFill>
                <a:latin typeface="HK Grotesk Medium"/>
              </a:rPr>
              <a:t>Response rate to evaluation survey: </a:t>
            </a:r>
            <a:r>
              <a:rPr lang="en-US" sz="2212">
                <a:solidFill>
                  <a:srgbClr val="000000"/>
                </a:solidFill>
                <a:latin typeface="HK Grotesk Medium"/>
              </a:rPr>
              <a:t>62%</a:t>
            </a:r>
          </a:p>
          <a:p>
            <a:pPr algn="ctr">
              <a:lnSpc>
                <a:spcPts val="7585"/>
              </a:lnSpc>
            </a:pPr>
            <a:endParaRPr lang="en-US" sz="2212">
              <a:solidFill>
                <a:srgbClr val="000000"/>
              </a:solidFill>
              <a:latin typeface="HK Grotesk Medium"/>
            </a:endParaRPr>
          </a:p>
        </p:txBody>
      </p:sp>
      <p:pic>
        <p:nvPicPr>
          <p:cNvPr id="3" name="Picture 3"/>
          <p:cNvPicPr>
            <a:picLocks noChangeAspect="1"/>
          </p:cNvPicPr>
          <p:nvPr/>
        </p:nvPicPr>
        <p:blipFill>
          <a:blip r:embed="rId3"/>
          <a:srcRect/>
          <a:stretch>
            <a:fillRect/>
          </a:stretch>
        </p:blipFill>
        <p:spPr>
          <a:xfrm>
            <a:off x="14946303" y="131166"/>
            <a:ext cx="3139730" cy="1742550"/>
          </a:xfrm>
          <a:prstGeom prst="rect">
            <a:avLst/>
          </a:prstGeom>
        </p:spPr>
      </p:pic>
      <p:sp>
        <p:nvSpPr>
          <p:cNvPr id="4" name="TextBox 4"/>
          <p:cNvSpPr txBox="1"/>
          <p:nvPr/>
        </p:nvSpPr>
        <p:spPr>
          <a:xfrm>
            <a:off x="7132960" y="441960"/>
            <a:ext cx="4022080" cy="954407"/>
          </a:xfrm>
          <a:prstGeom prst="rect">
            <a:avLst/>
          </a:prstGeom>
        </p:spPr>
        <p:txBody>
          <a:bodyPr lIns="0" tIns="0" rIns="0" bIns="0" rtlCol="0" anchor="t">
            <a:spAutoFit/>
          </a:bodyPr>
          <a:lstStyle/>
          <a:p>
            <a:pPr algn="ctr">
              <a:lnSpc>
                <a:spcPts val="7769"/>
              </a:lnSpc>
            </a:pPr>
            <a:r>
              <a:rPr lang="en-US" sz="5549">
                <a:solidFill>
                  <a:srgbClr val="E46232"/>
                </a:solidFill>
                <a:latin typeface="HK Grotesk Medium"/>
              </a:rPr>
              <a:t>Feedback [1]</a:t>
            </a:r>
          </a:p>
        </p:txBody>
      </p:sp>
      <p:pic>
        <p:nvPicPr>
          <p:cNvPr id="5" name="Picture 4">
            <a:extLst>
              <a:ext uri="{FF2B5EF4-FFF2-40B4-BE49-F238E27FC236}">
                <a16:creationId xmlns:a16="http://schemas.microsoft.com/office/drawing/2014/main" id="{7C3A2B34-E6E6-9FA2-49EC-BD1A4A3391AE}"/>
              </a:ext>
            </a:extLst>
          </p:cNvPr>
          <p:cNvPicPr>
            <a:picLocks noChangeAspect="1"/>
          </p:cNvPicPr>
          <p:nvPr/>
        </p:nvPicPr>
        <p:blipFill>
          <a:blip r:embed="rId4"/>
          <a:stretch>
            <a:fillRect/>
          </a:stretch>
        </p:blipFill>
        <p:spPr>
          <a:xfrm>
            <a:off x="632183" y="1562100"/>
            <a:ext cx="10515600" cy="7718290"/>
          </a:xfrm>
          <a:prstGeom prst="rect">
            <a:avLst/>
          </a:prstGeom>
          <a:ln>
            <a:solidFill>
              <a:schemeClr val="tx1"/>
            </a:solidFill>
          </a:ln>
        </p:spPr>
      </p:pic>
      <p:graphicFrame>
        <p:nvGraphicFramePr>
          <p:cNvPr id="6" name="Object 5">
            <a:extLst>
              <a:ext uri="{FF2B5EF4-FFF2-40B4-BE49-F238E27FC236}">
                <a16:creationId xmlns:a16="http://schemas.microsoft.com/office/drawing/2014/main" id="{B1235A3D-0E55-BC73-EE45-C1D787F865DA}"/>
              </a:ext>
            </a:extLst>
          </p:cNvPr>
          <p:cNvGraphicFramePr>
            <a:graphicFrameLocks noChangeAspect="1"/>
          </p:cNvGraphicFramePr>
          <p:nvPr>
            <p:extLst>
              <p:ext uri="{D42A27DB-BD31-4B8C-83A1-F6EECF244321}">
                <p14:modId xmlns:p14="http://schemas.microsoft.com/office/powerpoint/2010/main" val="551095157"/>
              </p:ext>
            </p:extLst>
          </p:nvPr>
        </p:nvGraphicFramePr>
        <p:xfrm>
          <a:off x="12039600" y="2552700"/>
          <a:ext cx="5981072" cy="3213389"/>
        </p:xfrm>
        <a:graphic>
          <a:graphicData uri="http://schemas.openxmlformats.org/presentationml/2006/ole">
            <mc:AlternateContent xmlns:mc="http://schemas.openxmlformats.org/markup-compatibility/2006">
              <mc:Choice xmlns:v="urn:schemas-microsoft-com:vml" Requires="v">
                <p:oleObj name="Bitmap Image" r:id="rId5" imgW="7924680" imgH="4257720" progId="Paint.Picture">
                  <p:embed/>
                </p:oleObj>
              </mc:Choice>
              <mc:Fallback>
                <p:oleObj name="Bitmap Image" r:id="rId5" imgW="7924680" imgH="4257720" progId="Paint.Picture">
                  <p:embed/>
                  <p:pic>
                    <p:nvPicPr>
                      <p:cNvPr id="2" name="Object 1">
                        <a:extLst>
                          <a:ext uri="{FF2B5EF4-FFF2-40B4-BE49-F238E27FC236}">
                            <a16:creationId xmlns:a16="http://schemas.microsoft.com/office/drawing/2014/main" id="{85BC3CC5-381C-0D71-7DC0-AA954504B718}"/>
                          </a:ext>
                        </a:extLst>
                      </p:cNvPr>
                      <p:cNvPicPr/>
                      <p:nvPr/>
                    </p:nvPicPr>
                    <p:blipFill>
                      <a:blip r:embed="rId6"/>
                      <a:stretch>
                        <a:fillRect/>
                      </a:stretch>
                    </p:blipFill>
                    <p:spPr>
                      <a:xfrm>
                        <a:off x="12039600" y="2552700"/>
                        <a:ext cx="5981072" cy="3213389"/>
                      </a:xfrm>
                      <a:prstGeom prst="rect">
                        <a:avLst/>
                      </a:prstGeom>
                      <a:ln>
                        <a:solidFill>
                          <a:schemeClr val="tx1"/>
                        </a:solidFill>
                      </a:ln>
                    </p:spPr>
                  </p:pic>
                </p:oleObj>
              </mc:Fallback>
            </mc:AlternateContent>
          </a:graphicData>
        </a:graphic>
      </p:graphicFrame>
      <p:sp>
        <p:nvSpPr>
          <p:cNvPr id="7" name="Rectangle 6">
            <a:extLst>
              <a:ext uri="{FF2B5EF4-FFF2-40B4-BE49-F238E27FC236}">
                <a16:creationId xmlns:a16="http://schemas.microsoft.com/office/drawing/2014/main" id="{5F030D9E-984D-E6BB-09D8-D083F4D8C6EE}"/>
              </a:ext>
            </a:extLst>
          </p:cNvPr>
          <p:cNvSpPr/>
          <p:nvPr/>
        </p:nvSpPr>
        <p:spPr>
          <a:xfrm>
            <a:off x="685800" y="3346103"/>
            <a:ext cx="4343400" cy="838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6357BAC-349A-D071-A585-01A569460B83}"/>
              </a:ext>
            </a:extLst>
          </p:cNvPr>
          <p:cNvSpPr/>
          <p:nvPr/>
        </p:nvSpPr>
        <p:spPr>
          <a:xfrm>
            <a:off x="685800" y="4188637"/>
            <a:ext cx="4343400" cy="6343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7DD468E-0B13-3479-36A8-0C1EFE58AED5}"/>
              </a:ext>
            </a:extLst>
          </p:cNvPr>
          <p:cNvSpPr/>
          <p:nvPr/>
        </p:nvSpPr>
        <p:spPr>
          <a:xfrm>
            <a:off x="657583" y="5585455"/>
            <a:ext cx="4343400" cy="5997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3992093-6AF8-08AA-2B42-43F435B3A533}"/>
              </a:ext>
            </a:extLst>
          </p:cNvPr>
          <p:cNvSpPr/>
          <p:nvPr/>
        </p:nvSpPr>
        <p:spPr>
          <a:xfrm>
            <a:off x="632183" y="6289697"/>
            <a:ext cx="4343400" cy="5997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01C5B20-5E82-03BC-A166-D08FFEAD8098}"/>
              </a:ext>
            </a:extLst>
          </p:cNvPr>
          <p:cNvSpPr/>
          <p:nvPr/>
        </p:nvSpPr>
        <p:spPr>
          <a:xfrm>
            <a:off x="632183" y="9401516"/>
            <a:ext cx="5334000" cy="5997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t>APG = name of module: Academic Practices and Genres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946303" y="131166"/>
            <a:ext cx="3139730" cy="1742550"/>
          </a:xfrm>
          <a:prstGeom prst="rect">
            <a:avLst/>
          </a:prstGeom>
        </p:spPr>
      </p:pic>
      <p:pic>
        <p:nvPicPr>
          <p:cNvPr id="3" name="Picture 3"/>
          <p:cNvPicPr>
            <a:picLocks noChangeAspect="1"/>
          </p:cNvPicPr>
          <p:nvPr/>
        </p:nvPicPr>
        <p:blipFill>
          <a:blip r:embed="rId4"/>
          <a:srcRect/>
          <a:stretch>
            <a:fillRect/>
          </a:stretch>
        </p:blipFill>
        <p:spPr>
          <a:xfrm>
            <a:off x="130185" y="2238437"/>
            <a:ext cx="4244103" cy="4795596"/>
          </a:xfrm>
          <a:prstGeom prst="rect">
            <a:avLst/>
          </a:prstGeom>
        </p:spPr>
      </p:pic>
      <p:sp>
        <p:nvSpPr>
          <p:cNvPr id="4" name="TextBox 4"/>
          <p:cNvSpPr txBox="1"/>
          <p:nvPr/>
        </p:nvSpPr>
        <p:spPr>
          <a:xfrm>
            <a:off x="7132960" y="441960"/>
            <a:ext cx="4022080" cy="954407"/>
          </a:xfrm>
          <a:prstGeom prst="rect">
            <a:avLst/>
          </a:prstGeom>
        </p:spPr>
        <p:txBody>
          <a:bodyPr lIns="0" tIns="0" rIns="0" bIns="0" rtlCol="0" anchor="t">
            <a:spAutoFit/>
          </a:bodyPr>
          <a:lstStyle/>
          <a:p>
            <a:pPr algn="ctr">
              <a:lnSpc>
                <a:spcPts val="7769"/>
              </a:lnSpc>
            </a:pPr>
            <a:r>
              <a:rPr lang="en-US" sz="5549">
                <a:solidFill>
                  <a:srgbClr val="E46232"/>
                </a:solidFill>
                <a:latin typeface="HK Grotesk Medium"/>
              </a:rPr>
              <a:t>Feedback [2]</a:t>
            </a:r>
          </a:p>
        </p:txBody>
      </p:sp>
      <p:sp>
        <p:nvSpPr>
          <p:cNvPr id="5" name="TextBox 5"/>
          <p:cNvSpPr txBox="1"/>
          <p:nvPr/>
        </p:nvSpPr>
        <p:spPr>
          <a:xfrm>
            <a:off x="3643170" y="1910777"/>
            <a:ext cx="11303133" cy="588645"/>
          </a:xfrm>
          <a:prstGeom prst="rect">
            <a:avLst/>
          </a:prstGeom>
        </p:spPr>
        <p:txBody>
          <a:bodyPr lIns="0" tIns="0" rIns="0" bIns="0" rtlCol="0" anchor="t">
            <a:spAutoFit/>
          </a:bodyPr>
          <a:lstStyle/>
          <a:p>
            <a:pPr algn="ctr">
              <a:lnSpc>
                <a:spcPts val="4829"/>
              </a:lnSpc>
            </a:pPr>
            <a:r>
              <a:rPr lang="en-US" sz="3449" dirty="0">
                <a:solidFill>
                  <a:srgbClr val="000000"/>
                </a:solidFill>
                <a:latin typeface="HK Grotesk Medium"/>
              </a:rPr>
              <a:t>What surprised you most about the module?</a:t>
            </a:r>
          </a:p>
        </p:txBody>
      </p:sp>
      <p:sp>
        <p:nvSpPr>
          <p:cNvPr id="6" name="TextBox 6"/>
          <p:cNvSpPr txBox="1"/>
          <p:nvPr/>
        </p:nvSpPr>
        <p:spPr>
          <a:xfrm>
            <a:off x="196631" y="3494692"/>
            <a:ext cx="4111212" cy="2748915"/>
          </a:xfrm>
          <a:prstGeom prst="rect">
            <a:avLst/>
          </a:prstGeom>
        </p:spPr>
        <p:txBody>
          <a:bodyPr lIns="0" tIns="0" rIns="0" bIns="0" rtlCol="0" anchor="t">
            <a:spAutoFit/>
          </a:bodyPr>
          <a:lstStyle/>
          <a:p>
            <a:pPr algn="ctr">
              <a:lnSpc>
                <a:spcPts val="4409"/>
              </a:lnSpc>
            </a:pPr>
            <a:r>
              <a:rPr lang="en-US" sz="3150" dirty="0">
                <a:solidFill>
                  <a:srgbClr val="000000"/>
                </a:solidFill>
                <a:latin typeface="HK Grotesk Medium Italics"/>
              </a:rPr>
              <a:t>It taught us to think critically and for us to learn to </a:t>
            </a:r>
            <a:r>
              <a:rPr lang="en-US" sz="3150" dirty="0" err="1">
                <a:solidFill>
                  <a:srgbClr val="000000"/>
                </a:solidFill>
                <a:latin typeface="HK Grotesk Medium Italics"/>
              </a:rPr>
              <a:t>analyse</a:t>
            </a:r>
            <a:r>
              <a:rPr lang="en-US" sz="3150" dirty="0">
                <a:solidFill>
                  <a:srgbClr val="000000"/>
                </a:solidFill>
                <a:latin typeface="HK Grotesk Medium Italics"/>
              </a:rPr>
              <a:t> things for ourselves which I thought was good</a:t>
            </a:r>
          </a:p>
        </p:txBody>
      </p:sp>
      <p:pic>
        <p:nvPicPr>
          <p:cNvPr id="7" name="Picture 7"/>
          <p:cNvPicPr>
            <a:picLocks noChangeAspect="1"/>
          </p:cNvPicPr>
          <p:nvPr/>
        </p:nvPicPr>
        <p:blipFill>
          <a:blip r:embed="rId4"/>
          <a:srcRect/>
          <a:stretch>
            <a:fillRect/>
          </a:stretch>
        </p:blipFill>
        <p:spPr>
          <a:xfrm>
            <a:off x="4588590" y="4706014"/>
            <a:ext cx="4399807" cy="4971533"/>
          </a:xfrm>
          <a:prstGeom prst="rect">
            <a:avLst/>
          </a:prstGeom>
        </p:spPr>
      </p:pic>
      <p:sp>
        <p:nvSpPr>
          <p:cNvPr id="8" name="TextBox 8"/>
          <p:cNvSpPr txBox="1"/>
          <p:nvPr/>
        </p:nvSpPr>
        <p:spPr>
          <a:xfrm>
            <a:off x="4732887" y="6301914"/>
            <a:ext cx="4111212" cy="2801344"/>
          </a:xfrm>
          <a:prstGeom prst="rect">
            <a:avLst/>
          </a:prstGeom>
        </p:spPr>
        <p:txBody>
          <a:bodyPr lIns="0" tIns="0" rIns="0" bIns="0" rtlCol="0" anchor="t">
            <a:spAutoFit/>
          </a:bodyPr>
          <a:lstStyle/>
          <a:p>
            <a:pPr algn="ctr">
              <a:lnSpc>
                <a:spcPts val="4409"/>
              </a:lnSpc>
            </a:pPr>
            <a:r>
              <a:rPr lang="en-US" sz="3150" dirty="0">
                <a:solidFill>
                  <a:srgbClr val="000000"/>
                </a:solidFill>
                <a:latin typeface="HK Grotesk Medium Italics"/>
              </a:rPr>
              <a:t>Learning about report writing, I thought that we would learn about some writing or reading skills</a:t>
            </a:r>
          </a:p>
        </p:txBody>
      </p:sp>
      <p:pic>
        <p:nvPicPr>
          <p:cNvPr id="9" name="Picture 9"/>
          <p:cNvPicPr>
            <a:picLocks noChangeAspect="1"/>
          </p:cNvPicPr>
          <p:nvPr/>
        </p:nvPicPr>
        <p:blipFill>
          <a:blip r:embed="rId4"/>
          <a:srcRect/>
          <a:stretch>
            <a:fillRect/>
          </a:stretch>
        </p:blipFill>
        <p:spPr>
          <a:xfrm>
            <a:off x="9294737" y="2843210"/>
            <a:ext cx="4134529" cy="4671784"/>
          </a:xfrm>
          <a:prstGeom prst="rect">
            <a:avLst/>
          </a:prstGeom>
        </p:spPr>
      </p:pic>
      <p:sp>
        <p:nvSpPr>
          <p:cNvPr id="10" name="TextBox 10"/>
          <p:cNvSpPr txBox="1"/>
          <p:nvPr/>
        </p:nvSpPr>
        <p:spPr>
          <a:xfrm>
            <a:off x="9318055" y="4285118"/>
            <a:ext cx="4111212" cy="2748915"/>
          </a:xfrm>
          <a:prstGeom prst="rect">
            <a:avLst/>
          </a:prstGeom>
        </p:spPr>
        <p:txBody>
          <a:bodyPr lIns="0" tIns="0" rIns="0" bIns="0" rtlCol="0" anchor="t">
            <a:spAutoFit/>
          </a:bodyPr>
          <a:lstStyle/>
          <a:p>
            <a:pPr algn="ctr">
              <a:lnSpc>
                <a:spcPts val="4409"/>
              </a:lnSpc>
            </a:pPr>
            <a:r>
              <a:rPr lang="en-US" sz="3150" dirty="0">
                <a:solidFill>
                  <a:srgbClr val="000000"/>
                </a:solidFill>
                <a:latin typeface="HK Grotesk Medium Italics"/>
              </a:rPr>
              <a:t>I thought the report would be so difficult, but actually we were given a lot of useful information</a:t>
            </a:r>
          </a:p>
        </p:txBody>
      </p:sp>
      <p:pic>
        <p:nvPicPr>
          <p:cNvPr id="11" name="Picture 11"/>
          <p:cNvPicPr>
            <a:picLocks noChangeAspect="1"/>
          </p:cNvPicPr>
          <p:nvPr/>
        </p:nvPicPr>
        <p:blipFill>
          <a:blip r:embed="rId4"/>
          <a:srcRect l="10182" r="10182"/>
          <a:stretch>
            <a:fillRect/>
          </a:stretch>
        </p:blipFill>
        <p:spPr>
          <a:xfrm>
            <a:off x="13791216" y="3561367"/>
            <a:ext cx="4188174" cy="5942649"/>
          </a:xfrm>
          <a:prstGeom prst="rect">
            <a:avLst/>
          </a:prstGeom>
        </p:spPr>
      </p:pic>
      <p:sp>
        <p:nvSpPr>
          <p:cNvPr id="12" name="TextBox 12"/>
          <p:cNvSpPr txBox="1"/>
          <p:nvPr/>
        </p:nvSpPr>
        <p:spPr>
          <a:xfrm>
            <a:off x="14139097" y="5404485"/>
            <a:ext cx="3492413" cy="3853815"/>
          </a:xfrm>
          <a:prstGeom prst="rect">
            <a:avLst/>
          </a:prstGeom>
        </p:spPr>
        <p:txBody>
          <a:bodyPr lIns="0" tIns="0" rIns="0" bIns="0" rtlCol="0" anchor="t">
            <a:spAutoFit/>
          </a:bodyPr>
          <a:lstStyle/>
          <a:p>
            <a:pPr algn="ctr">
              <a:lnSpc>
                <a:spcPts val="4409"/>
              </a:lnSpc>
            </a:pPr>
            <a:r>
              <a:rPr lang="en-US" sz="3150" dirty="0">
                <a:solidFill>
                  <a:srgbClr val="000000"/>
                </a:solidFill>
                <a:latin typeface="HK Grotesk Medium Italics"/>
              </a:rPr>
              <a:t>I thought we would  only learn about essays but actually we discovered different types of writing and it was amazing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369" y="0"/>
            <a:ext cx="7174139" cy="10287000"/>
          </a:xfrm>
          <a:prstGeom prst="rect">
            <a:avLst/>
          </a:prstGeom>
          <a:solidFill>
            <a:srgbClr val="E46232"/>
          </a:solidFill>
        </p:spPr>
      </p:sp>
      <p:sp>
        <p:nvSpPr>
          <p:cNvPr id="3" name="TextBox 3"/>
          <p:cNvSpPr txBox="1"/>
          <p:nvPr/>
        </p:nvSpPr>
        <p:spPr>
          <a:xfrm>
            <a:off x="626438" y="3108566"/>
            <a:ext cx="5824525" cy="1381125"/>
          </a:xfrm>
          <a:prstGeom prst="rect">
            <a:avLst/>
          </a:prstGeom>
        </p:spPr>
        <p:txBody>
          <a:bodyPr lIns="0" tIns="0" rIns="0" bIns="0" rtlCol="0" anchor="t">
            <a:spAutoFit/>
          </a:bodyPr>
          <a:lstStyle/>
          <a:p>
            <a:pPr>
              <a:lnSpc>
                <a:spcPts val="10800"/>
              </a:lnSpc>
            </a:pPr>
            <a:r>
              <a:rPr lang="en-US" sz="9000">
                <a:solidFill>
                  <a:srgbClr val="000000"/>
                </a:solidFill>
                <a:latin typeface="HK Grotesk Medium Bold"/>
              </a:rPr>
              <a:t>References</a:t>
            </a:r>
          </a:p>
        </p:txBody>
      </p:sp>
      <p:sp>
        <p:nvSpPr>
          <p:cNvPr id="4" name="TextBox 4"/>
          <p:cNvSpPr txBox="1"/>
          <p:nvPr/>
        </p:nvSpPr>
        <p:spPr>
          <a:xfrm>
            <a:off x="8431630" y="6304001"/>
            <a:ext cx="9456119" cy="1838325"/>
          </a:xfrm>
          <a:prstGeom prst="rect">
            <a:avLst/>
          </a:prstGeom>
        </p:spPr>
        <p:txBody>
          <a:bodyPr lIns="0" tIns="0" rIns="0" bIns="0" rtlCol="0" anchor="t">
            <a:spAutoFit/>
          </a:bodyPr>
          <a:lstStyle/>
          <a:p>
            <a:pPr>
              <a:lnSpc>
                <a:spcPts val="3600"/>
              </a:lnSpc>
            </a:pPr>
            <a:r>
              <a:rPr lang="en-US" sz="3000">
                <a:solidFill>
                  <a:srgbClr val="000000"/>
                </a:solidFill>
                <a:latin typeface="HK Grotesk Light Bold"/>
              </a:rPr>
              <a:t>Nathan, P. (2013). Academic writing in the business school: The genre of the business case report. </a:t>
            </a:r>
            <a:r>
              <a:rPr lang="en-US" sz="3000">
                <a:solidFill>
                  <a:srgbClr val="000000"/>
                </a:solidFill>
                <a:latin typeface="HK Grotesk Light Bold Italics"/>
              </a:rPr>
              <a:t>Journal of English for Academic Purposes</a:t>
            </a:r>
            <a:r>
              <a:rPr lang="en-US" sz="3000">
                <a:solidFill>
                  <a:srgbClr val="000000"/>
                </a:solidFill>
                <a:latin typeface="HK Grotesk Light Bold"/>
              </a:rPr>
              <a:t>, 12, 57-68.</a:t>
            </a:r>
          </a:p>
          <a:p>
            <a:pPr>
              <a:lnSpc>
                <a:spcPts val="3600"/>
              </a:lnSpc>
            </a:pPr>
            <a:endParaRPr lang="en-US" sz="3000">
              <a:solidFill>
                <a:srgbClr val="000000"/>
              </a:solidFill>
              <a:latin typeface="HK Grotesk Light Bold"/>
            </a:endParaRPr>
          </a:p>
        </p:txBody>
      </p:sp>
      <p:sp>
        <p:nvSpPr>
          <p:cNvPr id="5" name="AutoShape 5"/>
          <p:cNvSpPr/>
          <p:nvPr/>
        </p:nvSpPr>
        <p:spPr>
          <a:xfrm>
            <a:off x="9369281" y="3351794"/>
            <a:ext cx="7890019" cy="0"/>
          </a:xfrm>
          <a:prstGeom prst="line">
            <a:avLst/>
          </a:prstGeom>
          <a:ln w="9525" cap="rnd">
            <a:solidFill>
              <a:srgbClr val="FFFFFF">
                <a:alpha val="40000"/>
              </a:srgbClr>
            </a:solidFill>
            <a:prstDash val="solid"/>
            <a:headEnd type="none" w="sm" len="sm"/>
            <a:tailEnd type="none" w="sm" len="sm"/>
          </a:ln>
        </p:spPr>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9952" y="6690663"/>
            <a:ext cx="551296" cy="537263"/>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66009" y="4351353"/>
            <a:ext cx="679182" cy="61126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29952" y="8555618"/>
            <a:ext cx="549370" cy="702682"/>
          </a:xfrm>
          <a:prstGeom prst="rect">
            <a:avLst/>
          </a:prstGeom>
        </p:spPr>
      </p:pic>
      <p:sp>
        <p:nvSpPr>
          <p:cNvPr id="9" name="TextBox 9"/>
          <p:cNvSpPr txBox="1"/>
          <p:nvPr/>
        </p:nvSpPr>
        <p:spPr>
          <a:xfrm>
            <a:off x="8431630" y="8545564"/>
            <a:ext cx="9456119" cy="1381125"/>
          </a:xfrm>
          <a:prstGeom prst="rect">
            <a:avLst/>
          </a:prstGeom>
        </p:spPr>
        <p:txBody>
          <a:bodyPr lIns="0" tIns="0" rIns="0" bIns="0" rtlCol="0" anchor="t">
            <a:spAutoFit/>
          </a:bodyPr>
          <a:lstStyle/>
          <a:p>
            <a:pPr>
              <a:lnSpc>
                <a:spcPts val="3600"/>
              </a:lnSpc>
            </a:pPr>
            <a:r>
              <a:rPr lang="en-US" sz="3000">
                <a:solidFill>
                  <a:srgbClr val="000000"/>
                </a:solidFill>
                <a:latin typeface="HK Grotesk Light Bold"/>
              </a:rPr>
              <a:t>Nesi, H., &amp; Gardner, S. (2012). </a:t>
            </a:r>
            <a:r>
              <a:rPr lang="en-US" sz="3000">
                <a:solidFill>
                  <a:srgbClr val="000000"/>
                </a:solidFill>
                <a:latin typeface="HK Grotesk Light Bold Italics"/>
              </a:rPr>
              <a:t>Genres across the Disciplines</a:t>
            </a:r>
            <a:r>
              <a:rPr lang="en-US" sz="3000">
                <a:solidFill>
                  <a:srgbClr val="000000"/>
                </a:solidFill>
                <a:latin typeface="HK Grotesk Light Bold"/>
              </a:rPr>
              <a:t>. Cambridge</a:t>
            </a:r>
          </a:p>
          <a:p>
            <a:pPr>
              <a:lnSpc>
                <a:spcPts val="3600"/>
              </a:lnSpc>
            </a:pPr>
            <a:endParaRPr lang="en-US" sz="3000">
              <a:solidFill>
                <a:srgbClr val="000000"/>
              </a:solidFill>
              <a:latin typeface="HK Grotesk Light Bold"/>
            </a:endParaRPr>
          </a:p>
        </p:txBody>
      </p:sp>
      <p:sp>
        <p:nvSpPr>
          <p:cNvPr id="10" name="TextBox 10"/>
          <p:cNvSpPr txBox="1"/>
          <p:nvPr/>
        </p:nvSpPr>
        <p:spPr>
          <a:xfrm>
            <a:off x="8555455" y="703301"/>
            <a:ext cx="9456119" cy="3324225"/>
          </a:xfrm>
          <a:prstGeom prst="rect">
            <a:avLst/>
          </a:prstGeom>
        </p:spPr>
        <p:txBody>
          <a:bodyPr lIns="0" tIns="0" rIns="0" bIns="0" rtlCol="0" anchor="t">
            <a:spAutoFit/>
          </a:bodyPr>
          <a:lstStyle/>
          <a:p>
            <a:pPr>
              <a:lnSpc>
                <a:spcPts val="3600"/>
              </a:lnSpc>
            </a:pPr>
            <a:r>
              <a:rPr lang="en-US" sz="3000">
                <a:solidFill>
                  <a:srgbClr val="000000"/>
                </a:solidFill>
                <a:latin typeface="HK Grotesk Light Bold"/>
              </a:rPr>
              <a:t>Advance HE. (2018). Embedding equality, diversity and inclusion in the curriculum: A programme standard [Slides]. Advance HE.  Retrieved from </a:t>
            </a:r>
            <a:r>
              <a:rPr lang="en-US" sz="3000">
                <a:solidFill>
                  <a:srgbClr val="000000"/>
                </a:solidFill>
                <a:latin typeface="HK Grotesk Light Bold"/>
                <a:hlinkClick r:id="rId9" tooltip="https://www.advance-he.ac.uk/knowledge-hub/embedding-equality-diversity-and-inclusion-curriculum-programme-standard"/>
              </a:rPr>
              <a:t>https://www.advance-he.ac.uk/knowledge-hub/embedding-equality-diversity-and-inclusion-curriculum-programme-standard</a:t>
            </a:r>
            <a:r>
              <a:rPr lang="en-US" sz="3000">
                <a:solidFill>
                  <a:srgbClr val="000000"/>
                </a:solidFill>
                <a:latin typeface="HK Grotesk Light Bold"/>
              </a:rPr>
              <a:t>  </a:t>
            </a:r>
          </a:p>
          <a:p>
            <a:pPr>
              <a:lnSpc>
                <a:spcPts val="4559"/>
              </a:lnSpc>
            </a:pPr>
            <a:endParaRPr lang="en-US" sz="3000">
              <a:solidFill>
                <a:srgbClr val="000000"/>
              </a:solidFill>
              <a:latin typeface="HK Grotesk Light Bold"/>
            </a:endParaRPr>
          </a:p>
        </p:txBody>
      </p:sp>
      <p:sp>
        <p:nvSpPr>
          <p:cNvPr id="11" name="TextBox 11"/>
          <p:cNvSpPr txBox="1"/>
          <p:nvPr/>
        </p:nvSpPr>
        <p:spPr>
          <a:xfrm>
            <a:off x="8431630" y="4018001"/>
            <a:ext cx="9456119" cy="2295525"/>
          </a:xfrm>
          <a:prstGeom prst="rect">
            <a:avLst/>
          </a:prstGeom>
        </p:spPr>
        <p:txBody>
          <a:bodyPr lIns="0" tIns="0" rIns="0" bIns="0" rtlCol="0" anchor="t">
            <a:spAutoFit/>
          </a:bodyPr>
          <a:lstStyle/>
          <a:p>
            <a:pPr>
              <a:lnSpc>
                <a:spcPts val="3600"/>
              </a:lnSpc>
            </a:pPr>
            <a:r>
              <a:rPr lang="en-US" sz="3000">
                <a:solidFill>
                  <a:srgbClr val="000000"/>
                </a:solidFill>
                <a:latin typeface="HK Grotesk Light Bold"/>
              </a:rPr>
              <a:t>Baleap. (2022). </a:t>
            </a:r>
            <a:r>
              <a:rPr lang="en-US" sz="3000">
                <a:solidFill>
                  <a:srgbClr val="000000"/>
                </a:solidFill>
                <a:latin typeface="HK Grotesk Light Bold Italics"/>
              </a:rPr>
              <a:t>BAS Accreditation Handbook. </a:t>
            </a:r>
            <a:r>
              <a:rPr lang="en-US" sz="3000">
                <a:solidFill>
                  <a:srgbClr val="000000"/>
                </a:solidFill>
                <a:latin typeface="HK Grotesk Light Bold"/>
              </a:rPr>
              <a:t>Retrieved from https://www.baleap.org/wp-content/uploads/2022/03/BAS-Accreditation-Hbook-v9x.pdf</a:t>
            </a:r>
          </a:p>
          <a:p>
            <a:pPr>
              <a:lnSpc>
                <a:spcPts val="3600"/>
              </a:lnSpc>
            </a:pPr>
            <a:endParaRPr lang="en-US" sz="3000">
              <a:solidFill>
                <a:srgbClr val="000000"/>
              </a:solidFill>
              <a:latin typeface="HK Grotesk Light Bold"/>
            </a:endParaRPr>
          </a:p>
        </p:txBody>
      </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79310" y="1443943"/>
            <a:ext cx="722605" cy="49399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814" r="5814"/>
          <a:stretch>
            <a:fillRect/>
          </a:stretch>
        </p:blipFill>
        <p:spPr>
          <a:xfrm>
            <a:off x="0" y="0"/>
            <a:ext cx="18288000" cy="10287000"/>
          </a:xfrm>
          <a:prstGeom prst="rect">
            <a:avLst/>
          </a:prstGeom>
        </p:spPr>
      </p:pic>
      <p:grpSp>
        <p:nvGrpSpPr>
          <p:cNvPr id="3" name="Group 3"/>
          <p:cNvGrpSpPr/>
          <p:nvPr/>
        </p:nvGrpSpPr>
        <p:grpSpPr>
          <a:xfrm>
            <a:off x="9144000" y="5536135"/>
            <a:ext cx="8115300" cy="3722165"/>
            <a:chOff x="0" y="0"/>
            <a:chExt cx="10820400" cy="4962887"/>
          </a:xfrm>
        </p:grpSpPr>
        <p:sp>
          <p:nvSpPr>
            <p:cNvPr id="4" name="TextBox 4"/>
            <p:cNvSpPr txBox="1"/>
            <p:nvPr/>
          </p:nvSpPr>
          <p:spPr>
            <a:xfrm>
              <a:off x="0" y="-9525"/>
              <a:ext cx="10820400" cy="3667125"/>
            </a:xfrm>
            <a:prstGeom prst="rect">
              <a:avLst/>
            </a:prstGeom>
          </p:spPr>
          <p:txBody>
            <a:bodyPr lIns="0" tIns="0" rIns="0" bIns="0" rtlCol="0" anchor="t">
              <a:spAutoFit/>
            </a:bodyPr>
            <a:lstStyle/>
            <a:p>
              <a:pPr algn="r">
                <a:lnSpc>
                  <a:spcPts val="10800"/>
                </a:lnSpc>
              </a:pPr>
              <a:r>
                <a:rPr lang="en-US" sz="9000">
                  <a:solidFill>
                    <a:srgbClr val="000000"/>
                  </a:solidFill>
                  <a:latin typeface="HK Grotesk Medium Bold"/>
                </a:rPr>
                <a:t>Questions for reflection</a:t>
              </a:r>
            </a:p>
          </p:txBody>
        </p:sp>
        <p:sp>
          <p:nvSpPr>
            <p:cNvPr id="5" name="TextBox 5"/>
            <p:cNvSpPr txBox="1"/>
            <p:nvPr/>
          </p:nvSpPr>
          <p:spPr>
            <a:xfrm>
              <a:off x="0" y="4222054"/>
              <a:ext cx="10820400" cy="740833"/>
            </a:xfrm>
            <a:prstGeom prst="rect">
              <a:avLst/>
            </a:prstGeom>
          </p:spPr>
          <p:txBody>
            <a:bodyPr lIns="0" tIns="0" rIns="0" bIns="0" rtlCol="0" anchor="t">
              <a:spAutoFit/>
            </a:bodyPr>
            <a:lstStyle/>
            <a:p>
              <a:pPr algn="r">
                <a:lnSpc>
                  <a:spcPts val="4550"/>
                </a:lnSpc>
              </a:pPr>
              <a:r>
                <a:rPr lang="en-US" sz="3500">
                  <a:solidFill>
                    <a:srgbClr val="E46232"/>
                  </a:solidFill>
                  <a:latin typeface="HK Grotesk Medium"/>
                </a:rPr>
                <a:t>Embedding EDI into the EAP curriculum</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623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0596" y="423575"/>
            <a:ext cx="11118406" cy="3308054"/>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104" y="6978946"/>
            <a:ext cx="11118406" cy="330805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04263" y="3741545"/>
            <a:ext cx="10595044" cy="3152339"/>
          </a:xfrm>
          <a:prstGeom prst="rect">
            <a:avLst/>
          </a:prstGeom>
        </p:spPr>
      </p:pic>
      <p:pic>
        <p:nvPicPr>
          <p:cNvPr id="5" name="Picture 5"/>
          <p:cNvPicPr>
            <a:picLocks noChangeAspect="1"/>
          </p:cNvPicPr>
          <p:nvPr/>
        </p:nvPicPr>
        <p:blipFill>
          <a:blip r:embed="rId5"/>
          <a:srcRect/>
          <a:stretch>
            <a:fillRect/>
          </a:stretch>
        </p:blipFill>
        <p:spPr>
          <a:xfrm>
            <a:off x="66616" y="233393"/>
            <a:ext cx="852233" cy="1048903"/>
          </a:xfrm>
          <a:prstGeom prst="rect">
            <a:avLst/>
          </a:prstGeom>
        </p:spPr>
      </p:pic>
      <p:pic>
        <p:nvPicPr>
          <p:cNvPr id="6" name="Picture 6"/>
          <p:cNvPicPr>
            <a:picLocks noChangeAspect="1"/>
          </p:cNvPicPr>
          <p:nvPr/>
        </p:nvPicPr>
        <p:blipFill>
          <a:blip r:embed="rId6"/>
          <a:srcRect/>
          <a:stretch>
            <a:fillRect/>
          </a:stretch>
        </p:blipFill>
        <p:spPr>
          <a:xfrm>
            <a:off x="6620275" y="3741545"/>
            <a:ext cx="955812" cy="1048903"/>
          </a:xfrm>
          <a:prstGeom prst="rect">
            <a:avLst/>
          </a:prstGeom>
        </p:spPr>
      </p:pic>
      <p:pic>
        <p:nvPicPr>
          <p:cNvPr id="7" name="Picture 7"/>
          <p:cNvPicPr>
            <a:picLocks noChangeAspect="1"/>
          </p:cNvPicPr>
          <p:nvPr/>
        </p:nvPicPr>
        <p:blipFill>
          <a:blip r:embed="rId7"/>
          <a:srcRect/>
          <a:stretch>
            <a:fillRect/>
          </a:stretch>
        </p:blipFill>
        <p:spPr>
          <a:xfrm>
            <a:off x="66616" y="6411742"/>
            <a:ext cx="867856" cy="964284"/>
          </a:xfrm>
          <a:prstGeom prst="rect">
            <a:avLst/>
          </a:prstGeom>
        </p:spPr>
      </p:pic>
      <p:sp>
        <p:nvSpPr>
          <p:cNvPr id="8" name="TextBox 8"/>
          <p:cNvSpPr txBox="1"/>
          <p:nvPr/>
        </p:nvSpPr>
        <p:spPr>
          <a:xfrm>
            <a:off x="907675" y="789187"/>
            <a:ext cx="10064249" cy="2500630"/>
          </a:xfrm>
          <a:prstGeom prst="rect">
            <a:avLst/>
          </a:prstGeom>
        </p:spPr>
        <p:txBody>
          <a:bodyPr lIns="0" tIns="0" rIns="0" bIns="0" rtlCol="0" anchor="t">
            <a:spAutoFit/>
          </a:bodyPr>
          <a:lstStyle/>
          <a:p>
            <a:pPr algn="ctr">
              <a:lnSpc>
                <a:spcPts val="4969"/>
              </a:lnSpc>
            </a:pPr>
            <a:r>
              <a:rPr lang="en-US" sz="3549" dirty="0">
                <a:solidFill>
                  <a:srgbClr val="000000"/>
                </a:solidFill>
                <a:latin typeface="HK Grotesk Medium"/>
              </a:rPr>
              <a:t>One of the questions asked about embedding EDI into the curriculum is '</a:t>
            </a:r>
            <a:r>
              <a:rPr lang="en-US" sz="3549" dirty="0">
                <a:solidFill>
                  <a:srgbClr val="000000"/>
                </a:solidFill>
                <a:latin typeface="HK Grotesk Medium Italics"/>
              </a:rPr>
              <a:t>Where do I begin..?'</a:t>
            </a:r>
            <a:r>
              <a:rPr lang="en-US" sz="3549" dirty="0">
                <a:solidFill>
                  <a:srgbClr val="000000"/>
                </a:solidFill>
                <a:latin typeface="HK Grotesk Medium"/>
              </a:rPr>
              <a:t> What obstacles and affordances does the EAP curriculum bring?</a:t>
            </a:r>
          </a:p>
        </p:txBody>
      </p:sp>
      <p:sp>
        <p:nvSpPr>
          <p:cNvPr id="9" name="TextBox 9"/>
          <p:cNvSpPr txBox="1"/>
          <p:nvPr/>
        </p:nvSpPr>
        <p:spPr>
          <a:xfrm>
            <a:off x="7098181" y="4421482"/>
            <a:ext cx="9770331" cy="1871980"/>
          </a:xfrm>
          <a:prstGeom prst="rect">
            <a:avLst/>
          </a:prstGeom>
        </p:spPr>
        <p:txBody>
          <a:bodyPr lIns="0" tIns="0" rIns="0" bIns="0" rtlCol="0" anchor="t">
            <a:spAutoFit/>
          </a:bodyPr>
          <a:lstStyle/>
          <a:p>
            <a:pPr algn="ctr">
              <a:lnSpc>
                <a:spcPts val="4969"/>
              </a:lnSpc>
            </a:pPr>
            <a:r>
              <a:rPr lang="en-US" sz="3549" dirty="0">
                <a:solidFill>
                  <a:srgbClr val="000000"/>
                </a:solidFill>
                <a:latin typeface="HK Grotesk Medium"/>
              </a:rPr>
              <a:t>Can you think of other EAP tasks (written/spoken) which would involve students with concepts around EDI?</a:t>
            </a:r>
          </a:p>
        </p:txBody>
      </p:sp>
      <p:sp>
        <p:nvSpPr>
          <p:cNvPr id="10" name="TextBox 10"/>
          <p:cNvSpPr txBox="1"/>
          <p:nvPr/>
        </p:nvSpPr>
        <p:spPr>
          <a:xfrm>
            <a:off x="492732" y="7344558"/>
            <a:ext cx="10340877" cy="2500630"/>
          </a:xfrm>
          <a:prstGeom prst="rect">
            <a:avLst/>
          </a:prstGeom>
        </p:spPr>
        <p:txBody>
          <a:bodyPr lIns="0" tIns="0" rIns="0" bIns="0" rtlCol="0" anchor="t">
            <a:spAutoFit/>
          </a:bodyPr>
          <a:lstStyle/>
          <a:p>
            <a:pPr algn="ctr">
              <a:lnSpc>
                <a:spcPts val="4969"/>
              </a:lnSpc>
            </a:pPr>
            <a:r>
              <a:rPr lang="en-US" sz="3549" dirty="0">
                <a:solidFill>
                  <a:srgbClr val="000000"/>
                </a:solidFill>
                <a:latin typeface="HK Grotesk Medium"/>
              </a:rPr>
              <a:t>Are the expectations of EAP practitioners realistic</a:t>
            </a:r>
          </a:p>
          <a:p>
            <a:pPr algn="ctr">
              <a:lnSpc>
                <a:spcPts val="4969"/>
              </a:lnSpc>
            </a:pPr>
            <a:r>
              <a:rPr lang="en-US" sz="3549" dirty="0">
                <a:solidFill>
                  <a:srgbClr val="000000"/>
                </a:solidFill>
                <a:latin typeface="HK Grotesk Medium"/>
              </a:rPr>
              <a:t>in terms of how far we can rethink, and reconstruct curricula to meet wider institutional objectives </a:t>
            </a:r>
            <a:r>
              <a:rPr lang="en-US" sz="3549" dirty="0" err="1">
                <a:solidFill>
                  <a:srgbClr val="000000"/>
                </a:solidFill>
                <a:latin typeface="HK Grotesk Medium"/>
              </a:rPr>
              <a:t>e.g</a:t>
            </a:r>
            <a:r>
              <a:rPr lang="en-US" sz="3549" dirty="0">
                <a:solidFill>
                  <a:srgbClr val="000000"/>
                </a:solidFill>
                <a:latin typeface="HK Grotesk Medium"/>
              </a:rPr>
              <a:t> embedding EDI related topics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60838" y="2957246"/>
            <a:ext cx="7982873" cy="4372508"/>
            <a:chOff x="0" y="0"/>
            <a:chExt cx="10643830" cy="5830010"/>
          </a:xfrm>
        </p:grpSpPr>
        <p:sp>
          <p:nvSpPr>
            <p:cNvPr id="3" name="TextBox 3"/>
            <p:cNvSpPr txBox="1"/>
            <p:nvPr/>
          </p:nvSpPr>
          <p:spPr>
            <a:xfrm>
              <a:off x="0" y="-9525"/>
              <a:ext cx="10643830" cy="4581525"/>
            </a:xfrm>
            <a:prstGeom prst="rect">
              <a:avLst/>
            </a:prstGeom>
          </p:spPr>
          <p:txBody>
            <a:bodyPr lIns="0" tIns="0" rIns="0" bIns="0" rtlCol="0" anchor="t">
              <a:spAutoFit/>
            </a:bodyPr>
            <a:lstStyle/>
            <a:p>
              <a:pPr>
                <a:lnSpc>
                  <a:spcPts val="9000"/>
                </a:lnSpc>
              </a:pPr>
              <a:r>
                <a:rPr lang="en-US" sz="7500" dirty="0">
                  <a:solidFill>
                    <a:srgbClr val="000000"/>
                  </a:solidFill>
                  <a:latin typeface="HK Grotesk Medium Bold"/>
                </a:rPr>
                <a:t>Where is </a:t>
              </a:r>
              <a:r>
                <a:rPr lang="en-US" sz="7500" dirty="0">
                  <a:solidFill>
                    <a:srgbClr val="E46232"/>
                  </a:solidFill>
                  <a:latin typeface="HK Grotesk Medium Bold"/>
                </a:rPr>
                <a:t>EDI</a:t>
              </a:r>
              <a:r>
                <a:rPr lang="en-US" sz="7500" dirty="0">
                  <a:solidFill>
                    <a:srgbClr val="000000"/>
                  </a:solidFill>
                  <a:latin typeface="HK Grotesk Medium Bold"/>
                </a:rPr>
                <a:t> embedded in our curriculum?</a:t>
              </a:r>
            </a:p>
          </p:txBody>
        </p:sp>
        <p:sp>
          <p:nvSpPr>
            <p:cNvPr id="4" name="TextBox 4"/>
            <p:cNvSpPr txBox="1"/>
            <p:nvPr/>
          </p:nvSpPr>
          <p:spPr>
            <a:xfrm>
              <a:off x="0" y="5273327"/>
              <a:ext cx="10643830" cy="556683"/>
            </a:xfrm>
            <a:prstGeom prst="rect">
              <a:avLst/>
            </a:prstGeom>
          </p:spPr>
          <p:txBody>
            <a:bodyPr lIns="0" tIns="0" rIns="0" bIns="0" rtlCol="0" anchor="t">
              <a:spAutoFit/>
            </a:bodyPr>
            <a:lstStyle/>
            <a:p>
              <a:pPr>
                <a:lnSpc>
                  <a:spcPts val="3500"/>
                </a:lnSpc>
              </a:pPr>
              <a:endParaRPr/>
            </a:p>
          </p:txBody>
        </p:sp>
      </p:grpSp>
      <p:pic>
        <p:nvPicPr>
          <p:cNvPr id="5" name="Picture 5"/>
          <p:cNvPicPr>
            <a:picLocks noChangeAspect="1"/>
          </p:cNvPicPr>
          <p:nvPr/>
        </p:nvPicPr>
        <p:blipFill>
          <a:blip r:embed="rId3"/>
          <a:srcRect/>
          <a:stretch>
            <a:fillRect/>
          </a:stretch>
        </p:blipFill>
        <p:spPr>
          <a:xfrm>
            <a:off x="1286748" y="2057400"/>
            <a:ext cx="5338953" cy="8229600"/>
          </a:xfrm>
          <a:prstGeom prst="rect">
            <a:avLst/>
          </a:prstGeom>
        </p:spPr>
      </p:pic>
      <p:pic>
        <p:nvPicPr>
          <p:cNvPr id="6" name="Picture 6"/>
          <p:cNvPicPr>
            <a:picLocks noChangeAspect="1"/>
          </p:cNvPicPr>
          <p:nvPr/>
        </p:nvPicPr>
        <p:blipFill>
          <a:blip r:embed="rId4"/>
          <a:srcRect/>
          <a:stretch>
            <a:fillRect/>
          </a:stretch>
        </p:blipFill>
        <p:spPr>
          <a:xfrm>
            <a:off x="14946303" y="131166"/>
            <a:ext cx="3139730" cy="1742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9144000" y="1623552"/>
            <a:ext cx="4762" cy="6174323"/>
          </a:xfrm>
          <a:prstGeom prst="line">
            <a:avLst/>
          </a:prstGeom>
          <a:ln w="9525" cap="rnd">
            <a:solidFill>
              <a:srgbClr val="000000"/>
            </a:solidFill>
            <a:prstDash val="solid"/>
            <a:headEnd type="none" w="sm" len="sm"/>
            <a:tailEnd type="none" w="sm" len="sm"/>
          </a:ln>
        </p:spPr>
      </p:sp>
      <p:sp>
        <p:nvSpPr>
          <p:cNvPr id="3" name="TextBox 3"/>
          <p:cNvSpPr txBox="1"/>
          <p:nvPr/>
        </p:nvSpPr>
        <p:spPr>
          <a:xfrm>
            <a:off x="328721" y="490271"/>
            <a:ext cx="13944910" cy="923925"/>
          </a:xfrm>
          <a:prstGeom prst="rect">
            <a:avLst/>
          </a:prstGeom>
        </p:spPr>
        <p:txBody>
          <a:bodyPr lIns="0" tIns="0" rIns="0" bIns="0" rtlCol="0" anchor="t">
            <a:spAutoFit/>
          </a:bodyPr>
          <a:lstStyle/>
          <a:p>
            <a:pPr>
              <a:lnSpc>
                <a:spcPts val="7200"/>
              </a:lnSpc>
            </a:pPr>
            <a:r>
              <a:rPr lang="en-US" sz="6000" dirty="0">
                <a:solidFill>
                  <a:srgbClr val="000000"/>
                </a:solidFill>
                <a:latin typeface="HK Grotesk Medium"/>
              </a:rPr>
              <a:t>Where we felt </a:t>
            </a:r>
            <a:r>
              <a:rPr lang="en-US" sz="6000" dirty="0">
                <a:solidFill>
                  <a:srgbClr val="E46232"/>
                </a:solidFill>
                <a:latin typeface="HK Grotesk Medium"/>
              </a:rPr>
              <a:t>EDI</a:t>
            </a:r>
            <a:r>
              <a:rPr lang="en-US" sz="6000" dirty="0">
                <a:solidFill>
                  <a:srgbClr val="000000"/>
                </a:solidFill>
                <a:latin typeface="HK Grotesk Medium"/>
              </a:rPr>
              <a:t> was addressed..</a:t>
            </a:r>
          </a:p>
        </p:txBody>
      </p:sp>
      <p:sp>
        <p:nvSpPr>
          <p:cNvPr id="4" name="TextBox 4"/>
          <p:cNvSpPr txBox="1"/>
          <p:nvPr/>
        </p:nvSpPr>
        <p:spPr>
          <a:xfrm>
            <a:off x="9553575" y="1556874"/>
            <a:ext cx="7603689" cy="6800850"/>
          </a:xfrm>
          <a:prstGeom prst="rect">
            <a:avLst/>
          </a:prstGeom>
        </p:spPr>
        <p:txBody>
          <a:bodyPr lIns="0" tIns="0" rIns="0" bIns="0" rtlCol="0" anchor="t">
            <a:spAutoFit/>
          </a:bodyPr>
          <a:lstStyle/>
          <a:p>
            <a:pPr>
              <a:lnSpc>
                <a:spcPts val="4199"/>
              </a:lnSpc>
            </a:pPr>
            <a:endParaRPr dirty="0"/>
          </a:p>
          <a:p>
            <a:pPr marL="647698" lvl="1" indent="-323849">
              <a:lnSpc>
                <a:spcPts val="4199"/>
              </a:lnSpc>
              <a:buFont typeface="Arial"/>
              <a:buChar char="•"/>
            </a:pPr>
            <a:r>
              <a:rPr lang="en-US" sz="2999" dirty="0">
                <a:solidFill>
                  <a:srgbClr val="000000"/>
                </a:solidFill>
                <a:latin typeface="HK Grotesk Medium"/>
              </a:rPr>
              <a:t>Feedback encourages a reflective approach</a:t>
            </a:r>
          </a:p>
          <a:p>
            <a:pPr>
              <a:lnSpc>
                <a:spcPts val="4199"/>
              </a:lnSpc>
            </a:pPr>
            <a:endParaRPr lang="en-US" sz="2999" dirty="0">
              <a:solidFill>
                <a:srgbClr val="000000"/>
              </a:solidFill>
              <a:latin typeface="HK Grotesk Medium"/>
            </a:endParaRPr>
          </a:p>
          <a:p>
            <a:pPr marL="647698" lvl="1" indent="-323849">
              <a:lnSpc>
                <a:spcPts val="4199"/>
              </a:lnSpc>
              <a:buFont typeface="Arial"/>
              <a:buChar char="•"/>
            </a:pPr>
            <a:r>
              <a:rPr lang="en-US" sz="2999" dirty="0">
                <a:solidFill>
                  <a:srgbClr val="000000"/>
                </a:solidFill>
                <a:latin typeface="HK Grotesk Medium"/>
              </a:rPr>
              <a:t>Students exposed to a range of culturally challenging views, opinions and contexts through input materials</a:t>
            </a:r>
          </a:p>
          <a:p>
            <a:pPr>
              <a:lnSpc>
                <a:spcPts val="4199"/>
              </a:lnSpc>
            </a:pPr>
            <a:endParaRPr lang="en-US" sz="2999" dirty="0">
              <a:solidFill>
                <a:srgbClr val="000000"/>
              </a:solidFill>
              <a:latin typeface="HK Grotesk Medium"/>
            </a:endParaRPr>
          </a:p>
          <a:p>
            <a:pPr marL="647698" lvl="1" indent="-323849">
              <a:lnSpc>
                <a:spcPts val="4199"/>
              </a:lnSpc>
              <a:buFont typeface="Arial"/>
              <a:buChar char="•"/>
            </a:pPr>
            <a:r>
              <a:rPr lang="en-US" sz="2999" dirty="0">
                <a:solidFill>
                  <a:srgbClr val="000000"/>
                </a:solidFill>
                <a:latin typeface="HK Grotesk Medium"/>
              </a:rPr>
              <a:t>Students could see themselves reflected in the curriculum [</a:t>
            </a:r>
            <a:r>
              <a:rPr lang="en-US" sz="2999" dirty="0" err="1">
                <a:solidFill>
                  <a:srgbClr val="000000"/>
                </a:solidFill>
                <a:latin typeface="HK Grotesk Medium"/>
              </a:rPr>
              <a:t>e.g</a:t>
            </a:r>
            <a:r>
              <a:rPr lang="en-US" sz="2999" dirty="0">
                <a:solidFill>
                  <a:srgbClr val="000000"/>
                </a:solidFill>
                <a:latin typeface="HK Grotesk Medium"/>
              </a:rPr>
              <a:t> testimonials, assessments where students can draw upon their own background] </a:t>
            </a:r>
          </a:p>
          <a:p>
            <a:pPr>
              <a:lnSpc>
                <a:spcPts val="4199"/>
              </a:lnSpc>
            </a:pPr>
            <a:endParaRPr lang="en-US" sz="2999" dirty="0">
              <a:solidFill>
                <a:srgbClr val="000000"/>
              </a:solidFill>
              <a:latin typeface="HK Grotesk Medium"/>
            </a:endParaRPr>
          </a:p>
        </p:txBody>
      </p:sp>
      <p:sp>
        <p:nvSpPr>
          <p:cNvPr id="5" name="TextBox 5"/>
          <p:cNvSpPr txBox="1"/>
          <p:nvPr/>
        </p:nvSpPr>
        <p:spPr>
          <a:xfrm>
            <a:off x="328721" y="1675655"/>
            <a:ext cx="8410192" cy="7324725"/>
          </a:xfrm>
          <a:prstGeom prst="rect">
            <a:avLst/>
          </a:prstGeom>
        </p:spPr>
        <p:txBody>
          <a:bodyPr lIns="0" tIns="0" rIns="0" bIns="0" rtlCol="0" anchor="t">
            <a:spAutoFit/>
          </a:bodyPr>
          <a:lstStyle/>
          <a:p>
            <a:pPr marL="647698" lvl="1" indent="-323849">
              <a:lnSpc>
                <a:spcPts val="4199"/>
              </a:lnSpc>
              <a:buFont typeface="Arial"/>
              <a:buChar char="•"/>
            </a:pPr>
            <a:r>
              <a:rPr lang="en-US" sz="2999" dirty="0">
                <a:solidFill>
                  <a:srgbClr val="000000"/>
                </a:solidFill>
                <a:latin typeface="HK Grotesk Medium"/>
              </a:rPr>
              <a:t>Modes of delivery are accessible [ online and face to face,  with comparable experiences]</a:t>
            </a:r>
          </a:p>
          <a:p>
            <a:pPr>
              <a:lnSpc>
                <a:spcPts val="4199"/>
              </a:lnSpc>
            </a:pPr>
            <a:endParaRPr lang="en-US" sz="2999" dirty="0">
              <a:solidFill>
                <a:srgbClr val="000000"/>
              </a:solidFill>
              <a:latin typeface="HK Grotesk Medium"/>
            </a:endParaRPr>
          </a:p>
          <a:p>
            <a:pPr marL="647698" lvl="1" indent="-323849">
              <a:lnSpc>
                <a:spcPts val="4199"/>
              </a:lnSpc>
              <a:buFont typeface="Arial"/>
              <a:buChar char="•"/>
            </a:pPr>
            <a:r>
              <a:rPr lang="en-US" sz="2999" dirty="0">
                <a:solidFill>
                  <a:srgbClr val="000000"/>
                </a:solidFill>
                <a:latin typeface="HK Grotesk Medium"/>
              </a:rPr>
              <a:t>Content adheres to best practice for accessibility</a:t>
            </a:r>
          </a:p>
          <a:p>
            <a:pPr>
              <a:lnSpc>
                <a:spcPts val="4199"/>
              </a:lnSpc>
            </a:pPr>
            <a:endParaRPr lang="en-US" sz="2999" dirty="0">
              <a:solidFill>
                <a:srgbClr val="000000"/>
              </a:solidFill>
              <a:latin typeface="HK Grotesk Medium"/>
            </a:endParaRPr>
          </a:p>
          <a:p>
            <a:pPr marL="647698" lvl="1" indent="-323849">
              <a:lnSpc>
                <a:spcPts val="4199"/>
              </a:lnSpc>
              <a:buFont typeface="Arial"/>
              <a:buChar char="•"/>
            </a:pPr>
            <a:r>
              <a:rPr lang="en-US" sz="2999" dirty="0">
                <a:solidFill>
                  <a:srgbClr val="000000"/>
                </a:solidFill>
                <a:latin typeface="HK Grotesk Medium"/>
              </a:rPr>
              <a:t>Teaching and learning planned to consider the needs of different groups i.e. in setting deadlines and the timing of taught classes.</a:t>
            </a:r>
          </a:p>
          <a:p>
            <a:pPr>
              <a:lnSpc>
                <a:spcPts val="4199"/>
              </a:lnSpc>
            </a:pPr>
            <a:endParaRPr lang="en-US" sz="2999" dirty="0">
              <a:solidFill>
                <a:srgbClr val="000000"/>
              </a:solidFill>
              <a:latin typeface="HK Grotesk Medium"/>
            </a:endParaRPr>
          </a:p>
          <a:p>
            <a:pPr marL="647698" lvl="1" indent="-323849">
              <a:lnSpc>
                <a:spcPts val="4199"/>
              </a:lnSpc>
              <a:buFont typeface="Arial"/>
              <a:buChar char="•"/>
            </a:pPr>
            <a:r>
              <a:rPr lang="en-US" sz="2999" dirty="0">
                <a:solidFill>
                  <a:srgbClr val="000000"/>
                </a:solidFill>
                <a:latin typeface="HK Grotesk Medium"/>
              </a:rPr>
              <a:t>A range of assessments types and autonomy of choice offered at different junctions </a:t>
            </a:r>
          </a:p>
          <a:p>
            <a:pPr>
              <a:lnSpc>
                <a:spcPts val="4199"/>
              </a:lnSpc>
            </a:pPr>
            <a:endParaRPr lang="en-US" sz="2999" dirty="0">
              <a:solidFill>
                <a:srgbClr val="000000"/>
              </a:solidFill>
              <a:latin typeface="HK Grotesk Medium"/>
            </a:endParaRPr>
          </a:p>
          <a:p>
            <a:pPr>
              <a:lnSpc>
                <a:spcPts val="4199"/>
              </a:lnSpc>
            </a:pPr>
            <a:endParaRPr lang="en-US" sz="2999" dirty="0">
              <a:solidFill>
                <a:srgbClr val="000000"/>
              </a:solidFill>
              <a:latin typeface="HK Grotesk Medium"/>
            </a:endParaRPr>
          </a:p>
        </p:txBody>
      </p:sp>
      <p:sp>
        <p:nvSpPr>
          <p:cNvPr id="6" name="TextBox 6"/>
          <p:cNvSpPr txBox="1"/>
          <p:nvPr/>
        </p:nvSpPr>
        <p:spPr>
          <a:xfrm>
            <a:off x="12578848" y="8723962"/>
            <a:ext cx="4205096" cy="764320"/>
          </a:xfrm>
          <a:prstGeom prst="rect">
            <a:avLst/>
          </a:prstGeom>
        </p:spPr>
        <p:txBody>
          <a:bodyPr lIns="0" tIns="0" rIns="0" bIns="0" rtlCol="0" anchor="t">
            <a:spAutoFit/>
          </a:bodyPr>
          <a:lstStyle/>
          <a:p>
            <a:pPr algn="ctr">
              <a:lnSpc>
                <a:spcPts val="5716"/>
              </a:lnSpc>
            </a:pPr>
            <a:r>
              <a:rPr lang="en-US" sz="5716" dirty="0">
                <a:solidFill>
                  <a:srgbClr val="FF9E5E"/>
                </a:solidFill>
                <a:latin typeface="HK Grotesk Medium Bold"/>
              </a:rPr>
              <a:t>INCLUSION</a:t>
            </a:r>
          </a:p>
        </p:txBody>
      </p:sp>
      <p:sp>
        <p:nvSpPr>
          <p:cNvPr id="7" name="TextBox 7"/>
          <p:cNvSpPr txBox="1"/>
          <p:nvPr/>
        </p:nvSpPr>
        <p:spPr>
          <a:xfrm>
            <a:off x="10174678" y="8546354"/>
            <a:ext cx="2404170" cy="812801"/>
          </a:xfrm>
          <a:prstGeom prst="rect">
            <a:avLst/>
          </a:prstGeom>
        </p:spPr>
        <p:txBody>
          <a:bodyPr lIns="0" tIns="0" rIns="0" bIns="0" rtlCol="0" anchor="t">
            <a:spAutoFit/>
          </a:bodyPr>
          <a:lstStyle/>
          <a:p>
            <a:pPr algn="ctr">
              <a:lnSpc>
                <a:spcPts val="6649"/>
              </a:lnSpc>
            </a:pPr>
            <a:r>
              <a:rPr lang="en-US" sz="4749" dirty="0">
                <a:solidFill>
                  <a:srgbClr val="E46232"/>
                </a:solidFill>
                <a:latin typeface="HK Grotesk Medium Bold"/>
              </a:rPr>
              <a:t>Teaching</a:t>
            </a:r>
          </a:p>
        </p:txBody>
      </p:sp>
      <p:sp>
        <p:nvSpPr>
          <p:cNvPr id="8" name="TextBox 8"/>
          <p:cNvSpPr txBox="1"/>
          <p:nvPr/>
        </p:nvSpPr>
        <p:spPr>
          <a:xfrm>
            <a:off x="1797428" y="8675480"/>
            <a:ext cx="2331095" cy="812801"/>
          </a:xfrm>
          <a:prstGeom prst="rect">
            <a:avLst/>
          </a:prstGeom>
        </p:spPr>
        <p:txBody>
          <a:bodyPr lIns="0" tIns="0" rIns="0" bIns="0" rtlCol="0" anchor="t">
            <a:spAutoFit/>
          </a:bodyPr>
          <a:lstStyle/>
          <a:p>
            <a:pPr algn="ctr">
              <a:lnSpc>
                <a:spcPts val="6649"/>
              </a:lnSpc>
            </a:pPr>
            <a:r>
              <a:rPr lang="en-US" sz="4749" dirty="0">
                <a:solidFill>
                  <a:srgbClr val="E46232"/>
                </a:solidFill>
                <a:latin typeface="HK Grotesk Medium Bold"/>
              </a:rPr>
              <a:t>Inclusive</a:t>
            </a:r>
          </a:p>
        </p:txBody>
      </p:sp>
      <p:sp>
        <p:nvSpPr>
          <p:cNvPr id="9" name="TextBox 9"/>
          <p:cNvSpPr txBox="1"/>
          <p:nvPr/>
        </p:nvSpPr>
        <p:spPr>
          <a:xfrm>
            <a:off x="3968884" y="8799733"/>
            <a:ext cx="4205096" cy="764320"/>
          </a:xfrm>
          <a:prstGeom prst="rect">
            <a:avLst/>
          </a:prstGeom>
        </p:spPr>
        <p:txBody>
          <a:bodyPr lIns="0" tIns="0" rIns="0" bIns="0" rtlCol="0" anchor="t">
            <a:spAutoFit/>
          </a:bodyPr>
          <a:lstStyle/>
          <a:p>
            <a:pPr algn="ctr">
              <a:lnSpc>
                <a:spcPts val="5716"/>
              </a:lnSpc>
            </a:pPr>
            <a:r>
              <a:rPr lang="en-US" sz="5716" dirty="0">
                <a:solidFill>
                  <a:srgbClr val="FF9E5E"/>
                </a:solidFill>
                <a:latin typeface="HK Grotesk Medium Bold"/>
              </a:rPr>
              <a:t>TEACHING</a:t>
            </a:r>
          </a:p>
        </p:txBody>
      </p:sp>
      <p:sp>
        <p:nvSpPr>
          <p:cNvPr id="10" name="TextBox 10"/>
          <p:cNvSpPr txBox="1"/>
          <p:nvPr/>
        </p:nvSpPr>
        <p:spPr>
          <a:xfrm>
            <a:off x="8345356" y="8536829"/>
            <a:ext cx="1119485" cy="1027223"/>
          </a:xfrm>
          <a:prstGeom prst="rect">
            <a:avLst/>
          </a:prstGeom>
        </p:spPr>
        <p:txBody>
          <a:bodyPr lIns="0" tIns="0" rIns="0" bIns="0" rtlCol="0" anchor="t">
            <a:spAutoFit/>
          </a:bodyPr>
          <a:lstStyle/>
          <a:p>
            <a:pPr algn="ctr">
              <a:lnSpc>
                <a:spcPts val="8481"/>
              </a:lnSpc>
            </a:pPr>
            <a:r>
              <a:rPr lang="en-US" sz="6058" dirty="0">
                <a:solidFill>
                  <a:srgbClr val="000000"/>
                </a:solidFill>
                <a:latin typeface="Prompt Medium"/>
              </a:rPr>
              <a:t>OR</a:t>
            </a:r>
          </a:p>
        </p:txBody>
      </p:sp>
      <p:pic>
        <p:nvPicPr>
          <p:cNvPr id="11" name="Picture 11"/>
          <p:cNvPicPr>
            <a:picLocks noChangeAspect="1"/>
          </p:cNvPicPr>
          <p:nvPr/>
        </p:nvPicPr>
        <p:blipFill>
          <a:blip r:embed="rId3"/>
          <a:srcRect/>
          <a:stretch>
            <a:fillRect/>
          </a:stretch>
        </p:blipFill>
        <p:spPr>
          <a:xfrm>
            <a:off x="14946303" y="131166"/>
            <a:ext cx="3139730" cy="1742550"/>
          </a:xfrm>
          <a:prstGeom prst="rect">
            <a:avLst/>
          </a:prstGeom>
        </p:spPr>
      </p:pic>
      <p:sp>
        <p:nvSpPr>
          <p:cNvPr id="12" name="TextBox 12"/>
          <p:cNvSpPr txBox="1"/>
          <p:nvPr/>
        </p:nvSpPr>
        <p:spPr>
          <a:xfrm>
            <a:off x="328721" y="9774031"/>
            <a:ext cx="1924348" cy="306705"/>
          </a:xfrm>
          <a:prstGeom prst="rect">
            <a:avLst/>
          </a:prstGeom>
        </p:spPr>
        <p:txBody>
          <a:bodyPr lIns="0" tIns="0" rIns="0" bIns="0" rtlCol="0" anchor="t">
            <a:spAutoFit/>
          </a:bodyPr>
          <a:lstStyle/>
          <a:p>
            <a:pPr algn="ctr">
              <a:lnSpc>
                <a:spcPts val="2520"/>
              </a:lnSpc>
            </a:pPr>
            <a:r>
              <a:rPr lang="en-US" sz="1800">
                <a:solidFill>
                  <a:srgbClr val="000000"/>
                </a:solidFill>
                <a:latin typeface="HK Grotesk Medium"/>
              </a:rPr>
              <a:t>Advance HE, 2018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02388" y="1554992"/>
            <a:ext cx="13944910" cy="2085975"/>
          </a:xfrm>
          <a:prstGeom prst="rect">
            <a:avLst/>
          </a:prstGeom>
        </p:spPr>
        <p:txBody>
          <a:bodyPr lIns="0" tIns="0" rIns="0" bIns="0" rtlCol="0" anchor="t">
            <a:spAutoFit/>
          </a:bodyPr>
          <a:lstStyle/>
          <a:p>
            <a:pPr>
              <a:lnSpc>
                <a:spcPts val="4199"/>
              </a:lnSpc>
            </a:pPr>
            <a:r>
              <a:rPr lang="en-US" sz="2999" dirty="0">
                <a:solidFill>
                  <a:srgbClr val="000000"/>
                </a:solidFill>
                <a:latin typeface="HK Grotesk Medium Bold"/>
              </a:rPr>
              <a:t>In order to prepare students most effectively for their target academic contexts, the University of Reading PSE </a:t>
            </a:r>
            <a:r>
              <a:rPr lang="en-US" sz="2999" dirty="0" err="1">
                <a:solidFill>
                  <a:srgbClr val="000000"/>
                </a:solidFill>
                <a:latin typeface="HK Grotesk Medium Bold"/>
              </a:rPr>
              <a:t>Programme</a:t>
            </a:r>
            <a:r>
              <a:rPr lang="en-US" sz="2999" dirty="0">
                <a:solidFill>
                  <a:srgbClr val="000000"/>
                </a:solidFill>
                <a:latin typeface="HK Grotesk Medium Bold"/>
              </a:rPr>
              <a:t> design is </a:t>
            </a:r>
            <a:r>
              <a:rPr lang="en-US" sz="2999" dirty="0">
                <a:solidFill>
                  <a:srgbClr val="000000"/>
                </a:solidFill>
                <a:latin typeface="HK Grotesk Medium"/>
              </a:rPr>
              <a:t>Genre-informed</a:t>
            </a:r>
            <a:r>
              <a:rPr lang="en-US" sz="2999" dirty="0">
                <a:solidFill>
                  <a:srgbClr val="000000"/>
                </a:solidFill>
                <a:latin typeface="HK Grotesk Medium Bold"/>
              </a:rPr>
              <a:t>, integrating: </a:t>
            </a:r>
          </a:p>
          <a:p>
            <a:pPr algn="ctr">
              <a:lnSpc>
                <a:spcPts val="4199"/>
              </a:lnSpc>
            </a:pPr>
            <a:r>
              <a:rPr lang="en-US" sz="2999" dirty="0">
                <a:solidFill>
                  <a:srgbClr val="000000"/>
                </a:solidFill>
                <a:latin typeface="HK Grotesk Medium"/>
              </a:rPr>
              <a:t> </a:t>
            </a:r>
          </a:p>
          <a:p>
            <a:pPr algn="ctr">
              <a:lnSpc>
                <a:spcPts val="4199"/>
              </a:lnSpc>
              <a:spcBef>
                <a:spcPct val="0"/>
              </a:spcBef>
            </a:pPr>
            <a:endParaRPr lang="en-US" sz="2999" dirty="0">
              <a:solidFill>
                <a:srgbClr val="000000"/>
              </a:solidFill>
              <a:latin typeface="HK Grotesk Medium"/>
            </a:endParaRP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8181" y="2830600"/>
            <a:ext cx="14468274" cy="7234137"/>
          </a:xfrm>
          <a:prstGeom prst="rect">
            <a:avLst/>
          </a:prstGeom>
        </p:spPr>
      </p:pic>
      <p:sp>
        <p:nvSpPr>
          <p:cNvPr id="4" name="TextBox 4"/>
          <p:cNvSpPr txBox="1"/>
          <p:nvPr/>
        </p:nvSpPr>
        <p:spPr>
          <a:xfrm>
            <a:off x="1798085" y="3086100"/>
            <a:ext cx="13944911" cy="7207614"/>
          </a:xfrm>
          <a:prstGeom prst="rect">
            <a:avLst/>
          </a:prstGeom>
        </p:spPr>
        <p:txBody>
          <a:bodyPr wrap="square" lIns="0" tIns="0" rIns="0" bIns="0" rtlCol="0" anchor="t">
            <a:spAutoFit/>
          </a:bodyPr>
          <a:lstStyle/>
          <a:p>
            <a:pPr marL="626109" lvl="1" indent="-313054">
              <a:lnSpc>
                <a:spcPct val="150000"/>
              </a:lnSpc>
              <a:buFont typeface="Arial"/>
              <a:buChar char="•"/>
            </a:pPr>
            <a:r>
              <a:rPr lang="en-US" sz="2899" dirty="0">
                <a:solidFill>
                  <a:srgbClr val="000000"/>
                </a:solidFill>
                <a:latin typeface="HK Grotesk Medium"/>
              </a:rPr>
              <a:t>explicit awareness of the concept ‘</a:t>
            </a:r>
            <a:r>
              <a:rPr lang="en-US" sz="2899" dirty="0">
                <a:solidFill>
                  <a:srgbClr val="FAFAFA"/>
                </a:solidFill>
                <a:latin typeface="HK Grotesk Medium"/>
              </a:rPr>
              <a:t>genre</a:t>
            </a:r>
            <a:r>
              <a:rPr lang="en-US" sz="2899" dirty="0">
                <a:solidFill>
                  <a:srgbClr val="000000"/>
                </a:solidFill>
                <a:latin typeface="HK Grotesk Medium"/>
              </a:rPr>
              <a:t>’ as a framework by which to understand degree-</a:t>
            </a:r>
            <a:r>
              <a:rPr lang="en-US" sz="2899" dirty="0" err="1">
                <a:solidFill>
                  <a:srgbClr val="000000"/>
                </a:solidFill>
                <a:latin typeface="HK Grotesk Medium"/>
              </a:rPr>
              <a:t>programme</a:t>
            </a:r>
            <a:r>
              <a:rPr lang="en-US" sz="2899" dirty="0">
                <a:solidFill>
                  <a:srgbClr val="000000"/>
                </a:solidFill>
                <a:latin typeface="HK Grotesk Medium"/>
              </a:rPr>
              <a:t> writing expectations</a:t>
            </a:r>
          </a:p>
          <a:p>
            <a:pPr marL="626109" lvl="1" indent="-313054">
              <a:lnSpc>
                <a:spcPct val="150000"/>
              </a:lnSpc>
              <a:buFont typeface="Arial"/>
              <a:buChar char="•"/>
            </a:pPr>
            <a:r>
              <a:rPr lang="en-US" sz="2899" dirty="0">
                <a:solidFill>
                  <a:srgbClr val="000000"/>
                </a:solidFill>
                <a:latin typeface="HK Grotesk Medium"/>
              </a:rPr>
              <a:t>awareness of the range of </a:t>
            </a:r>
            <a:r>
              <a:rPr lang="en-US" sz="2899" dirty="0">
                <a:solidFill>
                  <a:srgbClr val="FAFAFA"/>
                </a:solidFill>
                <a:latin typeface="HK Grotesk Medium"/>
              </a:rPr>
              <a:t>academic genres</a:t>
            </a:r>
            <a:r>
              <a:rPr lang="en-US" sz="2899" dirty="0">
                <a:solidFill>
                  <a:srgbClr val="000000"/>
                </a:solidFill>
                <a:latin typeface="HK Grotesk Medium"/>
              </a:rPr>
              <a:t> via which knowledge is constructed and communicated</a:t>
            </a:r>
          </a:p>
          <a:p>
            <a:pPr marL="626109" lvl="1" indent="-313054">
              <a:lnSpc>
                <a:spcPct val="150000"/>
              </a:lnSpc>
              <a:buFont typeface="Arial"/>
              <a:buChar char="•"/>
            </a:pPr>
            <a:r>
              <a:rPr lang="en-US" sz="2899" dirty="0">
                <a:solidFill>
                  <a:srgbClr val="000000"/>
                </a:solidFill>
                <a:latin typeface="HK Grotesk Medium"/>
              </a:rPr>
              <a:t>understanding of how text purpose and audience guides decisions about content, </a:t>
            </a:r>
            <a:r>
              <a:rPr lang="en-US" sz="2899" dirty="0" err="1">
                <a:solidFill>
                  <a:srgbClr val="000000"/>
                </a:solidFill>
                <a:latin typeface="HK Grotesk Medium"/>
              </a:rPr>
              <a:t>organisation</a:t>
            </a:r>
            <a:r>
              <a:rPr lang="en-US" sz="2899" dirty="0">
                <a:solidFill>
                  <a:srgbClr val="000000"/>
                </a:solidFill>
                <a:latin typeface="HK Grotesk Medium"/>
              </a:rPr>
              <a:t>, lexis and syntax </a:t>
            </a:r>
          </a:p>
          <a:p>
            <a:pPr marL="626109" lvl="1" indent="-313054">
              <a:lnSpc>
                <a:spcPct val="150000"/>
              </a:lnSpc>
              <a:buFont typeface="Arial"/>
              <a:buChar char="•"/>
            </a:pPr>
            <a:r>
              <a:rPr lang="en-US" sz="2899" dirty="0">
                <a:solidFill>
                  <a:srgbClr val="000000"/>
                </a:solidFill>
                <a:latin typeface="HK Grotesk Medium"/>
              </a:rPr>
              <a:t>practical understanding of (i.e. experience using) a subset </a:t>
            </a:r>
            <a:r>
              <a:rPr lang="en-US" sz="2899" dirty="0">
                <a:solidFill>
                  <a:srgbClr val="FAFAFA"/>
                </a:solidFill>
                <a:latin typeface="HK Grotesk Medium"/>
              </a:rPr>
              <a:t>of university genres </a:t>
            </a:r>
          </a:p>
          <a:p>
            <a:pPr marL="626109" lvl="1" indent="-313054">
              <a:lnSpc>
                <a:spcPct val="150000"/>
              </a:lnSpc>
              <a:buFont typeface="Arial"/>
              <a:buChar char="•"/>
            </a:pPr>
            <a:r>
              <a:rPr lang="en-US" sz="2899" dirty="0">
                <a:solidFill>
                  <a:srgbClr val="000000"/>
                </a:solidFill>
                <a:latin typeface="HK Grotesk Medium"/>
              </a:rPr>
              <a:t>development of skills for </a:t>
            </a:r>
            <a:r>
              <a:rPr lang="en-US" sz="2899" dirty="0">
                <a:solidFill>
                  <a:srgbClr val="FAFAFA"/>
                </a:solidFill>
                <a:latin typeface="HK Grotesk Medium"/>
              </a:rPr>
              <a:t>independent genre analysis</a:t>
            </a:r>
            <a:r>
              <a:rPr lang="en-US" sz="2899" dirty="0">
                <a:solidFill>
                  <a:srgbClr val="000000"/>
                </a:solidFill>
                <a:latin typeface="HK Grotesk Medium"/>
              </a:rPr>
              <a:t> which students can </a:t>
            </a:r>
            <a:r>
              <a:rPr lang="en-US" sz="2899" dirty="0" err="1">
                <a:solidFill>
                  <a:srgbClr val="000000"/>
                </a:solidFill>
                <a:latin typeface="HK Grotesk Medium"/>
              </a:rPr>
              <a:t>utilise</a:t>
            </a:r>
            <a:r>
              <a:rPr lang="en-US" sz="2899" dirty="0">
                <a:solidFill>
                  <a:srgbClr val="000000"/>
                </a:solidFill>
                <a:latin typeface="HK Grotesk Medium"/>
              </a:rPr>
              <a:t> in target degree-</a:t>
            </a:r>
            <a:r>
              <a:rPr lang="en-US" sz="2899" dirty="0" err="1">
                <a:solidFill>
                  <a:srgbClr val="000000"/>
                </a:solidFill>
                <a:latin typeface="HK Grotesk Medium"/>
              </a:rPr>
              <a:t>programme</a:t>
            </a:r>
            <a:r>
              <a:rPr lang="en-US" sz="2899" dirty="0">
                <a:solidFill>
                  <a:srgbClr val="000000"/>
                </a:solidFill>
                <a:latin typeface="HK Grotesk Medium"/>
              </a:rPr>
              <a:t> contexts to decode the expectations of tasks and assignments.  </a:t>
            </a:r>
          </a:p>
          <a:p>
            <a:pPr>
              <a:lnSpc>
                <a:spcPts val="4199"/>
              </a:lnSpc>
            </a:pPr>
            <a:endParaRPr lang="en-US" sz="2899" dirty="0">
              <a:solidFill>
                <a:srgbClr val="000000"/>
              </a:solidFill>
              <a:latin typeface="HK Grotesk Medium"/>
            </a:endParaRPr>
          </a:p>
        </p:txBody>
      </p:sp>
      <p:sp>
        <p:nvSpPr>
          <p:cNvPr id="5" name="TextBox 5"/>
          <p:cNvSpPr txBox="1"/>
          <p:nvPr/>
        </p:nvSpPr>
        <p:spPr>
          <a:xfrm>
            <a:off x="1909863" y="386536"/>
            <a:ext cx="13944910" cy="923925"/>
          </a:xfrm>
          <a:prstGeom prst="rect">
            <a:avLst/>
          </a:prstGeom>
        </p:spPr>
        <p:txBody>
          <a:bodyPr lIns="0" tIns="0" rIns="0" bIns="0" rtlCol="0" anchor="t">
            <a:spAutoFit/>
          </a:bodyPr>
          <a:lstStyle/>
          <a:p>
            <a:pPr algn="ctr">
              <a:lnSpc>
                <a:spcPts val="7200"/>
              </a:lnSpc>
            </a:pPr>
            <a:r>
              <a:rPr lang="en-US" sz="6000" dirty="0">
                <a:solidFill>
                  <a:srgbClr val="E46232"/>
                </a:solidFill>
                <a:latin typeface="HK Grotesk Medium"/>
              </a:rPr>
              <a:t>Pre-sessional English </a:t>
            </a:r>
            <a:r>
              <a:rPr lang="en-US" sz="6000" dirty="0" err="1">
                <a:solidFill>
                  <a:srgbClr val="E46232"/>
                </a:solidFill>
                <a:latin typeface="HK Grotesk Medium"/>
              </a:rPr>
              <a:t>programme</a:t>
            </a:r>
            <a:r>
              <a:rPr lang="en-US" sz="6000" dirty="0">
                <a:solidFill>
                  <a:srgbClr val="E46232"/>
                </a:solidFill>
                <a:latin typeface="HK Grotesk Medium"/>
              </a:rPr>
              <a:t> design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74677" y="1028700"/>
            <a:ext cx="11594960" cy="6129468"/>
            <a:chOff x="0" y="0"/>
            <a:chExt cx="15459947" cy="8172624"/>
          </a:xfrm>
        </p:grpSpPr>
        <p:sp>
          <p:nvSpPr>
            <p:cNvPr id="3" name="TextBox 3"/>
            <p:cNvSpPr txBox="1"/>
            <p:nvPr/>
          </p:nvSpPr>
          <p:spPr>
            <a:xfrm>
              <a:off x="11750710" y="6497638"/>
              <a:ext cx="3709237" cy="1191119"/>
            </a:xfrm>
            <a:prstGeom prst="rect">
              <a:avLst/>
            </a:prstGeom>
          </p:spPr>
          <p:txBody>
            <a:bodyPr lIns="0" tIns="0" rIns="0" bIns="0" rtlCol="0" anchor="t">
              <a:spAutoFit/>
            </a:bodyPr>
            <a:lstStyle/>
            <a:p>
              <a:pPr algn="ctr">
                <a:lnSpc>
                  <a:spcPts val="3639"/>
                </a:lnSpc>
              </a:pPr>
              <a:r>
                <a:rPr lang="en-US" sz="2599">
                  <a:solidFill>
                    <a:srgbClr val="000000"/>
                  </a:solidFill>
                  <a:latin typeface="HK Grotesk Medium"/>
                </a:rPr>
                <a:t>Business &amp; Finance</a:t>
              </a:r>
            </a:p>
            <a:p>
              <a:pPr algn="ctr">
                <a:lnSpc>
                  <a:spcPts val="3639"/>
                </a:lnSpc>
              </a:pPr>
              <a:r>
                <a:rPr lang="en-US" sz="2599">
                  <a:solidFill>
                    <a:srgbClr val="000000"/>
                  </a:solidFill>
                  <a:latin typeface="HK Grotesk Medium"/>
                </a:rPr>
                <a:t>69%</a:t>
              </a:r>
            </a:p>
          </p:txBody>
        </p:sp>
        <p:sp>
          <p:nvSpPr>
            <p:cNvPr id="4" name="TextBox 4"/>
            <p:cNvSpPr txBox="1"/>
            <p:nvPr/>
          </p:nvSpPr>
          <p:spPr>
            <a:xfrm>
              <a:off x="5409442" y="-57150"/>
              <a:ext cx="1124892" cy="1191119"/>
            </a:xfrm>
            <a:prstGeom prst="rect">
              <a:avLst/>
            </a:prstGeom>
          </p:spPr>
          <p:txBody>
            <a:bodyPr lIns="0" tIns="0" rIns="0" bIns="0" rtlCol="0" anchor="t">
              <a:spAutoFit/>
            </a:bodyPr>
            <a:lstStyle/>
            <a:p>
              <a:pPr algn="ctr">
                <a:lnSpc>
                  <a:spcPts val="3639"/>
                </a:lnSpc>
              </a:pPr>
              <a:r>
                <a:rPr lang="en-US" sz="2599">
                  <a:solidFill>
                    <a:srgbClr val="000000"/>
                  </a:solidFill>
                  <a:latin typeface="HK Grotesk Medium"/>
                </a:rPr>
                <a:t>Other</a:t>
              </a:r>
            </a:p>
            <a:p>
              <a:pPr algn="ctr">
                <a:lnSpc>
                  <a:spcPts val="3639"/>
                </a:lnSpc>
              </a:pPr>
              <a:r>
                <a:rPr lang="en-US" sz="2599">
                  <a:solidFill>
                    <a:srgbClr val="000000"/>
                  </a:solidFill>
                  <a:latin typeface="HK Grotesk Medium"/>
                </a:rPr>
                <a:t>15%</a:t>
              </a:r>
            </a:p>
          </p:txBody>
        </p:sp>
        <p:sp>
          <p:nvSpPr>
            <p:cNvPr id="5" name="TextBox 5"/>
            <p:cNvSpPr txBox="1"/>
            <p:nvPr/>
          </p:nvSpPr>
          <p:spPr>
            <a:xfrm>
              <a:off x="0" y="4527488"/>
              <a:ext cx="3544447" cy="1191119"/>
            </a:xfrm>
            <a:prstGeom prst="rect">
              <a:avLst/>
            </a:prstGeom>
          </p:spPr>
          <p:txBody>
            <a:bodyPr lIns="0" tIns="0" rIns="0" bIns="0" rtlCol="0" anchor="t">
              <a:spAutoFit/>
            </a:bodyPr>
            <a:lstStyle/>
            <a:p>
              <a:pPr algn="ctr">
                <a:lnSpc>
                  <a:spcPts val="3639"/>
                </a:lnSpc>
              </a:pPr>
              <a:r>
                <a:rPr lang="en-US" sz="2599">
                  <a:solidFill>
                    <a:srgbClr val="000000"/>
                  </a:solidFill>
                  <a:latin typeface="HK Grotesk Medium"/>
                </a:rPr>
                <a:t>Computer Science</a:t>
              </a:r>
            </a:p>
            <a:p>
              <a:pPr algn="ctr">
                <a:lnSpc>
                  <a:spcPts val="3639"/>
                </a:lnSpc>
              </a:pPr>
              <a:r>
                <a:rPr lang="en-US" sz="2599">
                  <a:solidFill>
                    <a:srgbClr val="000000"/>
                  </a:solidFill>
                  <a:latin typeface="HK Grotesk Medium"/>
                </a:rPr>
                <a:t>8%</a:t>
              </a:r>
            </a:p>
          </p:txBody>
        </p:sp>
        <p:sp>
          <p:nvSpPr>
            <p:cNvPr id="6" name="TextBox 6"/>
            <p:cNvSpPr txBox="1"/>
            <p:nvPr/>
          </p:nvSpPr>
          <p:spPr>
            <a:xfrm>
              <a:off x="476849" y="2301534"/>
              <a:ext cx="3348801" cy="1191119"/>
            </a:xfrm>
            <a:prstGeom prst="rect">
              <a:avLst/>
            </a:prstGeom>
          </p:spPr>
          <p:txBody>
            <a:bodyPr lIns="0" tIns="0" rIns="0" bIns="0" rtlCol="0" anchor="t">
              <a:spAutoFit/>
            </a:bodyPr>
            <a:lstStyle/>
            <a:p>
              <a:pPr algn="ctr">
                <a:lnSpc>
                  <a:spcPts val="3639"/>
                </a:lnSpc>
              </a:pPr>
              <a:r>
                <a:rPr lang="en-US" sz="2599">
                  <a:solidFill>
                    <a:srgbClr val="000000"/>
                  </a:solidFill>
                  <a:latin typeface="HK Grotesk Medium"/>
                </a:rPr>
                <a:t>Art/Creative Arts</a:t>
              </a:r>
            </a:p>
            <a:p>
              <a:pPr algn="ctr">
                <a:lnSpc>
                  <a:spcPts val="3639"/>
                </a:lnSpc>
              </a:pPr>
              <a:r>
                <a:rPr lang="en-US" sz="2599">
                  <a:solidFill>
                    <a:srgbClr val="000000"/>
                  </a:solidFill>
                  <a:latin typeface="HK Grotesk Medium"/>
                </a:rPr>
                <a:t>8%</a:t>
              </a:r>
            </a:p>
          </p:txBody>
        </p:sp>
        <p:grpSp>
          <p:nvGrpSpPr>
            <p:cNvPr id="7" name="Group 7"/>
            <p:cNvGrpSpPr>
              <a:grpSpLocks noChangeAspect="1"/>
            </p:cNvGrpSpPr>
            <p:nvPr/>
          </p:nvGrpSpPr>
          <p:grpSpPr>
            <a:xfrm>
              <a:off x="4433437" y="999883"/>
              <a:ext cx="7172741" cy="7172741"/>
              <a:chOff x="0" y="0"/>
              <a:chExt cx="2540000" cy="2540000"/>
            </a:xfrm>
          </p:grpSpPr>
          <p:sp>
            <p:nvSpPr>
              <p:cNvPr id="8" name="Freeform 8"/>
              <p:cNvSpPr/>
              <p:nvPr/>
            </p:nvSpPr>
            <p:spPr>
              <a:xfrm>
                <a:off x="67293" y="0"/>
                <a:ext cx="2535653" cy="2650073"/>
              </a:xfrm>
              <a:custGeom>
                <a:avLst/>
                <a:gdLst/>
                <a:ahLst/>
                <a:cxnLst/>
                <a:rect l="l" t="t" r="r" b="b"/>
                <a:pathLst>
                  <a:path w="2535653" h="2650073">
                    <a:moveTo>
                      <a:pt x="1202707" y="0"/>
                    </a:moveTo>
                    <a:lnTo>
                      <a:pt x="1202707" y="0"/>
                    </a:lnTo>
                    <a:cubicBezTo>
                      <a:pt x="1850640" y="0"/>
                      <a:pt x="2394687" y="487760"/>
                      <a:pt x="2465170" y="1131848"/>
                    </a:cubicBezTo>
                    <a:cubicBezTo>
                      <a:pt x="2535654" y="1775936"/>
                      <a:pt x="2109971" y="2369814"/>
                      <a:pt x="1477372" y="2509943"/>
                    </a:cubicBezTo>
                    <a:cubicBezTo>
                      <a:pt x="844773" y="2650073"/>
                      <a:pt x="208113" y="2291519"/>
                      <a:pt x="0" y="1677918"/>
                    </a:cubicBezTo>
                    <a:lnTo>
                      <a:pt x="601354" y="1473959"/>
                    </a:lnTo>
                    <a:cubicBezTo>
                      <a:pt x="705410" y="1780759"/>
                      <a:pt x="1023740" y="1960036"/>
                      <a:pt x="1340039" y="1889972"/>
                    </a:cubicBezTo>
                    <a:cubicBezTo>
                      <a:pt x="1656339" y="1819907"/>
                      <a:pt x="1869180" y="1522968"/>
                      <a:pt x="1833939" y="1200924"/>
                    </a:cubicBezTo>
                    <a:cubicBezTo>
                      <a:pt x="1798697" y="878880"/>
                      <a:pt x="1526674" y="635000"/>
                      <a:pt x="1202707" y="635000"/>
                    </a:cubicBezTo>
                    <a:close/>
                  </a:path>
                </a:pathLst>
              </a:custGeom>
              <a:solidFill>
                <a:srgbClr val="E46232"/>
              </a:solidFill>
            </p:spPr>
          </p:sp>
          <p:sp>
            <p:nvSpPr>
              <p:cNvPr id="9" name="Freeform 9"/>
              <p:cNvSpPr/>
              <p:nvPr/>
            </p:nvSpPr>
            <p:spPr>
              <a:xfrm>
                <a:off x="-21605" y="1048053"/>
                <a:ext cx="701197" cy="689465"/>
              </a:xfrm>
              <a:custGeom>
                <a:avLst/>
                <a:gdLst/>
                <a:ahLst/>
                <a:cxnLst/>
                <a:rect l="l" t="t" r="r" b="b"/>
                <a:pathLst>
                  <a:path w="701197" h="689465">
                    <a:moveTo>
                      <a:pt x="110789" y="689465"/>
                    </a:moveTo>
                    <a:cubicBezTo>
                      <a:pt x="24111" y="470542"/>
                      <a:pt x="0" y="231834"/>
                      <a:pt x="41149" y="0"/>
                    </a:cubicBezTo>
                    <a:lnTo>
                      <a:pt x="666377" y="110973"/>
                    </a:lnTo>
                    <a:cubicBezTo>
                      <a:pt x="645803" y="226890"/>
                      <a:pt x="657858" y="346245"/>
                      <a:pt x="701197" y="455706"/>
                    </a:cubicBezTo>
                    <a:close/>
                  </a:path>
                </a:pathLst>
              </a:custGeom>
              <a:solidFill>
                <a:srgbClr val="FE7577"/>
              </a:solidFill>
            </p:spPr>
          </p:sp>
          <p:sp>
            <p:nvSpPr>
              <p:cNvPr id="10" name="Freeform 10"/>
              <p:cNvSpPr/>
              <p:nvPr/>
            </p:nvSpPr>
            <p:spPr>
              <a:xfrm>
                <a:off x="10014" y="473094"/>
                <a:ext cx="765556" cy="717319"/>
              </a:xfrm>
              <a:custGeom>
                <a:avLst/>
                <a:gdLst/>
                <a:ahLst/>
                <a:cxnLst/>
                <a:rect l="l" t="t" r="r" b="b"/>
                <a:pathLst>
                  <a:path w="765556" h="717319">
                    <a:moveTo>
                      <a:pt x="0" y="637733"/>
                    </a:moveTo>
                    <a:cubicBezTo>
                      <a:pt x="29511" y="404132"/>
                      <a:pt x="123381" y="183334"/>
                      <a:pt x="271127" y="0"/>
                    </a:cubicBezTo>
                    <a:lnTo>
                      <a:pt x="765557" y="398453"/>
                    </a:lnTo>
                    <a:cubicBezTo>
                      <a:pt x="691684" y="490120"/>
                      <a:pt x="644748" y="600519"/>
                      <a:pt x="629993" y="717319"/>
                    </a:cubicBezTo>
                    <a:close/>
                  </a:path>
                </a:pathLst>
              </a:custGeom>
              <a:solidFill>
                <a:srgbClr val="FF93B2"/>
              </a:solidFill>
            </p:spPr>
          </p:sp>
          <p:sp>
            <p:nvSpPr>
              <p:cNvPr id="11" name="Freeform 11"/>
              <p:cNvSpPr/>
              <p:nvPr/>
            </p:nvSpPr>
            <p:spPr>
              <a:xfrm>
                <a:off x="242548" y="0"/>
                <a:ext cx="1027388" cy="896756"/>
              </a:xfrm>
              <a:custGeom>
                <a:avLst/>
                <a:gdLst/>
                <a:ahLst/>
                <a:cxnLst/>
                <a:rect l="l" t="t" r="r" b="b"/>
                <a:pathLst>
                  <a:path w="1027388" h="896756">
                    <a:moveTo>
                      <a:pt x="0" y="523513"/>
                    </a:moveTo>
                    <a:cubicBezTo>
                      <a:pt x="238928" y="194657"/>
                      <a:pt x="620836" y="41"/>
                      <a:pt x="1027325" y="0"/>
                    </a:cubicBezTo>
                    <a:lnTo>
                      <a:pt x="1027389" y="635000"/>
                    </a:lnTo>
                    <a:cubicBezTo>
                      <a:pt x="824144" y="635020"/>
                      <a:pt x="633190" y="732328"/>
                      <a:pt x="513726" y="896756"/>
                    </a:cubicBezTo>
                    <a:close/>
                  </a:path>
                </a:pathLst>
              </a:custGeom>
              <a:solidFill>
                <a:srgbClr val="FFB7E1"/>
              </a:solidFill>
            </p:spPr>
          </p:sp>
        </p:gr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7311" y="6595845"/>
            <a:ext cx="4577125" cy="2242791"/>
          </a:xfrm>
          <a:prstGeom prst="rect">
            <a:avLst/>
          </a:prstGeom>
        </p:spPr>
      </p:pic>
      <p:sp>
        <p:nvSpPr>
          <p:cNvPr id="13" name="TextBox 13"/>
          <p:cNvSpPr txBox="1"/>
          <p:nvPr/>
        </p:nvSpPr>
        <p:spPr>
          <a:xfrm>
            <a:off x="542348" y="2366316"/>
            <a:ext cx="5932330" cy="3086100"/>
          </a:xfrm>
          <a:prstGeom prst="rect">
            <a:avLst/>
          </a:prstGeom>
        </p:spPr>
        <p:txBody>
          <a:bodyPr lIns="0" tIns="0" rIns="0" bIns="0" rtlCol="0" anchor="t">
            <a:spAutoFit/>
          </a:bodyPr>
          <a:lstStyle/>
          <a:p>
            <a:pPr>
              <a:lnSpc>
                <a:spcPts val="8160"/>
              </a:lnSpc>
            </a:pPr>
            <a:r>
              <a:rPr lang="en-US" sz="6800">
                <a:solidFill>
                  <a:srgbClr val="000000"/>
                </a:solidFill>
                <a:latin typeface="HK Grotesk Medium Bold"/>
              </a:rPr>
              <a:t>Degree discipline desinations</a:t>
            </a:r>
          </a:p>
        </p:txBody>
      </p:sp>
      <p:sp>
        <p:nvSpPr>
          <p:cNvPr id="14" name="TextBox 14"/>
          <p:cNvSpPr txBox="1"/>
          <p:nvPr/>
        </p:nvSpPr>
        <p:spPr>
          <a:xfrm>
            <a:off x="347311" y="692796"/>
            <a:ext cx="7806904" cy="1136650"/>
          </a:xfrm>
          <a:prstGeom prst="rect">
            <a:avLst/>
          </a:prstGeom>
        </p:spPr>
        <p:txBody>
          <a:bodyPr lIns="0" tIns="0" rIns="0" bIns="0" rtlCol="0" anchor="t">
            <a:spAutoFit/>
          </a:bodyPr>
          <a:lstStyle/>
          <a:p>
            <a:pPr>
              <a:lnSpc>
                <a:spcPts val="4550"/>
              </a:lnSpc>
            </a:pPr>
            <a:r>
              <a:rPr lang="en-US" sz="3500">
                <a:solidFill>
                  <a:srgbClr val="E46232"/>
                </a:solidFill>
                <a:latin typeface="HK Grotesk Medium"/>
              </a:rPr>
              <a:t>Pre-sessional English Undergraduate student cohort [2022]</a:t>
            </a:r>
          </a:p>
        </p:txBody>
      </p:sp>
      <p:sp>
        <p:nvSpPr>
          <p:cNvPr id="15" name="TextBox 15"/>
          <p:cNvSpPr txBox="1"/>
          <p:nvPr/>
        </p:nvSpPr>
        <p:spPr>
          <a:xfrm>
            <a:off x="808845" y="7020963"/>
            <a:ext cx="3654058" cy="1335405"/>
          </a:xfrm>
          <a:prstGeom prst="rect">
            <a:avLst/>
          </a:prstGeom>
        </p:spPr>
        <p:txBody>
          <a:bodyPr lIns="0" tIns="0" rIns="0" bIns="0" rtlCol="0" anchor="t">
            <a:spAutoFit/>
          </a:bodyPr>
          <a:lstStyle/>
          <a:p>
            <a:pPr algn="ctr">
              <a:lnSpc>
                <a:spcPts val="3570"/>
              </a:lnSpc>
            </a:pPr>
            <a:r>
              <a:rPr lang="en-US" sz="2550" dirty="0">
                <a:solidFill>
                  <a:srgbClr val="000000"/>
                </a:solidFill>
                <a:latin typeface="HK Grotesk Light"/>
              </a:rPr>
              <a:t>The approach to EAP</a:t>
            </a:r>
          </a:p>
          <a:p>
            <a:pPr algn="ctr">
              <a:lnSpc>
                <a:spcPts val="3570"/>
              </a:lnSpc>
            </a:pPr>
            <a:r>
              <a:rPr lang="en-US" sz="2550" dirty="0">
                <a:solidFill>
                  <a:srgbClr val="000000"/>
                </a:solidFill>
                <a:latin typeface="HK Grotesk Light"/>
              </a:rPr>
              <a:t> must be highly </a:t>
            </a:r>
            <a:r>
              <a:rPr lang="en-US" sz="2550" dirty="0" err="1">
                <a:solidFill>
                  <a:srgbClr val="000000"/>
                </a:solidFill>
                <a:latin typeface="HK Grotesk Light"/>
              </a:rPr>
              <a:t>contexutualised</a:t>
            </a:r>
            <a:endParaRPr lang="en-US" sz="2550" dirty="0">
              <a:solidFill>
                <a:srgbClr val="000000"/>
              </a:solidFill>
              <a:latin typeface="HK Grotesk Light"/>
            </a:endParaRPr>
          </a:p>
        </p:txBody>
      </p:sp>
      <p:sp>
        <p:nvSpPr>
          <p:cNvPr id="16" name="TextBox 16"/>
          <p:cNvSpPr txBox="1"/>
          <p:nvPr/>
        </p:nvSpPr>
        <p:spPr>
          <a:xfrm>
            <a:off x="5137001" y="7872166"/>
            <a:ext cx="4646926" cy="1866265"/>
          </a:xfrm>
          <a:prstGeom prst="rect">
            <a:avLst/>
          </a:prstGeom>
        </p:spPr>
        <p:txBody>
          <a:bodyPr lIns="0" tIns="0" rIns="0" bIns="0" rtlCol="0" anchor="t">
            <a:spAutoFit/>
          </a:bodyPr>
          <a:lstStyle/>
          <a:p>
            <a:pPr algn="ctr">
              <a:lnSpc>
                <a:spcPts val="3710"/>
              </a:lnSpc>
            </a:pPr>
            <a:r>
              <a:rPr lang="en-US" sz="2650" dirty="0">
                <a:solidFill>
                  <a:srgbClr val="000000"/>
                </a:solidFill>
                <a:latin typeface="HK Grotesk Light"/>
              </a:rPr>
              <a:t>Materials and tasks are appropriate </a:t>
            </a:r>
          </a:p>
          <a:p>
            <a:pPr algn="ctr">
              <a:lnSpc>
                <a:spcPts val="3710"/>
              </a:lnSpc>
            </a:pPr>
            <a:r>
              <a:rPr lang="en-US" sz="2650" dirty="0">
                <a:solidFill>
                  <a:srgbClr val="000000"/>
                </a:solidFill>
                <a:latin typeface="HK Grotesk Light"/>
              </a:rPr>
              <a:t>to the specified academic context(s)</a:t>
            </a:r>
          </a:p>
        </p:txBody>
      </p:sp>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99345" y="7634417"/>
            <a:ext cx="4681912" cy="2294137"/>
          </a:xfrm>
          <a:prstGeom prst="rect">
            <a:avLst/>
          </a:prstGeom>
        </p:spPr>
      </p:pic>
      <p:sp>
        <p:nvSpPr>
          <p:cNvPr id="18" name="TextBox 18"/>
          <p:cNvSpPr txBox="1"/>
          <p:nvPr/>
        </p:nvSpPr>
        <p:spPr>
          <a:xfrm>
            <a:off x="542348" y="8781486"/>
            <a:ext cx="3920555" cy="1436371"/>
          </a:xfrm>
          <a:prstGeom prst="rect">
            <a:avLst/>
          </a:prstGeom>
        </p:spPr>
        <p:txBody>
          <a:bodyPr lIns="0" tIns="0" rIns="0" bIns="0" rtlCol="0" anchor="t">
            <a:spAutoFit/>
          </a:bodyPr>
          <a:lstStyle/>
          <a:p>
            <a:pPr algn="ctr">
              <a:lnSpc>
                <a:spcPts val="3639"/>
              </a:lnSpc>
            </a:pPr>
            <a:r>
              <a:rPr lang="en-US" sz="2599" dirty="0" err="1">
                <a:solidFill>
                  <a:srgbClr val="000000"/>
                </a:solidFill>
                <a:latin typeface="HK Grotesk Light"/>
              </a:rPr>
              <a:t>Baleap</a:t>
            </a:r>
            <a:r>
              <a:rPr lang="en-US" sz="2599" dirty="0">
                <a:solidFill>
                  <a:srgbClr val="000000"/>
                </a:solidFill>
                <a:latin typeface="HK Grotesk Light"/>
              </a:rPr>
              <a:t>, 2022 </a:t>
            </a:r>
          </a:p>
          <a:p>
            <a:pPr algn="ctr">
              <a:lnSpc>
                <a:spcPts val="3919"/>
              </a:lnSpc>
            </a:pPr>
            <a:r>
              <a:rPr lang="en-US" sz="2799" dirty="0">
                <a:solidFill>
                  <a:srgbClr val="000000"/>
                </a:solidFill>
                <a:latin typeface="HK Grotesk Light"/>
              </a:rPr>
              <a:t>( BAS Accreditation Handbook) </a:t>
            </a:r>
          </a:p>
        </p:txBody>
      </p:sp>
      <p:pic>
        <p:nvPicPr>
          <p:cNvPr id="19" name="Picture 19"/>
          <p:cNvPicPr>
            <a:picLocks noChangeAspect="1"/>
          </p:cNvPicPr>
          <p:nvPr/>
        </p:nvPicPr>
        <p:blipFill>
          <a:blip r:embed="rId5"/>
          <a:srcRect/>
          <a:stretch>
            <a:fillRect/>
          </a:stretch>
        </p:blipFill>
        <p:spPr>
          <a:xfrm>
            <a:off x="14946303" y="131166"/>
            <a:ext cx="3139730" cy="1742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1623551" y="4317206"/>
            <a:ext cx="16664449" cy="0"/>
          </a:xfrm>
          <a:prstGeom prst="line">
            <a:avLst/>
          </a:prstGeom>
          <a:ln w="9525" cap="rnd">
            <a:solidFill>
              <a:srgbClr val="000000"/>
            </a:solidFill>
            <a:prstDash val="solid"/>
            <a:headEnd type="none" w="sm" len="sm"/>
            <a:tailEnd type="none" w="sm" len="sm"/>
          </a:ln>
        </p:spPr>
      </p:sp>
      <p:grpSp>
        <p:nvGrpSpPr>
          <p:cNvPr id="3" name="Group 3"/>
          <p:cNvGrpSpPr/>
          <p:nvPr/>
        </p:nvGrpSpPr>
        <p:grpSpPr>
          <a:xfrm>
            <a:off x="1504489" y="4202906"/>
            <a:ext cx="238125" cy="23812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6232"/>
            </a:solidFill>
          </p:spPr>
        </p:sp>
      </p:grpSp>
      <p:grpSp>
        <p:nvGrpSpPr>
          <p:cNvPr id="5" name="Group 5"/>
          <p:cNvGrpSpPr/>
          <p:nvPr/>
        </p:nvGrpSpPr>
        <p:grpSpPr>
          <a:xfrm>
            <a:off x="4795376" y="4202906"/>
            <a:ext cx="238125" cy="23812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6232"/>
            </a:solidFill>
          </p:spPr>
        </p:sp>
      </p:grpSp>
      <p:grpSp>
        <p:nvGrpSpPr>
          <p:cNvPr id="7" name="Group 7"/>
          <p:cNvGrpSpPr/>
          <p:nvPr/>
        </p:nvGrpSpPr>
        <p:grpSpPr>
          <a:xfrm>
            <a:off x="8086264" y="4202906"/>
            <a:ext cx="238125" cy="23812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6232"/>
            </a:solidFill>
          </p:spPr>
        </p:sp>
      </p:grpSp>
      <p:grpSp>
        <p:nvGrpSpPr>
          <p:cNvPr id="9" name="Group 9"/>
          <p:cNvGrpSpPr/>
          <p:nvPr/>
        </p:nvGrpSpPr>
        <p:grpSpPr>
          <a:xfrm>
            <a:off x="11377151" y="4202906"/>
            <a:ext cx="238125" cy="23812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6232"/>
            </a:solidFill>
          </p:spPr>
        </p:sp>
      </p:grpSp>
      <p:grpSp>
        <p:nvGrpSpPr>
          <p:cNvPr id="11" name="Group 11"/>
          <p:cNvGrpSpPr/>
          <p:nvPr/>
        </p:nvGrpSpPr>
        <p:grpSpPr>
          <a:xfrm>
            <a:off x="14668039" y="4202906"/>
            <a:ext cx="238125" cy="23812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6232"/>
            </a:solidFill>
          </p:spPr>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135517" y="3449148"/>
            <a:ext cx="3152483" cy="3152483"/>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1410" y="6350035"/>
            <a:ext cx="973078" cy="1012305"/>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66945" y="6446949"/>
            <a:ext cx="786761" cy="818477"/>
          </a:xfrm>
          <a:prstGeom prst="rect">
            <a:avLst/>
          </a:prstGeom>
        </p:spPr>
      </p:pic>
      <p:sp>
        <p:nvSpPr>
          <p:cNvPr id="16" name="TextBox 16"/>
          <p:cNvSpPr txBox="1"/>
          <p:nvPr/>
        </p:nvSpPr>
        <p:spPr>
          <a:xfrm>
            <a:off x="938976" y="277323"/>
            <a:ext cx="17349024" cy="3171825"/>
          </a:xfrm>
          <a:prstGeom prst="rect">
            <a:avLst/>
          </a:prstGeom>
        </p:spPr>
        <p:txBody>
          <a:bodyPr lIns="0" tIns="0" rIns="0" bIns="0" rtlCol="0" anchor="t">
            <a:spAutoFit/>
          </a:bodyPr>
          <a:lstStyle/>
          <a:p>
            <a:pPr>
              <a:lnSpc>
                <a:spcPts val="8399"/>
              </a:lnSpc>
            </a:pPr>
            <a:r>
              <a:rPr lang="en-US" sz="6999">
                <a:solidFill>
                  <a:srgbClr val="000000"/>
                </a:solidFill>
                <a:latin typeface="HK Grotesk Medium Bold"/>
              </a:rPr>
              <a:t>Examples of written genres in the specific academic context: business degrees</a:t>
            </a:r>
          </a:p>
          <a:p>
            <a:pPr>
              <a:lnSpc>
                <a:spcPts val="8400"/>
              </a:lnSpc>
            </a:pPr>
            <a:endParaRPr lang="en-US" sz="6999">
              <a:solidFill>
                <a:srgbClr val="000000"/>
              </a:solidFill>
              <a:latin typeface="HK Grotesk Medium Bold"/>
            </a:endParaRPr>
          </a:p>
        </p:txBody>
      </p:sp>
      <p:sp>
        <p:nvSpPr>
          <p:cNvPr id="17" name="TextBox 17"/>
          <p:cNvSpPr txBox="1"/>
          <p:nvPr/>
        </p:nvSpPr>
        <p:spPr>
          <a:xfrm>
            <a:off x="239506" y="4752709"/>
            <a:ext cx="2115473" cy="1381125"/>
          </a:xfrm>
          <a:prstGeom prst="rect">
            <a:avLst/>
          </a:prstGeom>
        </p:spPr>
        <p:txBody>
          <a:bodyPr lIns="0" tIns="0" rIns="0" bIns="0" rtlCol="0" anchor="t">
            <a:spAutoFit/>
          </a:bodyPr>
          <a:lstStyle/>
          <a:p>
            <a:pPr>
              <a:lnSpc>
                <a:spcPts val="3600"/>
              </a:lnSpc>
            </a:pPr>
            <a:r>
              <a:rPr lang="en-US" sz="3000">
                <a:solidFill>
                  <a:srgbClr val="E46232"/>
                </a:solidFill>
                <a:latin typeface="HK Grotesk Medium Bold"/>
              </a:rPr>
              <a:t>ESSAYS OF VARIOUS TYPES</a:t>
            </a:r>
          </a:p>
        </p:txBody>
      </p:sp>
      <p:sp>
        <p:nvSpPr>
          <p:cNvPr id="18" name="TextBox 18"/>
          <p:cNvSpPr txBox="1"/>
          <p:nvPr/>
        </p:nvSpPr>
        <p:spPr>
          <a:xfrm>
            <a:off x="2679904" y="4752709"/>
            <a:ext cx="2115473" cy="923925"/>
          </a:xfrm>
          <a:prstGeom prst="rect">
            <a:avLst/>
          </a:prstGeom>
        </p:spPr>
        <p:txBody>
          <a:bodyPr lIns="0" tIns="0" rIns="0" bIns="0" rtlCol="0" anchor="t">
            <a:spAutoFit/>
          </a:bodyPr>
          <a:lstStyle/>
          <a:p>
            <a:pPr>
              <a:lnSpc>
                <a:spcPts val="3600"/>
              </a:lnSpc>
            </a:pPr>
            <a:r>
              <a:rPr lang="en-US" sz="3000">
                <a:solidFill>
                  <a:srgbClr val="E46232"/>
                </a:solidFill>
                <a:latin typeface="HK Grotesk Medium Bold"/>
              </a:rPr>
              <a:t>CASE CRITIQUES</a:t>
            </a:r>
          </a:p>
        </p:txBody>
      </p:sp>
      <p:sp>
        <p:nvSpPr>
          <p:cNvPr id="19" name="TextBox 19"/>
          <p:cNvSpPr txBox="1"/>
          <p:nvPr/>
        </p:nvSpPr>
        <p:spPr>
          <a:xfrm>
            <a:off x="5457940" y="4676775"/>
            <a:ext cx="2115473" cy="1381125"/>
          </a:xfrm>
          <a:prstGeom prst="rect">
            <a:avLst/>
          </a:prstGeom>
        </p:spPr>
        <p:txBody>
          <a:bodyPr lIns="0" tIns="0" rIns="0" bIns="0" rtlCol="0" anchor="t">
            <a:spAutoFit/>
          </a:bodyPr>
          <a:lstStyle/>
          <a:p>
            <a:pPr>
              <a:lnSpc>
                <a:spcPts val="3600"/>
              </a:lnSpc>
            </a:pPr>
            <a:r>
              <a:rPr lang="en-US" sz="3000">
                <a:solidFill>
                  <a:srgbClr val="E46232"/>
                </a:solidFill>
                <a:latin typeface="HK Grotesk Medium Bold"/>
              </a:rPr>
              <a:t>FINANCIAL ANALYSIS &amp; REPORTS</a:t>
            </a:r>
          </a:p>
        </p:txBody>
      </p:sp>
      <p:sp>
        <p:nvSpPr>
          <p:cNvPr id="20" name="TextBox 20"/>
          <p:cNvSpPr txBox="1"/>
          <p:nvPr/>
        </p:nvSpPr>
        <p:spPr>
          <a:xfrm>
            <a:off x="8666939" y="4752709"/>
            <a:ext cx="2115473" cy="923925"/>
          </a:xfrm>
          <a:prstGeom prst="rect">
            <a:avLst/>
          </a:prstGeom>
        </p:spPr>
        <p:txBody>
          <a:bodyPr lIns="0" tIns="0" rIns="0" bIns="0" rtlCol="0" anchor="t">
            <a:spAutoFit/>
          </a:bodyPr>
          <a:lstStyle/>
          <a:p>
            <a:pPr>
              <a:lnSpc>
                <a:spcPts val="3600"/>
              </a:lnSpc>
            </a:pPr>
            <a:r>
              <a:rPr lang="en-US" sz="3000">
                <a:solidFill>
                  <a:srgbClr val="E46232"/>
                </a:solidFill>
                <a:latin typeface="HK Grotesk Medium Bold"/>
              </a:rPr>
              <a:t>PROJECT PROPOSALS</a:t>
            </a:r>
          </a:p>
        </p:txBody>
      </p:sp>
      <p:sp>
        <p:nvSpPr>
          <p:cNvPr id="21" name="TextBox 21"/>
          <p:cNvSpPr txBox="1"/>
          <p:nvPr/>
        </p:nvSpPr>
        <p:spPr>
          <a:xfrm>
            <a:off x="11548977" y="4905375"/>
            <a:ext cx="3096355" cy="466725"/>
          </a:xfrm>
          <a:prstGeom prst="rect">
            <a:avLst/>
          </a:prstGeom>
        </p:spPr>
        <p:txBody>
          <a:bodyPr lIns="0" tIns="0" rIns="0" bIns="0" rtlCol="0" anchor="t">
            <a:spAutoFit/>
          </a:bodyPr>
          <a:lstStyle/>
          <a:p>
            <a:pPr>
              <a:lnSpc>
                <a:spcPts val="3600"/>
              </a:lnSpc>
            </a:pPr>
            <a:r>
              <a:rPr lang="en-US" sz="3000">
                <a:solidFill>
                  <a:srgbClr val="E46232"/>
                </a:solidFill>
                <a:latin typeface="HK Grotesk Medium Bold"/>
              </a:rPr>
              <a:t>DISSERTATIONS</a:t>
            </a:r>
          </a:p>
        </p:txBody>
      </p:sp>
      <p:sp>
        <p:nvSpPr>
          <p:cNvPr id="22" name="TextBox 22"/>
          <p:cNvSpPr txBox="1"/>
          <p:nvPr/>
        </p:nvSpPr>
        <p:spPr>
          <a:xfrm>
            <a:off x="15740706" y="4524109"/>
            <a:ext cx="2268054" cy="923925"/>
          </a:xfrm>
          <a:prstGeom prst="rect">
            <a:avLst/>
          </a:prstGeom>
        </p:spPr>
        <p:txBody>
          <a:bodyPr lIns="0" tIns="0" rIns="0" bIns="0" rtlCol="0" anchor="t">
            <a:spAutoFit/>
          </a:bodyPr>
          <a:lstStyle/>
          <a:p>
            <a:pPr>
              <a:lnSpc>
                <a:spcPts val="3600"/>
              </a:lnSpc>
            </a:pPr>
            <a:r>
              <a:rPr lang="en-US" sz="3000">
                <a:solidFill>
                  <a:srgbClr val="E46232"/>
                </a:solidFill>
                <a:latin typeface="HK Grotesk Medium Bold"/>
              </a:rPr>
              <a:t>CASE STUDY REPORTS</a:t>
            </a:r>
          </a:p>
        </p:txBody>
      </p:sp>
      <p:sp>
        <p:nvSpPr>
          <p:cNvPr id="23" name="TextBox 23"/>
          <p:cNvSpPr txBox="1"/>
          <p:nvPr/>
        </p:nvSpPr>
        <p:spPr>
          <a:xfrm>
            <a:off x="105916" y="9191625"/>
            <a:ext cx="7263448" cy="932815"/>
          </a:xfrm>
          <a:prstGeom prst="rect">
            <a:avLst/>
          </a:prstGeom>
        </p:spPr>
        <p:txBody>
          <a:bodyPr lIns="0" tIns="0" rIns="0" bIns="0" rtlCol="0" anchor="t">
            <a:spAutoFit/>
          </a:bodyPr>
          <a:lstStyle/>
          <a:p>
            <a:pPr>
              <a:lnSpc>
                <a:spcPts val="3710"/>
              </a:lnSpc>
            </a:pPr>
            <a:r>
              <a:rPr lang="en-US" sz="2650">
                <a:solidFill>
                  <a:srgbClr val="000000"/>
                </a:solidFill>
                <a:latin typeface="HK Grotesk Medium"/>
              </a:rPr>
              <a:t>Cooper &amp; Bikowski, 2007; Horowitz, 1986 cited in Nathan, 2013</a:t>
            </a:r>
          </a:p>
        </p:txBody>
      </p:sp>
      <p:sp>
        <p:nvSpPr>
          <p:cNvPr id="24" name="TextBox 24"/>
          <p:cNvSpPr txBox="1"/>
          <p:nvPr/>
        </p:nvSpPr>
        <p:spPr>
          <a:xfrm>
            <a:off x="11438072" y="7423512"/>
            <a:ext cx="3207259" cy="1091565"/>
          </a:xfrm>
          <a:prstGeom prst="rect">
            <a:avLst/>
          </a:prstGeom>
        </p:spPr>
        <p:txBody>
          <a:bodyPr lIns="0" tIns="0" rIns="0" bIns="0" rtlCol="0" anchor="t">
            <a:spAutoFit/>
          </a:bodyPr>
          <a:lstStyle/>
          <a:p>
            <a:pPr algn="ctr">
              <a:lnSpc>
                <a:spcPts val="4409"/>
              </a:lnSpc>
            </a:pPr>
            <a:r>
              <a:rPr lang="en-US" sz="3150" dirty="0">
                <a:solidFill>
                  <a:srgbClr val="000000"/>
                </a:solidFill>
                <a:latin typeface="HK Grotesk Light"/>
              </a:rPr>
              <a:t> PSE: a mini research report</a:t>
            </a:r>
          </a:p>
        </p:txBody>
      </p:sp>
      <p:sp>
        <p:nvSpPr>
          <p:cNvPr id="25" name="TextBox 25"/>
          <p:cNvSpPr txBox="1"/>
          <p:nvPr/>
        </p:nvSpPr>
        <p:spPr>
          <a:xfrm>
            <a:off x="239506" y="7514740"/>
            <a:ext cx="3967988" cy="1091565"/>
          </a:xfrm>
          <a:prstGeom prst="rect">
            <a:avLst/>
          </a:prstGeom>
        </p:spPr>
        <p:txBody>
          <a:bodyPr lIns="0" tIns="0" rIns="0" bIns="0" rtlCol="0" anchor="t">
            <a:spAutoFit/>
          </a:bodyPr>
          <a:lstStyle/>
          <a:p>
            <a:pPr algn="ctr">
              <a:lnSpc>
                <a:spcPts val="4409"/>
              </a:lnSpc>
            </a:pPr>
            <a:r>
              <a:rPr lang="en-US" sz="3150" dirty="0">
                <a:solidFill>
                  <a:srgbClr val="000000"/>
                </a:solidFill>
                <a:latin typeface="HK Grotesk Light"/>
              </a:rPr>
              <a:t>PSE:  cause/effect &amp; exposition/discussion</a:t>
            </a:r>
          </a:p>
        </p:txBody>
      </p:sp>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8142" y="3787299"/>
            <a:ext cx="2864269" cy="2864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621" r="5930"/>
          <a:stretch>
            <a:fillRect/>
          </a:stretch>
        </p:blipFill>
        <p:spPr>
          <a:xfrm>
            <a:off x="11057019" y="0"/>
            <a:ext cx="7230981"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505410"/>
            <a:ext cx="510405" cy="341333"/>
          </a:xfrm>
          <a:prstGeom prst="rect">
            <a:avLst/>
          </a:prstGeom>
        </p:spPr>
      </p:pic>
      <p:grpSp>
        <p:nvGrpSpPr>
          <p:cNvPr id="4" name="Group 4"/>
          <p:cNvGrpSpPr/>
          <p:nvPr/>
        </p:nvGrpSpPr>
        <p:grpSpPr>
          <a:xfrm>
            <a:off x="750329" y="1028700"/>
            <a:ext cx="10533479" cy="6966483"/>
            <a:chOff x="0" y="0"/>
            <a:chExt cx="14044639" cy="9288644"/>
          </a:xfrm>
        </p:grpSpPr>
        <p:sp>
          <p:nvSpPr>
            <p:cNvPr id="5" name="TextBox 5"/>
            <p:cNvSpPr txBox="1"/>
            <p:nvPr/>
          </p:nvSpPr>
          <p:spPr>
            <a:xfrm>
              <a:off x="0" y="-9525"/>
              <a:ext cx="14044639" cy="1228725"/>
            </a:xfrm>
            <a:prstGeom prst="rect">
              <a:avLst/>
            </a:prstGeom>
          </p:spPr>
          <p:txBody>
            <a:bodyPr lIns="0" tIns="0" rIns="0" bIns="0" rtlCol="0" anchor="t">
              <a:spAutoFit/>
            </a:bodyPr>
            <a:lstStyle/>
            <a:p>
              <a:pPr>
                <a:lnSpc>
                  <a:spcPts val="7200"/>
                </a:lnSpc>
              </a:pPr>
              <a:r>
                <a:rPr lang="en-US" sz="6000">
                  <a:solidFill>
                    <a:srgbClr val="000000"/>
                  </a:solidFill>
                  <a:latin typeface="HK Grotesk Medium Bold"/>
                </a:rPr>
                <a:t>Case report writing</a:t>
              </a:r>
            </a:p>
          </p:txBody>
        </p:sp>
        <p:sp>
          <p:nvSpPr>
            <p:cNvPr id="6" name="TextBox 6"/>
            <p:cNvSpPr txBox="1"/>
            <p:nvPr/>
          </p:nvSpPr>
          <p:spPr>
            <a:xfrm>
              <a:off x="0" y="1911002"/>
              <a:ext cx="14044639" cy="7377642"/>
            </a:xfrm>
            <a:prstGeom prst="rect">
              <a:avLst/>
            </a:prstGeom>
          </p:spPr>
          <p:txBody>
            <a:bodyPr lIns="0" tIns="0" rIns="0" bIns="0" rtlCol="0" anchor="t">
              <a:spAutoFit/>
            </a:bodyPr>
            <a:lstStyle/>
            <a:p>
              <a:pPr>
                <a:lnSpc>
                  <a:spcPts val="4899"/>
                </a:lnSpc>
              </a:pPr>
              <a:r>
                <a:rPr lang="en-US" sz="3499" dirty="0">
                  <a:solidFill>
                    <a:srgbClr val="000000"/>
                  </a:solidFill>
                  <a:latin typeface="HK Grotesk Medium"/>
                </a:rPr>
                <a:t>The cases themselves comprise descriptions of company characteristics and actions in specific situations. They are often factually based, incorporating an embedded problem and generally presented in documentary form... Business students respond to these cases in a variety of ways...including case reports.</a:t>
              </a:r>
            </a:p>
            <a:p>
              <a:pPr>
                <a:lnSpc>
                  <a:spcPts val="4899"/>
                </a:lnSpc>
              </a:pPr>
              <a:endParaRPr lang="en-US" sz="3499" dirty="0">
                <a:solidFill>
                  <a:srgbClr val="000000"/>
                </a:solidFill>
                <a:latin typeface="HK Grotesk Medium"/>
              </a:endParaRPr>
            </a:p>
            <a:p>
              <a:pPr>
                <a:lnSpc>
                  <a:spcPts val="4899"/>
                </a:lnSpc>
              </a:pPr>
              <a:r>
                <a:rPr lang="en-US" sz="3499" dirty="0">
                  <a:solidFill>
                    <a:srgbClr val="000000"/>
                  </a:solidFill>
                  <a:latin typeface="HK Grotesk Medium"/>
                </a:rPr>
                <a:t>(Nathan, 2013, p. 58)</a:t>
              </a:r>
            </a:p>
          </p:txBody>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08562" y="6243322"/>
            <a:ext cx="453645" cy="3521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369" y="0"/>
            <a:ext cx="7174139" cy="10287000"/>
          </a:xfrm>
          <a:prstGeom prst="rect">
            <a:avLst/>
          </a:prstGeom>
          <a:solidFill>
            <a:srgbClr val="E46232"/>
          </a:solidFill>
        </p:spPr>
      </p:sp>
      <p:sp>
        <p:nvSpPr>
          <p:cNvPr id="3" name="TextBox 3"/>
          <p:cNvSpPr txBox="1"/>
          <p:nvPr/>
        </p:nvSpPr>
        <p:spPr>
          <a:xfrm>
            <a:off x="747463" y="2306243"/>
            <a:ext cx="5582475" cy="2752725"/>
          </a:xfrm>
          <a:prstGeom prst="rect">
            <a:avLst/>
          </a:prstGeom>
        </p:spPr>
        <p:txBody>
          <a:bodyPr lIns="0" tIns="0" rIns="0" bIns="0" rtlCol="0" anchor="t">
            <a:spAutoFit/>
          </a:bodyPr>
          <a:lstStyle/>
          <a:p>
            <a:pPr>
              <a:lnSpc>
                <a:spcPts val="10800"/>
              </a:lnSpc>
            </a:pPr>
            <a:r>
              <a:rPr lang="en-US" sz="9000">
                <a:solidFill>
                  <a:srgbClr val="000000"/>
                </a:solidFill>
                <a:latin typeface="HK Grotesk Medium Bold"/>
              </a:rPr>
              <a:t>Case studies</a:t>
            </a:r>
          </a:p>
        </p:txBody>
      </p:sp>
      <p:sp>
        <p:nvSpPr>
          <p:cNvPr id="4" name="TextBox 4"/>
          <p:cNvSpPr txBox="1"/>
          <p:nvPr/>
        </p:nvSpPr>
        <p:spPr>
          <a:xfrm>
            <a:off x="747463" y="5282284"/>
            <a:ext cx="5582475" cy="565150"/>
          </a:xfrm>
          <a:prstGeom prst="rect">
            <a:avLst/>
          </a:prstGeom>
        </p:spPr>
        <p:txBody>
          <a:bodyPr lIns="0" tIns="0" rIns="0" bIns="0" rtlCol="0" anchor="t">
            <a:spAutoFit/>
          </a:bodyPr>
          <a:lstStyle/>
          <a:p>
            <a:pPr>
              <a:lnSpc>
                <a:spcPts val="4550"/>
              </a:lnSpc>
            </a:pPr>
            <a:r>
              <a:rPr lang="en-US" sz="3500">
                <a:solidFill>
                  <a:srgbClr val="000000"/>
                </a:solidFill>
                <a:latin typeface="HK Grotesk Medium"/>
              </a:rPr>
              <a:t>Nesi &amp; Gardner, 2012</a:t>
            </a:r>
          </a:p>
        </p:txBody>
      </p:sp>
      <p:sp>
        <p:nvSpPr>
          <p:cNvPr id="5" name="TextBox 5"/>
          <p:cNvSpPr txBox="1"/>
          <p:nvPr/>
        </p:nvSpPr>
        <p:spPr>
          <a:xfrm>
            <a:off x="8555455" y="457200"/>
            <a:ext cx="6672546" cy="571500"/>
          </a:xfrm>
          <a:prstGeom prst="rect">
            <a:avLst/>
          </a:prstGeom>
        </p:spPr>
        <p:txBody>
          <a:bodyPr lIns="0" tIns="0" rIns="0" bIns="0" rtlCol="0" anchor="t">
            <a:spAutoFit/>
          </a:bodyPr>
          <a:lstStyle/>
          <a:p>
            <a:pPr>
              <a:lnSpc>
                <a:spcPts val="4559"/>
              </a:lnSpc>
            </a:pPr>
            <a:r>
              <a:rPr lang="en-US" sz="3799">
                <a:solidFill>
                  <a:srgbClr val="000000"/>
                </a:solidFill>
                <a:latin typeface="HK Grotesk Medium Bold"/>
              </a:rPr>
              <a:t>SOCIAL PURPOSE</a:t>
            </a:r>
          </a:p>
        </p:txBody>
      </p:sp>
      <p:sp>
        <p:nvSpPr>
          <p:cNvPr id="6" name="TextBox 6"/>
          <p:cNvSpPr txBox="1"/>
          <p:nvPr/>
        </p:nvSpPr>
        <p:spPr>
          <a:xfrm>
            <a:off x="8566906" y="390525"/>
            <a:ext cx="9025486" cy="2233296"/>
          </a:xfrm>
          <a:prstGeom prst="rect">
            <a:avLst/>
          </a:prstGeom>
        </p:spPr>
        <p:txBody>
          <a:bodyPr lIns="0" tIns="0" rIns="0" bIns="0" rtlCol="0" anchor="t">
            <a:spAutoFit/>
          </a:bodyPr>
          <a:lstStyle/>
          <a:p>
            <a:pPr>
              <a:lnSpc>
                <a:spcPts val="4479"/>
              </a:lnSpc>
            </a:pPr>
            <a:endParaRPr dirty="0"/>
          </a:p>
          <a:p>
            <a:pPr>
              <a:lnSpc>
                <a:spcPts val="4479"/>
              </a:lnSpc>
            </a:pPr>
            <a:r>
              <a:rPr lang="en-US" sz="3199" dirty="0">
                <a:solidFill>
                  <a:srgbClr val="000000"/>
                </a:solidFill>
                <a:latin typeface="HK Grotesk Light"/>
              </a:rPr>
              <a:t>to demonstrate/develop an understanding of professional practice through the </a:t>
            </a:r>
            <a:r>
              <a:rPr lang="en-US" sz="3199" dirty="0">
                <a:solidFill>
                  <a:srgbClr val="000000"/>
                </a:solidFill>
                <a:latin typeface="HK Grotesk Light Bold"/>
              </a:rPr>
              <a:t>analysis of a single exemplar</a:t>
            </a:r>
          </a:p>
        </p:txBody>
      </p:sp>
      <p:sp>
        <p:nvSpPr>
          <p:cNvPr id="7" name="TextBox 7"/>
          <p:cNvSpPr txBox="1"/>
          <p:nvPr/>
        </p:nvSpPr>
        <p:spPr>
          <a:xfrm>
            <a:off x="8557545" y="3087693"/>
            <a:ext cx="6672546" cy="504825"/>
          </a:xfrm>
          <a:prstGeom prst="rect">
            <a:avLst/>
          </a:prstGeom>
        </p:spPr>
        <p:txBody>
          <a:bodyPr lIns="0" tIns="0" rIns="0" bIns="0" rtlCol="0" anchor="t">
            <a:spAutoFit/>
          </a:bodyPr>
          <a:lstStyle/>
          <a:p>
            <a:pPr>
              <a:lnSpc>
                <a:spcPts val="3959"/>
              </a:lnSpc>
            </a:pPr>
            <a:r>
              <a:rPr lang="en-US" sz="3299" dirty="0">
                <a:solidFill>
                  <a:srgbClr val="000000"/>
                </a:solidFill>
                <a:latin typeface="HK Grotesk Medium Bold"/>
              </a:rPr>
              <a:t>STAGES</a:t>
            </a:r>
          </a:p>
        </p:txBody>
      </p:sp>
      <p:sp>
        <p:nvSpPr>
          <p:cNvPr id="8" name="TextBox 8"/>
          <p:cNvSpPr txBox="1"/>
          <p:nvPr/>
        </p:nvSpPr>
        <p:spPr>
          <a:xfrm>
            <a:off x="8555455" y="3620693"/>
            <a:ext cx="8203374" cy="1671321"/>
          </a:xfrm>
          <a:prstGeom prst="rect">
            <a:avLst/>
          </a:prstGeom>
        </p:spPr>
        <p:txBody>
          <a:bodyPr lIns="0" tIns="0" rIns="0" bIns="0" rtlCol="0" anchor="t">
            <a:spAutoFit/>
          </a:bodyPr>
          <a:lstStyle/>
          <a:p>
            <a:pPr>
              <a:lnSpc>
                <a:spcPts val="4479"/>
              </a:lnSpc>
            </a:pPr>
            <a:r>
              <a:rPr lang="en-US" sz="3199" dirty="0">
                <a:solidFill>
                  <a:srgbClr val="000000"/>
                </a:solidFill>
                <a:latin typeface="HK Grotesk Light"/>
              </a:rPr>
              <a:t>description of a particular case, often multifaceted, with recommendations for future actions</a:t>
            </a:r>
          </a:p>
        </p:txBody>
      </p:sp>
      <p:sp>
        <p:nvSpPr>
          <p:cNvPr id="9" name="TextBox 9"/>
          <p:cNvSpPr txBox="1"/>
          <p:nvPr/>
        </p:nvSpPr>
        <p:spPr>
          <a:xfrm>
            <a:off x="8431630" y="5574384"/>
            <a:ext cx="6672546" cy="495300"/>
          </a:xfrm>
          <a:prstGeom prst="rect">
            <a:avLst/>
          </a:prstGeom>
        </p:spPr>
        <p:txBody>
          <a:bodyPr lIns="0" tIns="0" rIns="0" bIns="0" rtlCol="0" anchor="t">
            <a:spAutoFit/>
          </a:bodyPr>
          <a:lstStyle/>
          <a:p>
            <a:pPr>
              <a:lnSpc>
                <a:spcPts val="3839"/>
              </a:lnSpc>
            </a:pPr>
            <a:r>
              <a:rPr lang="en-US" sz="3199" dirty="0">
                <a:solidFill>
                  <a:srgbClr val="000000"/>
                </a:solidFill>
                <a:latin typeface="HK Grotesk Medium Bold"/>
              </a:rPr>
              <a:t>NETWORKS</a:t>
            </a:r>
          </a:p>
        </p:txBody>
      </p:sp>
      <p:sp>
        <p:nvSpPr>
          <p:cNvPr id="10" name="TextBox 10"/>
          <p:cNvSpPr txBox="1"/>
          <p:nvPr/>
        </p:nvSpPr>
        <p:spPr>
          <a:xfrm>
            <a:off x="8431630" y="6260184"/>
            <a:ext cx="8205464" cy="1109346"/>
          </a:xfrm>
          <a:prstGeom prst="rect">
            <a:avLst/>
          </a:prstGeom>
        </p:spPr>
        <p:txBody>
          <a:bodyPr lIns="0" tIns="0" rIns="0" bIns="0" rtlCol="0" anchor="t">
            <a:spAutoFit/>
          </a:bodyPr>
          <a:lstStyle/>
          <a:p>
            <a:pPr>
              <a:lnSpc>
                <a:spcPts val="4479"/>
              </a:lnSpc>
            </a:pPr>
            <a:r>
              <a:rPr lang="en-US" sz="3199" dirty="0">
                <a:solidFill>
                  <a:srgbClr val="000000"/>
                </a:solidFill>
                <a:latin typeface="HK Grotesk Light"/>
              </a:rPr>
              <a:t>typically corresponds to professional genres </a:t>
            </a:r>
            <a:r>
              <a:rPr lang="en-US" sz="3199" dirty="0" err="1">
                <a:solidFill>
                  <a:srgbClr val="000000"/>
                </a:solidFill>
                <a:latin typeface="HK Grotesk Light"/>
              </a:rPr>
              <a:t>e.g</a:t>
            </a:r>
            <a:r>
              <a:rPr lang="en-US" sz="3199" dirty="0">
                <a:solidFill>
                  <a:srgbClr val="000000"/>
                </a:solidFill>
                <a:latin typeface="HK Grotesk Light"/>
              </a:rPr>
              <a:t> business, medicine and engineering</a:t>
            </a:r>
          </a:p>
        </p:txBody>
      </p:sp>
      <p:sp>
        <p:nvSpPr>
          <p:cNvPr id="11" name="AutoShape 11"/>
          <p:cNvSpPr/>
          <p:nvPr/>
        </p:nvSpPr>
        <p:spPr>
          <a:xfrm>
            <a:off x="9479637" y="3092455"/>
            <a:ext cx="7890019" cy="0"/>
          </a:xfrm>
          <a:prstGeom prst="line">
            <a:avLst/>
          </a:prstGeom>
          <a:ln w="9525" cap="rnd">
            <a:solidFill>
              <a:srgbClr val="FFFFFF">
                <a:alpha val="40000"/>
              </a:srgbClr>
            </a:solidFill>
            <a:prstDash val="solid"/>
            <a:headEnd type="none" w="sm" len="sm"/>
            <a:tailEnd type="none" w="sm" len="sm"/>
          </a:ln>
        </p:spPr>
      </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66009" y="8972258"/>
            <a:ext cx="551296" cy="537263"/>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38124" y="6547091"/>
            <a:ext cx="679182" cy="611264"/>
          </a:xfrm>
          <a:prstGeom prst="rect">
            <a:avLst/>
          </a:prstGeom>
        </p:spPr>
      </p:pic>
      <p:sp>
        <p:nvSpPr>
          <p:cNvPr id="14" name="TextBox 14"/>
          <p:cNvSpPr txBox="1"/>
          <p:nvPr/>
        </p:nvSpPr>
        <p:spPr>
          <a:xfrm>
            <a:off x="8431630" y="7836254"/>
            <a:ext cx="6672546" cy="495300"/>
          </a:xfrm>
          <a:prstGeom prst="rect">
            <a:avLst/>
          </a:prstGeom>
        </p:spPr>
        <p:txBody>
          <a:bodyPr lIns="0" tIns="0" rIns="0" bIns="0" rtlCol="0" anchor="t">
            <a:spAutoFit/>
          </a:bodyPr>
          <a:lstStyle/>
          <a:p>
            <a:pPr>
              <a:lnSpc>
                <a:spcPts val="3839"/>
              </a:lnSpc>
            </a:pPr>
            <a:r>
              <a:rPr lang="en-US" sz="3199" dirty="0">
                <a:solidFill>
                  <a:srgbClr val="000000"/>
                </a:solidFill>
                <a:latin typeface="HK Grotesk Medium Bold"/>
              </a:rPr>
              <a:t>EXAMPLES</a:t>
            </a:r>
          </a:p>
        </p:txBody>
      </p:sp>
      <p:sp>
        <p:nvSpPr>
          <p:cNvPr id="15" name="TextBox 15"/>
          <p:cNvSpPr txBox="1"/>
          <p:nvPr/>
        </p:nvSpPr>
        <p:spPr>
          <a:xfrm>
            <a:off x="8431630" y="8652879"/>
            <a:ext cx="8827670" cy="1109346"/>
          </a:xfrm>
          <a:prstGeom prst="rect">
            <a:avLst/>
          </a:prstGeom>
        </p:spPr>
        <p:txBody>
          <a:bodyPr lIns="0" tIns="0" rIns="0" bIns="0" rtlCol="0" anchor="t">
            <a:spAutoFit/>
          </a:bodyPr>
          <a:lstStyle/>
          <a:p>
            <a:pPr>
              <a:lnSpc>
                <a:spcPts val="4479"/>
              </a:lnSpc>
            </a:pPr>
            <a:r>
              <a:rPr lang="en-US" sz="3199" dirty="0">
                <a:solidFill>
                  <a:srgbClr val="000000"/>
                </a:solidFill>
                <a:latin typeface="HK Grotesk Light"/>
              </a:rPr>
              <a:t>business start-up, company report, </a:t>
            </a:r>
            <a:r>
              <a:rPr lang="en-US" sz="3199" dirty="0" err="1">
                <a:solidFill>
                  <a:srgbClr val="000000"/>
                </a:solidFill>
                <a:latin typeface="HK Grotesk Light"/>
              </a:rPr>
              <a:t>organisation</a:t>
            </a:r>
            <a:r>
              <a:rPr lang="en-US" sz="3199" dirty="0">
                <a:solidFill>
                  <a:srgbClr val="000000"/>
                </a:solidFill>
                <a:latin typeface="HK Grotesk Light"/>
              </a:rPr>
              <a:t> analysis, patient report, single issue</a:t>
            </a:r>
          </a:p>
        </p:txBody>
      </p:sp>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81989" y="1028700"/>
            <a:ext cx="535316" cy="702682"/>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81989" y="3787009"/>
            <a:ext cx="549370" cy="7026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1406</Words>
  <Application>Microsoft Office PowerPoint</Application>
  <PresentationFormat>Custom</PresentationFormat>
  <Paragraphs>197</Paragraphs>
  <Slides>24</Slides>
  <Notes>24</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39" baseType="lpstr">
      <vt:lpstr>Arial</vt:lpstr>
      <vt:lpstr>HK Grotesk Light Bold</vt:lpstr>
      <vt:lpstr>HK Grotesk Medium Bold</vt:lpstr>
      <vt:lpstr>Arial</vt:lpstr>
      <vt:lpstr>HK Grotesk Medium Italics</vt:lpstr>
      <vt:lpstr>HK Grotesk Light Bold Italics</vt:lpstr>
      <vt:lpstr>HK Grotesk Medium Bold Italics</vt:lpstr>
      <vt:lpstr>HK Grotesk Medium</vt:lpstr>
      <vt:lpstr>Prompt Medium</vt:lpstr>
      <vt:lpstr>Calibri</vt:lpstr>
      <vt:lpstr>HK Grotesk Light</vt:lpstr>
      <vt:lpstr>HK Grotesk Light Italics</vt:lpstr>
      <vt:lpstr>Office Theme</vt:lpstr>
      <vt:lpstr>Bitmap Image</vt:lpstr>
      <vt:lpstr>Paintbrush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BALEAP Biennial Conference UPDATE.pptx</dc:title>
  <cp:lastModifiedBy>Victoria Collins</cp:lastModifiedBy>
  <cp:revision>4</cp:revision>
  <dcterms:created xsi:type="dcterms:W3CDTF">2006-08-16T00:00:00Z</dcterms:created>
  <dcterms:modified xsi:type="dcterms:W3CDTF">2023-04-15T12:38:19Z</dcterms:modified>
  <dc:identifier>DAFf_uh1nDg</dc:identifier>
</cp:coreProperties>
</file>