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e27mcMwTEbeZlxj2kn+mPGBJI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e1204ae93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2e1204ae9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e699bf709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2e699bf70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e699bf709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2e699bf7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>
                <a:latin typeface="Arial"/>
                <a:ea typeface="Arial"/>
                <a:cs typeface="Arial"/>
                <a:sym typeface="Arial"/>
              </a:rPr>
              <a:t>Clarence, S. and McKenna, S. (2017) ‘Developing academic literacies through understanding the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200">
                <a:latin typeface="Arial"/>
                <a:ea typeface="Arial"/>
                <a:cs typeface="Arial"/>
                <a:sym typeface="Arial"/>
              </a:rPr>
              <a:t>nature of disciplinary knowledge’ London Review of Education, 15, 1.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have chosen these themes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2e1204ae93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g22e1204ae9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2e699bf70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g22e699bf7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does the text tell us?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Looking at the text to discover the social practice: how it was shaped -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structure of knowledge, not structure of a text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e699bf709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g22e699bf70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dk1"/>
                </a:solidFill>
              </a:rPr>
              <a:t>Wenger 2000 social learning systems - </a:t>
            </a:r>
            <a:r>
              <a:rPr lang="en-US" sz="1400">
                <a:solidFill>
                  <a:schemeClr val="dk1"/>
                </a:solidFill>
              </a:rPr>
              <a:t>participatory learning as a process which is ‘based on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dk1"/>
                </a:solidFill>
              </a:rPr>
              <a:t>learner: subjective component…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>
                <a:solidFill>
                  <a:schemeClr val="dk1"/>
                </a:solidFill>
              </a:rPr>
              <a:t>Learner understands the practice of participation: of negotiation, transformation as the learning process, not learning a structure 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e1204ae93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22e1204ae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Tolerance of ambiguity - need to ‘travel’, need to ‘do’ something, not follow a formular/\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Art and Design: formation of knowledge might be especially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 the ontology of what it is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e699bf709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22e699bf7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e75479ed2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2e75479e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olidFill>
                  <a:schemeClr val="dk1"/>
                </a:solidFill>
              </a:rPr>
              <a:t>https://www.bloomsburycollections.com/book/what-makes-writing-academic-rethinking-theory-for-practice/ch1-troubling-academic-writing-problems-and-implications-for-higher-education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olidFill>
                  <a:schemeClr val="dk1"/>
                </a:solidFill>
              </a:rPr>
              <a:t>such as being impersonal or having paragraphs. There is no such thing as a ‘standard’ academic essay because there are several kinds.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olidFill>
                  <a:schemeClr val="dk1"/>
                </a:solidFill>
              </a:rPr>
              <a:t> if writing is understood for the epistemological work that it does, it becomes easier to recognize that it will vary in its forms according to its purposes.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How can [students] adapt their literacy practices to meet the requirements of their discipline or field of study?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 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(Clarence &amp; Mckenna 2017)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e699bf70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2e699bf7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1">
  <p:cSld name="Title Slide -1">
    <p:bg>
      <p:bgPr>
        <a:solidFill>
          <a:srgbClr val="001950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7" name="Google Shape;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523" y="258238"/>
            <a:ext cx="1611643" cy="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 txBox="1"/>
          <p:nvPr>
            <p:ph type="title"/>
          </p:nvPr>
        </p:nvSpPr>
        <p:spPr>
          <a:xfrm>
            <a:off x="381675" y="2703288"/>
            <a:ext cx="50394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" type="subTitle"/>
          </p:nvPr>
        </p:nvSpPr>
        <p:spPr>
          <a:xfrm>
            <a:off x="409700" y="6149525"/>
            <a:ext cx="4726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Copy - 1">
  <p:cSld name="Body Copy -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524" y="258237"/>
            <a:ext cx="1611644" cy="84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>
            <p:ph type="title"/>
          </p:nvPr>
        </p:nvSpPr>
        <p:spPr>
          <a:xfrm>
            <a:off x="288386" y="1556974"/>
            <a:ext cx="10019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292525" y="2103150"/>
            <a:ext cx="9671700" cy="4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2">
  <p:cSld name="Title Slide - 2">
    <p:bg>
      <p:bgPr>
        <a:solidFill>
          <a:srgbClr val="00195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>
            <p:ph idx="2" type="pic"/>
          </p:nvPr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A picture containing drawing&#10;&#10;Description automatically generated"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2523" y="258238"/>
            <a:ext cx="1611643" cy="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type="title"/>
          </p:nvPr>
        </p:nvSpPr>
        <p:spPr>
          <a:xfrm>
            <a:off x="381675" y="2703288"/>
            <a:ext cx="50394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subTitle"/>
          </p:nvPr>
        </p:nvSpPr>
        <p:spPr>
          <a:xfrm>
            <a:off x="409700" y="6149525"/>
            <a:ext cx="4726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>
            <p:ph type="title"/>
          </p:nvPr>
        </p:nvSpPr>
        <p:spPr>
          <a:xfrm>
            <a:off x="277450" y="1450425"/>
            <a:ext cx="114216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/>
              <a:t>Curiosity and disruption: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/>
              <a:t>what is ‘academic’?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/>
              <a:t>Siân Lund &amp; Sarah Blair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24" name="Google Shape;24;p1"/>
          <p:cNvSpPr txBox="1"/>
          <p:nvPr>
            <p:ph idx="1" type="subTitle"/>
          </p:nvPr>
        </p:nvSpPr>
        <p:spPr>
          <a:xfrm>
            <a:off x="183150" y="6252475"/>
            <a:ext cx="23499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BALEAP23 </a:t>
            </a:r>
            <a:endParaRPr/>
          </a:p>
        </p:txBody>
      </p:sp>
      <p:pic>
        <p:nvPicPr>
          <p:cNvPr id="25" name="Google Shape;2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425" y="5001825"/>
            <a:ext cx="7490223" cy="17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e1204ae93_0_3"/>
          <p:cNvSpPr txBox="1"/>
          <p:nvPr>
            <p:ph type="title"/>
          </p:nvPr>
        </p:nvSpPr>
        <p:spPr>
          <a:xfrm>
            <a:off x="4406898" y="621400"/>
            <a:ext cx="6503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3200"/>
              <a:t>Cognitive Processes as Practice</a:t>
            </a:r>
            <a:endParaRPr sz="3200"/>
          </a:p>
        </p:txBody>
      </p:sp>
      <p:sp>
        <p:nvSpPr>
          <p:cNvPr id="100" name="Google Shape;100;g22e1204ae93_0_3"/>
          <p:cNvSpPr/>
          <p:nvPr/>
        </p:nvSpPr>
        <p:spPr>
          <a:xfrm>
            <a:off x="152225" y="5306525"/>
            <a:ext cx="2750400" cy="567600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</p:txBody>
      </p:sp>
      <p:sp>
        <p:nvSpPr>
          <p:cNvPr id="101" name="Google Shape;101;g22e1204ae93_0_3"/>
          <p:cNvSpPr/>
          <p:nvPr/>
        </p:nvSpPr>
        <p:spPr>
          <a:xfrm>
            <a:off x="358798" y="4572050"/>
            <a:ext cx="2387400" cy="614700"/>
          </a:xfrm>
          <a:prstGeom prst="trapezoid">
            <a:avLst>
              <a:gd fmla="val 25000" name="adj"/>
            </a:avLst>
          </a:prstGeom>
          <a:solidFill>
            <a:srgbClr val="5FEA9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endParaRPr/>
          </a:p>
        </p:txBody>
      </p:sp>
      <p:sp>
        <p:nvSpPr>
          <p:cNvPr id="102" name="Google Shape;102;g22e1204ae93_0_3"/>
          <p:cNvSpPr/>
          <p:nvPr/>
        </p:nvSpPr>
        <p:spPr>
          <a:xfrm>
            <a:off x="533652" y="3884125"/>
            <a:ext cx="2014500" cy="614700"/>
          </a:xfrm>
          <a:prstGeom prst="trapezoid">
            <a:avLst>
              <a:gd fmla="val 25000" name="adj"/>
            </a:avLst>
          </a:prstGeom>
          <a:solidFill>
            <a:srgbClr val="FFC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103" name="Google Shape;103;g22e1204ae93_0_3"/>
          <p:cNvSpPr/>
          <p:nvPr/>
        </p:nvSpPr>
        <p:spPr>
          <a:xfrm>
            <a:off x="744375" y="3135650"/>
            <a:ext cx="1576800" cy="614700"/>
          </a:xfrm>
          <a:prstGeom prst="trapezoid">
            <a:avLst>
              <a:gd fmla="val 25000" name="adj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/>
          </a:p>
        </p:txBody>
      </p:sp>
      <p:sp>
        <p:nvSpPr>
          <p:cNvPr id="104" name="Google Shape;104;g22e1204ae93_0_3"/>
          <p:cNvSpPr/>
          <p:nvPr/>
        </p:nvSpPr>
        <p:spPr>
          <a:xfrm>
            <a:off x="894425" y="2461725"/>
            <a:ext cx="1228800" cy="567600"/>
          </a:xfrm>
          <a:prstGeom prst="trapezoid">
            <a:avLst>
              <a:gd fmla="val 25000" name="adj"/>
            </a:avLst>
          </a:prstGeom>
          <a:solidFill>
            <a:srgbClr val="B29AC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Synthesis</a:t>
            </a:r>
            <a:endParaRPr sz="1500"/>
          </a:p>
        </p:txBody>
      </p:sp>
      <p:sp>
        <p:nvSpPr>
          <p:cNvPr id="105" name="Google Shape;105;g22e1204ae93_0_3"/>
          <p:cNvSpPr/>
          <p:nvPr/>
        </p:nvSpPr>
        <p:spPr>
          <a:xfrm>
            <a:off x="1106975" y="1740700"/>
            <a:ext cx="858000" cy="614700"/>
          </a:xfrm>
          <a:prstGeom prst="trapezoid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Eval-</a:t>
            </a:r>
            <a:endParaRPr sz="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ua</a:t>
            </a: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tion</a:t>
            </a:r>
            <a:endParaRPr sz="900"/>
          </a:p>
        </p:txBody>
      </p:sp>
      <p:sp>
        <p:nvSpPr>
          <p:cNvPr id="106" name="Google Shape;106;g22e1204ae93_0_3"/>
          <p:cNvSpPr txBox="1"/>
          <p:nvPr/>
        </p:nvSpPr>
        <p:spPr>
          <a:xfrm>
            <a:off x="152225" y="5993900"/>
            <a:ext cx="27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</a:rPr>
              <a:t>Bloom’s Taxonomy</a:t>
            </a:r>
            <a:endParaRPr b="1"/>
          </a:p>
        </p:txBody>
      </p:sp>
      <p:sp>
        <p:nvSpPr>
          <p:cNvPr id="107" name="Google Shape;107;g22e1204ae93_0_3"/>
          <p:cNvSpPr/>
          <p:nvPr/>
        </p:nvSpPr>
        <p:spPr>
          <a:xfrm>
            <a:off x="3325700" y="5352050"/>
            <a:ext cx="8665800" cy="522000"/>
          </a:xfrm>
          <a:prstGeom prst="trapezoid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identify, retrieve, locate</a:t>
            </a:r>
            <a:endParaRPr/>
          </a:p>
        </p:txBody>
      </p:sp>
      <p:sp>
        <p:nvSpPr>
          <p:cNvPr id="108" name="Google Shape;108;g22e1204ae93_0_3"/>
          <p:cNvSpPr/>
          <p:nvPr/>
        </p:nvSpPr>
        <p:spPr>
          <a:xfrm>
            <a:off x="3514325" y="4572050"/>
            <a:ext cx="8300400" cy="614700"/>
          </a:xfrm>
          <a:prstGeom prst="trapezoid">
            <a:avLst>
              <a:gd fmla="val 25000" name="adj"/>
            </a:avLst>
          </a:prstGeom>
          <a:solidFill>
            <a:srgbClr val="5FEA9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clarify, paraphrase, examples,catergorise, compare, contrast</a:t>
            </a:r>
            <a:endParaRPr/>
          </a:p>
        </p:txBody>
      </p:sp>
      <p:sp>
        <p:nvSpPr>
          <p:cNvPr id="109" name="Google Shape;109;g22e1204ae93_0_3"/>
          <p:cNvSpPr/>
          <p:nvPr/>
        </p:nvSpPr>
        <p:spPr>
          <a:xfrm>
            <a:off x="3726219" y="3884125"/>
            <a:ext cx="7828200" cy="567600"/>
          </a:xfrm>
          <a:prstGeom prst="trapezoid">
            <a:avLst>
              <a:gd fmla="val 25000" name="adj"/>
            </a:avLst>
          </a:prstGeom>
          <a:solidFill>
            <a:srgbClr val="FFC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change</a:t>
            </a:r>
            <a:r>
              <a:rPr lang="en-US" sz="2000">
                <a:solidFill>
                  <a:schemeClr val="lt1"/>
                </a:solidFill>
              </a:rPr>
              <a:t> contexts, employ in context: implement </a:t>
            </a:r>
            <a:endParaRPr/>
          </a:p>
        </p:txBody>
      </p:sp>
      <p:sp>
        <p:nvSpPr>
          <p:cNvPr id="110" name="Google Shape;110;g22e1204ae93_0_3"/>
          <p:cNvSpPr/>
          <p:nvPr/>
        </p:nvSpPr>
        <p:spPr>
          <a:xfrm>
            <a:off x="3942394" y="3149100"/>
            <a:ext cx="7395000" cy="614700"/>
          </a:xfrm>
          <a:prstGeom prst="trapezoid">
            <a:avLst>
              <a:gd fmla="val 25000" name="adj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deconstruct views/bias etc., reflect, , integrate, prioritise, value</a:t>
            </a:r>
            <a:endParaRPr/>
          </a:p>
        </p:txBody>
      </p:sp>
      <p:sp>
        <p:nvSpPr>
          <p:cNvPr id="111" name="Google Shape;111;g22e1204ae93_0_3"/>
          <p:cNvSpPr/>
          <p:nvPr/>
        </p:nvSpPr>
        <p:spPr>
          <a:xfrm>
            <a:off x="4146423" y="2461175"/>
            <a:ext cx="6975000" cy="567600"/>
          </a:xfrm>
          <a:prstGeom prst="trapezoid">
            <a:avLst>
              <a:gd fmla="val 25000" name="adj"/>
            </a:avLst>
          </a:prstGeom>
          <a:solidFill>
            <a:srgbClr val="B29AC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commitment,</a:t>
            </a:r>
            <a:r>
              <a:rPr lang="en-US" sz="2100">
                <a:solidFill>
                  <a:schemeClr val="lt1"/>
                </a:solidFill>
              </a:rPr>
              <a:t>  position, ‘narrative’: voice</a:t>
            </a:r>
            <a:endParaRPr sz="2100"/>
          </a:p>
        </p:txBody>
      </p:sp>
      <p:sp>
        <p:nvSpPr>
          <p:cNvPr id="112" name="Google Shape;112;g22e1204ae93_0_3"/>
          <p:cNvSpPr/>
          <p:nvPr/>
        </p:nvSpPr>
        <p:spPr>
          <a:xfrm>
            <a:off x="4391375" y="1700150"/>
            <a:ext cx="6503400" cy="614700"/>
          </a:xfrm>
          <a:prstGeom prst="trapezoid">
            <a:avLst>
              <a:gd fmla="val 25000" name="adj"/>
            </a:avLst>
          </a:prstGeom>
          <a:solidFill>
            <a:schemeClr val="accent6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Review</a:t>
            </a:r>
            <a:r>
              <a:rPr lang="en-US" sz="2100">
                <a:solidFill>
                  <a:schemeClr val="lt1"/>
                </a:solidFill>
              </a:rPr>
              <a:t>: strength, inconsistencies, position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e699bf709_0_69"/>
          <p:cNvSpPr txBox="1"/>
          <p:nvPr>
            <p:ph type="title"/>
          </p:nvPr>
        </p:nvSpPr>
        <p:spPr>
          <a:xfrm>
            <a:off x="6458100" y="475350"/>
            <a:ext cx="54342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Writing as Practice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  <p:pic>
        <p:nvPicPr>
          <p:cNvPr id="118" name="Google Shape;118;g22e699bf70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25" y="3695800"/>
            <a:ext cx="2634350" cy="26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2e699bf709_0_69"/>
          <p:cNvPicPr preferRelativeResize="0"/>
          <p:nvPr/>
        </p:nvPicPr>
        <p:blipFill rotWithShape="1">
          <a:blip r:embed="rId4">
            <a:alphaModFix/>
          </a:blip>
          <a:srcRect b="0" l="1768" r="0" t="0"/>
          <a:stretch/>
        </p:blipFill>
        <p:spPr>
          <a:xfrm>
            <a:off x="3306250" y="1494750"/>
            <a:ext cx="8586051" cy="48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e699bf709_0_26"/>
          <p:cNvSpPr txBox="1"/>
          <p:nvPr>
            <p:ph idx="1" type="subTitle"/>
          </p:nvPr>
        </p:nvSpPr>
        <p:spPr>
          <a:xfrm>
            <a:off x="0" y="1214800"/>
            <a:ext cx="12192000" cy="5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Austerlitz et al. (2008), ‘Mind the Gap : expectations, ambiguity and pedagogy within art and design higher education.’ In: Drew, L. (ed)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Student Experience in Art and Design Higher Education : Drivers for Change.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Jill Rogers Associates Limited, Cambridge.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Bernstein, B. &amp; Solomon, J. (1999) 'Pedagogy, Identity and the Construction of a Theory of Symbolic Control': Basil Bernstein questioned by Joseph Solomon,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Journal of Sociology of Education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20:2, 265-279,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Blackler, F. (1995) ‘Knowledge, Knowledge Work and Organizations: An Overview and Interpretation.</a:t>
            </a:r>
            <a:r>
              <a:rPr lang="en-US" sz="1200">
                <a:solidFill>
                  <a:schemeClr val="lt1"/>
                </a:solidFill>
              </a:rPr>
              <a:t>’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 Studies</a:t>
            </a: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 16(6), 1021–1046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Clarence, S. and McKenna, S. (2017) ‘Developing academic literacies through understanding the nature of disciplinary knowledge’ </a:t>
            </a:r>
            <a:r>
              <a:rPr i="1" lang="en-US" sz="1200">
                <a:latin typeface="Arial"/>
                <a:ea typeface="Arial"/>
                <a:cs typeface="Arial"/>
                <a:sym typeface="Arial"/>
              </a:rPr>
              <a:t>London Review of Education,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15, 1.</a:t>
            </a:r>
            <a:endParaRPr sz="12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Donszelmann, B. Hatton, Kate (Ed.) (2015)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Towards an Inclusive Arts Education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Institute of Education Press, 2015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Gray, C. and Malins,  J. (2004) ‘The Reflective Practitioner’ in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Visualizing Research: A Guide to the Research Process in Art and Design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England: Ashgate Publishing Limited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Lea, M. R. &amp; Street, B. V. (2006) ‘The "Academic Literacies" Model: Theory and Applications</a:t>
            </a:r>
            <a:r>
              <a:rPr lang="en-US" sz="1200">
                <a:solidFill>
                  <a:schemeClr val="lt1"/>
                </a:solidFill>
              </a:rPr>
              <a:t>’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Theory Into Practice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45:4, 368-377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>
                <a:solidFill>
                  <a:schemeClr val="lt1"/>
                </a:solidFill>
              </a:rPr>
              <a:t>Lave, J., &amp; Wenger, E. (1991). </a:t>
            </a:r>
            <a:r>
              <a:rPr i="1" lang="en-US" sz="1200">
                <a:solidFill>
                  <a:schemeClr val="lt1"/>
                </a:solidFill>
              </a:rPr>
              <a:t>Situated learning: Legitimate peripheral participation.</a:t>
            </a:r>
            <a:r>
              <a:rPr lang="en-US" sz="1200">
                <a:solidFill>
                  <a:schemeClr val="lt1"/>
                </a:solidFill>
              </a:rPr>
              <a:t> Cambridge University Press.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Martin, J. R. and Rose, D. (2008).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Genre Relations: Mapping Culture.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London: Equinox.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Orr, S. (2020) ‘Assessment and Attainment in Art and Design Education: Dr Emily Salines Interviews Professor Susan Orr.’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Exchange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UAL [online] Vimeo Available from : https://vimeo.com/458640666 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Orr, S. and Shreeve, A.  (2018),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 and Design Pedagogy in Higher Education: Knowledge, Values and Ambiguity in the Creative Curriculum</a:t>
            </a:r>
            <a:r>
              <a:rPr lang="en-US" sz="1200">
                <a:solidFill>
                  <a:schemeClr val="lt1"/>
                </a:solidFill>
              </a:rPr>
              <a:t>,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OXON: Routledge.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Molinari, J. (2022)  </a:t>
            </a:r>
            <a:r>
              <a:rPr i="1" lang="en-US" sz="1200">
                <a:solidFill>
                  <a:schemeClr val="lt1"/>
                </a:solidFill>
              </a:rPr>
              <a:t>What Makes Writing Academic Rethinking Theory for Practice</a:t>
            </a:r>
            <a:r>
              <a:rPr lang="en-US" sz="1200">
                <a:solidFill>
                  <a:schemeClr val="lt1"/>
                </a:solidFill>
              </a:rPr>
              <a:t>, Bloomsbury Academic 2022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Swales, J. (2014) 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Genre and Discourse Community’ In Angermuller, J. Maingueneau, D and Wodak, R (eds.)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Discourse Studies Reader: main currents in theory and analysis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Amsterdam:John Benjamins, pp. 305-318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Thomas and May (2010) </a:t>
            </a:r>
            <a:r>
              <a:rPr i="1" lang="en-US" sz="1200">
                <a:latin typeface="Arial"/>
                <a:ea typeface="Arial"/>
                <a:cs typeface="Arial"/>
                <a:sym typeface="Arial"/>
              </a:rPr>
              <a:t>Inclusive Learning &amp; Teaching in Higher Education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– HEA final report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Wenger, E. (2000) </a:t>
            </a:r>
            <a:r>
              <a:rPr i="1"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Communities of Practice and Social Learning Systems</a:t>
            </a:r>
            <a:r>
              <a:rPr lang="en-US" sz="1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SAGE, 7(2)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2e699bf709_0_26"/>
          <p:cNvSpPr txBox="1"/>
          <p:nvPr/>
        </p:nvSpPr>
        <p:spPr>
          <a:xfrm>
            <a:off x="7821820" y="11376"/>
            <a:ext cx="41568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Selected 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221600" y="1984950"/>
            <a:ext cx="11970300" cy="21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000"/>
              <a:t>Curiosity</a:t>
            </a:r>
            <a:r>
              <a:rPr b="0" lang="en-US" sz="3600">
                <a:solidFill>
                  <a:srgbClr val="8E7CC3"/>
                </a:solidFill>
              </a:rPr>
              <a:t> 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000"/>
              <a:t>Disruptive</a:t>
            </a:r>
            <a:r>
              <a:rPr b="0" lang="en-US" sz="3600">
                <a:solidFill>
                  <a:srgbClr val="8E7CC3"/>
                </a:solidFill>
              </a:rPr>
              <a:t> </a:t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310575" y="2681575"/>
            <a:ext cx="119703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b="0" lang="en-US" sz="3600">
                <a:solidFill>
                  <a:srgbClr val="8E7CC3"/>
                </a:solidFill>
              </a:rPr>
              <a:t>A</a:t>
            </a:r>
            <a:r>
              <a:rPr b="0" lang="en-US" sz="3600">
                <a:solidFill>
                  <a:srgbClr val="8E7CC3"/>
                </a:solidFill>
              </a:rPr>
              <a:t>bout ‘academic’ 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b="0" lang="en-US" sz="3600">
                <a:solidFill>
                  <a:srgbClr val="8E7CC3"/>
                </a:solidFill>
              </a:rPr>
              <a:t>What are our assumptions? How do we categorise it?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221600" y="5155375"/>
            <a:ext cx="11970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b="0" lang="en-US" sz="3600">
                <a:solidFill>
                  <a:srgbClr val="8E7CC3"/>
                </a:solidFill>
              </a:rPr>
              <a:t>T</a:t>
            </a:r>
            <a:r>
              <a:rPr b="0" lang="en-US" sz="3600">
                <a:solidFill>
                  <a:srgbClr val="8E7CC3"/>
                </a:solidFill>
              </a:rPr>
              <a:t>olerances &amp; how we teach ‘academic writing’ 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2e1204ae93_0_50"/>
          <p:cNvSpPr txBox="1"/>
          <p:nvPr>
            <p:ph type="title"/>
          </p:nvPr>
        </p:nvSpPr>
        <p:spPr>
          <a:xfrm>
            <a:off x="7747100" y="228075"/>
            <a:ext cx="33057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Disruption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  <p:sp>
        <p:nvSpPr>
          <p:cNvPr id="38" name="Google Shape;38;g22e1204ae93_0_50"/>
          <p:cNvSpPr txBox="1"/>
          <p:nvPr>
            <p:ph type="title"/>
          </p:nvPr>
        </p:nvSpPr>
        <p:spPr>
          <a:xfrm>
            <a:off x="500975" y="2179525"/>
            <a:ext cx="100440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-US" sz="3600"/>
              <a:t>Text as static structure - </a:t>
            </a:r>
            <a:r>
              <a:rPr b="0" lang="en-US" sz="3600"/>
              <a:t>outcome </a:t>
            </a:r>
            <a:endParaRPr b="0" sz="36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-US" sz="3600"/>
              <a:t>Identify the features but understand a process</a:t>
            </a:r>
            <a:endParaRPr b="0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-US" sz="3600"/>
              <a:t>Text for exploration</a:t>
            </a:r>
            <a:endParaRPr b="0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/>
              <a:t> </a:t>
            </a:r>
            <a:endParaRPr b="0" sz="3600"/>
          </a:p>
        </p:txBody>
      </p:sp>
      <p:sp>
        <p:nvSpPr>
          <p:cNvPr id="39" name="Google Shape;39;g22e1204ae93_0_50"/>
          <p:cNvSpPr txBox="1"/>
          <p:nvPr>
            <p:ph type="title"/>
          </p:nvPr>
        </p:nvSpPr>
        <p:spPr>
          <a:xfrm>
            <a:off x="4626525" y="5092475"/>
            <a:ext cx="73053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-US" sz="3600"/>
              <a:t>How was ‘the writing’ achieved?</a:t>
            </a:r>
            <a:endParaRPr b="0" sz="36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0" lang="en-US" sz="3600"/>
              <a:t>Practice of meaning-making</a:t>
            </a:r>
            <a:endParaRPr b="0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/>
              <a:t> </a:t>
            </a:r>
            <a:endParaRPr b="0" sz="3600"/>
          </a:p>
        </p:txBody>
      </p:sp>
      <p:sp>
        <p:nvSpPr>
          <p:cNvPr id="40" name="Google Shape;40;g22e1204ae93_0_50"/>
          <p:cNvSpPr txBox="1"/>
          <p:nvPr>
            <p:ph type="title"/>
          </p:nvPr>
        </p:nvSpPr>
        <p:spPr>
          <a:xfrm>
            <a:off x="4534175" y="4179875"/>
            <a:ext cx="6010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>
                <a:solidFill>
                  <a:srgbClr val="8E7CC3"/>
                </a:solidFill>
              </a:rPr>
              <a:t>The Practice</a:t>
            </a:r>
            <a:endParaRPr b="0" sz="4500">
              <a:solidFill>
                <a:srgbClr val="8E7CC3"/>
              </a:solidFill>
            </a:endParaRPr>
          </a:p>
        </p:txBody>
      </p:sp>
      <p:sp>
        <p:nvSpPr>
          <p:cNvPr id="41" name="Google Shape;41;g22e1204ae93_0_50"/>
          <p:cNvSpPr txBox="1"/>
          <p:nvPr>
            <p:ph type="title"/>
          </p:nvPr>
        </p:nvSpPr>
        <p:spPr>
          <a:xfrm>
            <a:off x="345450" y="1266925"/>
            <a:ext cx="7063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>
                <a:solidFill>
                  <a:srgbClr val="8E7CC3"/>
                </a:solidFill>
              </a:rPr>
              <a:t>The text</a:t>
            </a:r>
            <a:endParaRPr b="0" sz="4500">
              <a:solidFill>
                <a:srgbClr val="8E7CC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e699bf709_0_8"/>
          <p:cNvSpPr txBox="1"/>
          <p:nvPr>
            <p:ph type="title"/>
          </p:nvPr>
        </p:nvSpPr>
        <p:spPr>
          <a:xfrm>
            <a:off x="3751700" y="1390475"/>
            <a:ext cx="82557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…the nature of disciplinary knowledge 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(Clarence &amp; McKenna 2017)</a:t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47" name="Google Shape;47;g22e699bf709_0_8"/>
          <p:cNvSpPr/>
          <p:nvPr/>
        </p:nvSpPr>
        <p:spPr>
          <a:xfrm>
            <a:off x="289500" y="2354925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22e699bf709_0_8"/>
          <p:cNvSpPr txBox="1"/>
          <p:nvPr/>
        </p:nvSpPr>
        <p:spPr>
          <a:xfrm>
            <a:off x="572700" y="3154725"/>
            <a:ext cx="3831600" cy="1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>
                <a:solidFill>
                  <a:srgbClr val="FFFFFF"/>
                </a:solidFill>
              </a:rPr>
              <a:t>An overt focus on texts as social practices, situated within value-laden, idealogially-shaped contexts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2e699bf709_0_8"/>
          <p:cNvSpPr/>
          <p:nvPr/>
        </p:nvSpPr>
        <p:spPr>
          <a:xfrm>
            <a:off x="6202750" y="3474575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22e699bf709_0_8"/>
          <p:cNvSpPr txBox="1"/>
          <p:nvPr/>
        </p:nvSpPr>
        <p:spPr>
          <a:xfrm>
            <a:off x="6485950" y="4633025"/>
            <a:ext cx="3831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>
                <a:solidFill>
                  <a:srgbClr val="FFFFFF"/>
                </a:solidFill>
              </a:rPr>
              <a:t>…a focus on the structure of </a:t>
            </a:r>
            <a:r>
              <a:rPr lang="en-US" sz="2100">
                <a:solidFill>
                  <a:srgbClr val="FFFFFF"/>
                </a:solidFill>
              </a:rPr>
              <a:t>knowledge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2e699bf709_0_8"/>
          <p:cNvSpPr txBox="1"/>
          <p:nvPr>
            <p:ph type="title"/>
          </p:nvPr>
        </p:nvSpPr>
        <p:spPr>
          <a:xfrm>
            <a:off x="5891250" y="477875"/>
            <a:ext cx="56685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Curiosity &amp; the Text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e699bf709_0_56"/>
          <p:cNvSpPr txBox="1"/>
          <p:nvPr>
            <p:ph type="title"/>
          </p:nvPr>
        </p:nvSpPr>
        <p:spPr>
          <a:xfrm>
            <a:off x="118725" y="1390475"/>
            <a:ext cx="116202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Participatory learning (Lave and Wenger 1991)</a:t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57" name="Google Shape;57;g22e699bf709_0_56"/>
          <p:cNvSpPr/>
          <p:nvPr/>
        </p:nvSpPr>
        <p:spPr>
          <a:xfrm>
            <a:off x="289500" y="2354925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2e699bf709_0_56"/>
          <p:cNvSpPr txBox="1"/>
          <p:nvPr/>
        </p:nvSpPr>
        <p:spPr>
          <a:xfrm>
            <a:off x="711850" y="2666600"/>
            <a:ext cx="3592800" cy="2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situated negotiation and renegotiation of meaning in the world</a:t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identity transformation is an integral part of the learning process</a:t>
            </a: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2e699bf709_0_56"/>
          <p:cNvSpPr/>
          <p:nvPr/>
        </p:nvSpPr>
        <p:spPr>
          <a:xfrm>
            <a:off x="6926275" y="3628500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2e699bf709_0_56"/>
          <p:cNvSpPr txBox="1"/>
          <p:nvPr/>
        </p:nvSpPr>
        <p:spPr>
          <a:xfrm>
            <a:off x="7493427" y="4503150"/>
            <a:ext cx="3174900" cy="14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Knowing…displaying competences defined in social communities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2e699bf709_0_56"/>
          <p:cNvSpPr txBox="1"/>
          <p:nvPr>
            <p:ph type="title"/>
          </p:nvPr>
        </p:nvSpPr>
        <p:spPr>
          <a:xfrm>
            <a:off x="6926275" y="2509500"/>
            <a:ext cx="51675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Social communities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(Wenger 2000)</a:t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62" name="Google Shape;62;g22e699bf709_0_56"/>
          <p:cNvSpPr txBox="1"/>
          <p:nvPr>
            <p:ph type="title"/>
          </p:nvPr>
        </p:nvSpPr>
        <p:spPr>
          <a:xfrm>
            <a:off x="3828900" y="400900"/>
            <a:ext cx="76977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Participation as Disruption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e1204ae93_0_40"/>
          <p:cNvSpPr txBox="1"/>
          <p:nvPr>
            <p:ph type="title"/>
          </p:nvPr>
        </p:nvSpPr>
        <p:spPr>
          <a:xfrm>
            <a:off x="7866300" y="370125"/>
            <a:ext cx="3355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Disruption</a:t>
            </a:r>
            <a:r>
              <a:rPr lang="en-US" sz="4500"/>
              <a:t> 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  <p:sp>
        <p:nvSpPr>
          <p:cNvPr id="68" name="Google Shape;68;g22e1204ae93_0_40"/>
          <p:cNvSpPr txBox="1"/>
          <p:nvPr>
            <p:ph type="title"/>
          </p:nvPr>
        </p:nvSpPr>
        <p:spPr>
          <a:xfrm>
            <a:off x="285900" y="1812200"/>
            <a:ext cx="116202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b="0" lang="en-US" sz="3600">
                <a:solidFill>
                  <a:srgbClr val="8E7CC3"/>
                </a:solidFill>
              </a:rPr>
              <a:t>A sticky curriculum</a:t>
            </a:r>
            <a:r>
              <a:rPr b="0" lang="en-US" sz="3600">
                <a:solidFill>
                  <a:srgbClr val="8E7CC3"/>
                </a:solidFill>
              </a:rPr>
              <a:t> (Orr &amp; Shreeve 2018)</a:t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69" name="Google Shape;69;g22e1204ae93_0_40"/>
          <p:cNvSpPr/>
          <p:nvPr/>
        </p:nvSpPr>
        <p:spPr>
          <a:xfrm>
            <a:off x="6410075" y="2957475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22e1204ae93_0_40"/>
          <p:cNvSpPr txBox="1"/>
          <p:nvPr/>
        </p:nvSpPr>
        <p:spPr>
          <a:xfrm>
            <a:off x="6887400" y="3410275"/>
            <a:ext cx="35202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>
                <a:solidFill>
                  <a:srgbClr val="FFFFFF"/>
                </a:solidFill>
              </a:rPr>
              <a:t>pedagogies are uncomfortable and destabilising but necessary …</a:t>
            </a:r>
            <a:r>
              <a:rPr b="0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procedural knowledge in art and design disciplines may be obscure or hard to write down and codify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e699bf709_0_17"/>
          <p:cNvSpPr txBox="1"/>
          <p:nvPr>
            <p:ph type="title"/>
          </p:nvPr>
        </p:nvSpPr>
        <p:spPr>
          <a:xfrm>
            <a:off x="221600" y="1984375"/>
            <a:ext cx="116202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Embodied, embedded &amp; embrained knowledge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(</a:t>
            </a:r>
            <a:r>
              <a:rPr b="0" lang="en-US" sz="3600">
                <a:solidFill>
                  <a:srgbClr val="8E7CC3"/>
                </a:solidFill>
              </a:rPr>
              <a:t>Blacker 1995</a:t>
            </a:r>
            <a:r>
              <a:rPr b="0" lang="en-US" sz="3600">
                <a:solidFill>
                  <a:srgbClr val="8E7CC3"/>
                </a:solidFill>
              </a:rPr>
              <a:t>)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76" name="Google Shape;76;g22e699bf709_0_17"/>
          <p:cNvSpPr/>
          <p:nvPr/>
        </p:nvSpPr>
        <p:spPr>
          <a:xfrm>
            <a:off x="6452075" y="2957475"/>
            <a:ext cx="4114800" cy="32295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2e699bf709_0_17"/>
          <p:cNvSpPr txBox="1"/>
          <p:nvPr/>
        </p:nvSpPr>
        <p:spPr>
          <a:xfrm>
            <a:off x="6905375" y="3311625"/>
            <a:ext cx="3661500" cy="21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Embodied, embedded &amp; embrained knowledge. 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(K</a:t>
            </a:r>
            <a:r>
              <a:rPr b="0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nowing) is analyzed as an active process that is </a:t>
            </a:r>
            <a:r>
              <a:rPr b="0" i="1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mediated, situated, provisional,</a:t>
            </a:r>
            <a:r>
              <a:rPr i="1" lang="en-US" sz="2100">
                <a:solidFill>
                  <a:srgbClr val="FFFFFF"/>
                </a:solidFill>
              </a:rPr>
              <a:t> </a:t>
            </a:r>
            <a:r>
              <a:rPr b="0" i="1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pragmatic</a:t>
            </a:r>
            <a:r>
              <a:rPr b="0" i="0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b="0" i="1" lang="en-US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contested.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2e699bf709_0_17"/>
          <p:cNvSpPr txBox="1"/>
          <p:nvPr>
            <p:ph type="title"/>
          </p:nvPr>
        </p:nvSpPr>
        <p:spPr>
          <a:xfrm>
            <a:off x="5377475" y="479500"/>
            <a:ext cx="54627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Disruptive Process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e75479ed2_0_2"/>
          <p:cNvSpPr txBox="1"/>
          <p:nvPr>
            <p:ph type="title"/>
          </p:nvPr>
        </p:nvSpPr>
        <p:spPr>
          <a:xfrm>
            <a:off x="285900" y="1207575"/>
            <a:ext cx="116202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3600">
                <a:solidFill>
                  <a:srgbClr val="8E7CC3"/>
                </a:solidFill>
              </a:rPr>
              <a:t>Skill/Practice distinction: an epistemological approach </a:t>
            </a:r>
            <a:r>
              <a:rPr b="0" lang="en-US" sz="3600">
                <a:solidFill>
                  <a:srgbClr val="8E7CC3"/>
                </a:solidFill>
              </a:rPr>
              <a:t>(Molinari 2022)</a:t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</p:txBody>
      </p:sp>
      <p:sp>
        <p:nvSpPr>
          <p:cNvPr id="84" name="Google Shape;84;g22e75479ed2_0_2"/>
          <p:cNvSpPr/>
          <p:nvPr/>
        </p:nvSpPr>
        <p:spPr>
          <a:xfrm>
            <a:off x="2747150" y="1818275"/>
            <a:ext cx="9163800" cy="4566600"/>
          </a:xfrm>
          <a:prstGeom prst="ellipse">
            <a:avLst/>
          </a:prstGeom>
          <a:solidFill>
            <a:srgbClr val="EA9999">
              <a:alpha val="3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2e75479ed2_0_2"/>
          <p:cNvSpPr txBox="1"/>
          <p:nvPr/>
        </p:nvSpPr>
        <p:spPr>
          <a:xfrm>
            <a:off x="3593825" y="2657975"/>
            <a:ext cx="78594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300">
                <a:solidFill>
                  <a:srgbClr val="FFFFFF"/>
                </a:solidFill>
              </a:rPr>
              <a:t>learning how to compose a paragraph (a skill…) is not the same as understanding the ‘</a:t>
            </a:r>
            <a:r>
              <a:rPr b="1" lang="en-US" sz="2300">
                <a:solidFill>
                  <a:srgbClr val="FFFFFF"/>
                </a:solidFill>
              </a:rPr>
              <a:t>intellectual work’</a:t>
            </a:r>
            <a:r>
              <a:rPr lang="en-US" sz="2300">
                <a:solidFill>
                  <a:srgbClr val="FFFFFF"/>
                </a:solidFill>
              </a:rPr>
              <a:t> that paragraphs do…</a:t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300">
                <a:solidFill>
                  <a:srgbClr val="FFFFFF"/>
                </a:solidFill>
              </a:rPr>
              <a:t>A skills-based approach becomes problematic because, for example, it remains silent on the more elusive academic practice of developing an ‘academic voice’ (Elbow, 1994; Matsuda &amp; Tardy, 2008) or on cultivating an awareness of readership (audience) (Richardson, 1990b).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86" name="Google Shape;86;g22e75479ed2_0_2"/>
          <p:cNvSpPr txBox="1"/>
          <p:nvPr>
            <p:ph type="title"/>
          </p:nvPr>
        </p:nvSpPr>
        <p:spPr>
          <a:xfrm>
            <a:off x="6019025" y="462475"/>
            <a:ext cx="54342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An Active Process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  <p:sp>
        <p:nvSpPr>
          <p:cNvPr id="87" name="Google Shape;87;g22e75479ed2_0_2"/>
          <p:cNvSpPr txBox="1"/>
          <p:nvPr/>
        </p:nvSpPr>
        <p:spPr>
          <a:xfrm>
            <a:off x="0" y="6550200"/>
            <a:ext cx="1191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4A7D6"/>
                </a:solidFill>
              </a:rPr>
              <a:t>https://www.bloomsburycollections.com/book/what-makes-writing-academic-rethinking-theory-for-practice/ch1-troubling-academic-writing-problems-and-implications-for-higher-education</a:t>
            </a:r>
            <a:endParaRPr sz="1100">
              <a:solidFill>
                <a:srgbClr val="B4A7D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e699bf709_0_0"/>
          <p:cNvSpPr txBox="1"/>
          <p:nvPr>
            <p:ph type="title"/>
          </p:nvPr>
        </p:nvSpPr>
        <p:spPr>
          <a:xfrm>
            <a:off x="5972825" y="188825"/>
            <a:ext cx="5649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4500"/>
              <a:t>Process of Enquiry</a:t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sz="3600"/>
          </a:p>
        </p:txBody>
      </p:sp>
      <p:sp>
        <p:nvSpPr>
          <p:cNvPr id="93" name="Google Shape;93;g22e699bf709_0_0"/>
          <p:cNvSpPr txBox="1"/>
          <p:nvPr>
            <p:ph type="title"/>
          </p:nvPr>
        </p:nvSpPr>
        <p:spPr>
          <a:xfrm>
            <a:off x="129225" y="5957475"/>
            <a:ext cx="117360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700">
                <a:solidFill>
                  <a:srgbClr val="8E7CC3"/>
                </a:solidFill>
              </a:rPr>
              <a:t>Situated negotiation and renegotiation of meaning (Lave and Wenger 1991)</a:t>
            </a:r>
            <a:endParaRPr b="0" sz="27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 b="0" sz="3600">
              <a:solidFill>
                <a:srgbClr val="8E7CC3"/>
              </a:solidFill>
            </a:endParaRPr>
          </a:p>
        </p:txBody>
      </p:sp>
      <p:pic>
        <p:nvPicPr>
          <p:cNvPr id="94" name="Google Shape;94;g22e699bf709_0_0"/>
          <p:cNvPicPr preferRelativeResize="0"/>
          <p:nvPr/>
        </p:nvPicPr>
        <p:blipFill rotWithShape="1">
          <a:blip r:embed="rId3">
            <a:alphaModFix/>
          </a:blip>
          <a:srcRect b="7309" l="0" r="0" t="8095"/>
          <a:stretch/>
        </p:blipFill>
        <p:spPr>
          <a:xfrm>
            <a:off x="5483612" y="1101427"/>
            <a:ext cx="6381728" cy="465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