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1"/>
  </p:notesMasterIdLst>
  <p:sldIdLst>
    <p:sldId id="256" r:id="rId5"/>
    <p:sldId id="259" r:id="rId6"/>
    <p:sldId id="257" r:id="rId7"/>
    <p:sldId id="341" r:id="rId8"/>
    <p:sldId id="273" r:id="rId9"/>
    <p:sldId id="322" r:id="rId10"/>
    <p:sldId id="274" r:id="rId11"/>
    <p:sldId id="323" r:id="rId12"/>
    <p:sldId id="342" r:id="rId13"/>
    <p:sldId id="276" r:id="rId14"/>
    <p:sldId id="324" r:id="rId15"/>
    <p:sldId id="355" r:id="rId16"/>
    <p:sldId id="326" r:id="rId17"/>
    <p:sldId id="277" r:id="rId18"/>
    <p:sldId id="278" r:id="rId19"/>
    <p:sldId id="279" r:id="rId20"/>
    <p:sldId id="305" r:id="rId21"/>
    <p:sldId id="318" r:id="rId22"/>
    <p:sldId id="319" r:id="rId23"/>
    <p:sldId id="327" r:id="rId24"/>
    <p:sldId id="328" r:id="rId25"/>
    <p:sldId id="320" r:id="rId26"/>
    <p:sldId id="331" r:id="rId27"/>
    <p:sldId id="332" r:id="rId28"/>
    <p:sldId id="333" r:id="rId29"/>
    <p:sldId id="334" r:id="rId30"/>
    <p:sldId id="321" r:id="rId31"/>
    <p:sldId id="343" r:id="rId32"/>
    <p:sldId id="345" r:id="rId33"/>
    <p:sldId id="346" r:id="rId34"/>
    <p:sldId id="344" r:id="rId35"/>
    <p:sldId id="336" r:id="rId36"/>
    <p:sldId id="335" r:id="rId37"/>
    <p:sldId id="337" r:id="rId38"/>
    <p:sldId id="338" r:id="rId39"/>
    <p:sldId id="359" r:id="rId40"/>
    <p:sldId id="349" r:id="rId41"/>
    <p:sldId id="356" r:id="rId42"/>
    <p:sldId id="357" r:id="rId43"/>
    <p:sldId id="358" r:id="rId44"/>
    <p:sldId id="350" r:id="rId45"/>
    <p:sldId id="351" r:id="rId46"/>
    <p:sldId id="352" r:id="rId47"/>
    <p:sldId id="347" r:id="rId48"/>
    <p:sldId id="315" r:id="rId49"/>
    <p:sldId id="360" r:id="rId5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3" autoAdjust="0"/>
    <p:restoredTop sz="60682" autoAdjust="0"/>
  </p:normalViewPr>
  <p:slideViewPr>
    <p:cSldViewPr>
      <p:cViewPr varScale="1">
        <p:scale>
          <a:sx n="64" d="100"/>
          <a:sy n="64" d="100"/>
        </p:scale>
        <p:origin x="100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cardi, Daniel" userId="cdc9199a-c574-4bd5-828d-8eae2e60abda" providerId="ADAL" clId="{3C0F6246-B607-4B97-AAC9-03524DEC1C54}"/>
    <pc:docChg chg="modSld">
      <pc:chgData name="Riccardi, Daniel" userId="cdc9199a-c574-4bd5-828d-8eae2e60abda" providerId="ADAL" clId="{3C0F6246-B607-4B97-AAC9-03524DEC1C54}" dt="2023-04-20T17:48:20.578" v="73" actId="20577"/>
      <pc:docMkLst>
        <pc:docMk/>
      </pc:docMkLst>
      <pc:sldChg chg="modSp">
        <pc:chgData name="Riccardi, Daniel" userId="cdc9199a-c574-4bd5-828d-8eae2e60abda" providerId="ADAL" clId="{3C0F6246-B607-4B97-AAC9-03524DEC1C54}" dt="2023-04-20T17:48:08.641" v="68" actId="20577"/>
        <pc:sldMkLst>
          <pc:docMk/>
          <pc:sldMk cId="2252725419" sldId="343"/>
        </pc:sldMkLst>
        <pc:spChg chg="mod">
          <ac:chgData name="Riccardi, Daniel" userId="cdc9199a-c574-4bd5-828d-8eae2e60abda" providerId="ADAL" clId="{3C0F6246-B607-4B97-AAC9-03524DEC1C54}" dt="2023-04-20T17:48:08.641" v="68" actId="20577"/>
          <ac:spMkLst>
            <pc:docMk/>
            <pc:sldMk cId="2252725419" sldId="343"/>
            <ac:spMk id="4" creationId="{00000000-0000-0000-0000-000000000000}"/>
          </ac:spMkLst>
        </pc:spChg>
      </pc:sldChg>
      <pc:sldChg chg="modSp">
        <pc:chgData name="Riccardi, Daniel" userId="cdc9199a-c574-4bd5-828d-8eae2e60abda" providerId="ADAL" clId="{3C0F6246-B607-4B97-AAC9-03524DEC1C54}" dt="2023-04-20T17:48:20.578" v="73" actId="20577"/>
        <pc:sldMkLst>
          <pc:docMk/>
          <pc:sldMk cId="2139979863" sldId="344"/>
        </pc:sldMkLst>
        <pc:spChg chg="mod">
          <ac:chgData name="Riccardi, Daniel" userId="cdc9199a-c574-4bd5-828d-8eae2e60abda" providerId="ADAL" clId="{3C0F6246-B607-4B97-AAC9-03524DEC1C54}" dt="2023-04-20T17:48:20.578" v="73" actId="20577"/>
          <ac:spMkLst>
            <pc:docMk/>
            <pc:sldMk cId="2139979863" sldId="344"/>
            <ac:spMk id="4" creationId="{00000000-0000-0000-0000-000000000000}"/>
          </ac:spMkLst>
        </pc:spChg>
      </pc:sldChg>
      <pc:sldChg chg="modSp">
        <pc:chgData name="Riccardi, Daniel" userId="cdc9199a-c574-4bd5-828d-8eae2e60abda" providerId="ADAL" clId="{3C0F6246-B607-4B97-AAC9-03524DEC1C54}" dt="2023-04-20T17:48:03.644" v="63" actId="20577"/>
        <pc:sldMkLst>
          <pc:docMk/>
          <pc:sldMk cId="4044700851" sldId="345"/>
        </pc:sldMkLst>
        <pc:spChg chg="mod">
          <ac:chgData name="Riccardi, Daniel" userId="cdc9199a-c574-4bd5-828d-8eae2e60abda" providerId="ADAL" clId="{3C0F6246-B607-4B97-AAC9-03524DEC1C54}" dt="2023-04-20T17:48:03.644" v="63" actId="20577"/>
          <ac:spMkLst>
            <pc:docMk/>
            <pc:sldMk cId="4044700851" sldId="345"/>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A51F5-81EB-4483-BCF2-ED4661AFD7B3}" type="doc">
      <dgm:prSet loTypeId="urn:microsoft.com/office/officeart/2005/8/layout/bProcess3" loCatId="process" qsTypeId="urn:microsoft.com/office/officeart/2005/8/quickstyle/simple4" qsCatId="simple" csTypeId="urn:microsoft.com/office/officeart/2005/8/colors/colorful1" csCatId="colorful" phldr="1"/>
      <dgm:spPr/>
      <dgm:t>
        <a:bodyPr/>
        <a:lstStyle/>
        <a:p>
          <a:endParaRPr lang="en-US"/>
        </a:p>
      </dgm:t>
    </dgm:pt>
    <dgm:pt modelId="{65FD3989-C99F-471E-91FA-2D706F54CFDD}">
      <dgm:prSet phldrT="[Text]" phldr="0"/>
      <dgm:spPr/>
      <dgm:t>
        <a:bodyPr/>
        <a:lstStyle/>
        <a:p>
          <a:pPr rtl="0"/>
          <a:r>
            <a:rPr lang="en-US" dirty="0">
              <a:latin typeface="Calibri Light" panose="020F0302020204030204"/>
            </a:rPr>
            <a:t>Canvas course (asynchronous)</a:t>
          </a:r>
          <a:endParaRPr lang="en-US" dirty="0"/>
        </a:p>
      </dgm:t>
    </dgm:pt>
    <dgm:pt modelId="{3B57442A-0D59-4220-8C03-9D3F8FACAD2E}" type="parTrans" cxnId="{5C0F0B64-F277-45E5-9A68-974A1E9A5065}">
      <dgm:prSet/>
      <dgm:spPr/>
      <dgm:t>
        <a:bodyPr/>
        <a:lstStyle/>
        <a:p>
          <a:endParaRPr lang="en-US"/>
        </a:p>
      </dgm:t>
    </dgm:pt>
    <dgm:pt modelId="{CD07B474-47EC-4726-93B4-4494D251DDBB}" type="sibTrans" cxnId="{5C0F0B64-F277-45E5-9A68-974A1E9A5065}">
      <dgm:prSet/>
      <dgm:spPr/>
      <dgm:t>
        <a:bodyPr/>
        <a:lstStyle/>
        <a:p>
          <a:endParaRPr lang="en-US"/>
        </a:p>
      </dgm:t>
    </dgm:pt>
    <dgm:pt modelId="{39A97178-18B9-4E28-9B5B-EF72CB712FE6}">
      <dgm:prSet phldrT="[Text]" phldr="0"/>
      <dgm:spPr/>
      <dgm:t>
        <a:bodyPr/>
        <a:lstStyle/>
        <a:p>
          <a:pPr rtl="0"/>
          <a:r>
            <a:rPr lang="en-US" dirty="0">
              <a:latin typeface="Calibri Light" panose="020F0302020204030204"/>
            </a:rPr>
            <a:t>Initial group training meeting</a:t>
          </a:r>
          <a:endParaRPr lang="en-US" dirty="0"/>
        </a:p>
      </dgm:t>
    </dgm:pt>
    <dgm:pt modelId="{7E07573C-3632-4F23-B457-21180EDEDF1A}" type="parTrans" cxnId="{1020AAA9-6EFC-4207-A28A-EB9A74A91D06}">
      <dgm:prSet/>
      <dgm:spPr/>
      <dgm:t>
        <a:bodyPr/>
        <a:lstStyle/>
        <a:p>
          <a:endParaRPr lang="en-US"/>
        </a:p>
      </dgm:t>
    </dgm:pt>
    <dgm:pt modelId="{77C2F4F9-8655-4A0E-BAB6-0EF455A08CD3}" type="sibTrans" cxnId="{1020AAA9-6EFC-4207-A28A-EB9A74A91D06}">
      <dgm:prSet/>
      <dgm:spPr/>
      <dgm:t>
        <a:bodyPr/>
        <a:lstStyle/>
        <a:p>
          <a:endParaRPr lang="en-US"/>
        </a:p>
      </dgm:t>
    </dgm:pt>
    <dgm:pt modelId="{3B7B1BB9-CE5E-4CF6-9D16-9BE9F936A424}">
      <dgm:prSet phldrT="[Text]" phldr="0"/>
      <dgm:spPr/>
      <dgm:t>
        <a:bodyPr/>
        <a:lstStyle/>
        <a:p>
          <a:pPr rtl="0"/>
          <a:r>
            <a:rPr lang="en-US" dirty="0">
              <a:latin typeface="Calibri Light" panose="020F0302020204030204"/>
            </a:rPr>
            <a:t>1-1 consultation (w/GTA)</a:t>
          </a:r>
          <a:endParaRPr lang="en-US" dirty="0"/>
        </a:p>
      </dgm:t>
    </dgm:pt>
    <dgm:pt modelId="{C87106E7-1FE1-483E-B6C1-DC4C09D3992D}" type="parTrans" cxnId="{728420D0-860B-4AF4-BB19-8B8C35CBDBE8}">
      <dgm:prSet/>
      <dgm:spPr/>
      <dgm:t>
        <a:bodyPr/>
        <a:lstStyle/>
        <a:p>
          <a:endParaRPr lang="en-US"/>
        </a:p>
      </dgm:t>
    </dgm:pt>
    <dgm:pt modelId="{07DEEBC6-3C36-4966-912F-D413DAB692EA}" type="sibTrans" cxnId="{728420D0-860B-4AF4-BB19-8B8C35CBDBE8}">
      <dgm:prSet/>
      <dgm:spPr/>
      <dgm:t>
        <a:bodyPr/>
        <a:lstStyle/>
        <a:p>
          <a:endParaRPr lang="en-US"/>
        </a:p>
      </dgm:t>
    </dgm:pt>
    <dgm:pt modelId="{3551557D-2D95-4493-A781-5F04C2E6150F}">
      <dgm:prSet phldrT="[Text]" phldr="0"/>
      <dgm:spPr/>
      <dgm:t>
        <a:bodyPr/>
        <a:lstStyle/>
        <a:p>
          <a:pPr rtl="0"/>
          <a:r>
            <a:rPr lang="en-US" dirty="0">
              <a:latin typeface="Calibri Light" panose="020F0302020204030204"/>
            </a:rPr>
            <a:t>Follow-up Feedback (GTA)</a:t>
          </a:r>
          <a:endParaRPr lang="en-US" dirty="0"/>
        </a:p>
      </dgm:t>
    </dgm:pt>
    <dgm:pt modelId="{D7DA6932-961E-4C45-AE09-3248D1CB3B33}" type="parTrans" cxnId="{0DC4B0AC-A270-4D7A-924C-8A86BA64BBB2}">
      <dgm:prSet/>
      <dgm:spPr/>
      <dgm:t>
        <a:bodyPr/>
        <a:lstStyle/>
        <a:p>
          <a:endParaRPr lang="en-US"/>
        </a:p>
      </dgm:t>
    </dgm:pt>
    <dgm:pt modelId="{6F7A945A-2582-48D0-9964-974E3C3EC7FA}" type="sibTrans" cxnId="{0DC4B0AC-A270-4D7A-924C-8A86BA64BBB2}">
      <dgm:prSet/>
      <dgm:spPr/>
      <dgm:t>
        <a:bodyPr/>
        <a:lstStyle/>
        <a:p>
          <a:endParaRPr lang="en-US"/>
        </a:p>
      </dgm:t>
    </dgm:pt>
    <dgm:pt modelId="{A00A738E-BA23-4F5E-ADD4-FA04A1249ED6}">
      <dgm:prSet phldrT="[Text]" phldr="0"/>
      <dgm:spPr/>
      <dgm:t>
        <a:bodyPr/>
        <a:lstStyle/>
        <a:p>
          <a:r>
            <a:rPr lang="en-US" dirty="0">
              <a:latin typeface="Calibri Light" panose="020F0302020204030204"/>
            </a:rPr>
            <a:t>Post-survey</a:t>
          </a:r>
          <a:endParaRPr lang="en-US" dirty="0"/>
        </a:p>
      </dgm:t>
    </dgm:pt>
    <dgm:pt modelId="{67628C85-319E-418A-A72F-1D1BEF476C98}" type="parTrans" cxnId="{6011BBA8-A9C4-4C91-A0EA-212D9240A68F}">
      <dgm:prSet/>
      <dgm:spPr/>
      <dgm:t>
        <a:bodyPr/>
        <a:lstStyle/>
        <a:p>
          <a:endParaRPr lang="en-US"/>
        </a:p>
      </dgm:t>
    </dgm:pt>
    <dgm:pt modelId="{66FE97C0-E2B3-4D99-8F87-76DE20304D37}" type="sibTrans" cxnId="{6011BBA8-A9C4-4C91-A0EA-212D9240A68F}">
      <dgm:prSet/>
      <dgm:spPr/>
      <dgm:t>
        <a:bodyPr/>
        <a:lstStyle/>
        <a:p>
          <a:endParaRPr lang="en-US"/>
        </a:p>
      </dgm:t>
    </dgm:pt>
    <dgm:pt modelId="{F73D2983-DD54-43E9-A87C-DD096171D0CF}">
      <dgm:prSet phldr="0"/>
      <dgm:spPr/>
      <dgm:t>
        <a:bodyPr/>
        <a:lstStyle/>
        <a:p>
          <a:pPr rtl="0"/>
          <a:r>
            <a:rPr lang="en-US" dirty="0">
              <a:latin typeface="Calibri Light" panose="020F0302020204030204"/>
            </a:rPr>
            <a:t>Pre-survey</a:t>
          </a:r>
        </a:p>
      </dgm:t>
    </dgm:pt>
    <dgm:pt modelId="{BCCA4DB0-7698-4418-9AA6-0954DC3B78D0}" type="parTrans" cxnId="{7F13A8E2-7087-4D2E-B78D-2EB6900E221B}">
      <dgm:prSet/>
      <dgm:spPr/>
    </dgm:pt>
    <dgm:pt modelId="{5A5BBF8A-5BDA-4E9B-BF77-E6C1E6ABBF0F}" type="sibTrans" cxnId="{7F13A8E2-7087-4D2E-B78D-2EB6900E221B}">
      <dgm:prSet/>
      <dgm:spPr/>
      <dgm:t>
        <a:bodyPr/>
        <a:lstStyle/>
        <a:p>
          <a:endParaRPr lang="en-US"/>
        </a:p>
      </dgm:t>
    </dgm:pt>
    <dgm:pt modelId="{8B4C37F9-C862-43FD-8487-42B5A0AD2804}" type="pres">
      <dgm:prSet presAssocID="{CD6A51F5-81EB-4483-BCF2-ED4661AFD7B3}" presName="Name0" presStyleCnt="0">
        <dgm:presLayoutVars>
          <dgm:dir/>
          <dgm:resizeHandles val="exact"/>
        </dgm:presLayoutVars>
      </dgm:prSet>
      <dgm:spPr/>
    </dgm:pt>
    <dgm:pt modelId="{07CD6F18-E9DD-4D7E-B74B-F3B02465CEFF}" type="pres">
      <dgm:prSet presAssocID="{F73D2983-DD54-43E9-A87C-DD096171D0CF}" presName="node" presStyleLbl="node1" presStyleIdx="0" presStyleCnt="6">
        <dgm:presLayoutVars>
          <dgm:bulletEnabled val="1"/>
        </dgm:presLayoutVars>
      </dgm:prSet>
      <dgm:spPr/>
    </dgm:pt>
    <dgm:pt modelId="{3F66B3F4-408B-4E9F-B7CD-E3924C44C828}" type="pres">
      <dgm:prSet presAssocID="{5A5BBF8A-5BDA-4E9B-BF77-E6C1E6ABBF0F}" presName="sibTrans" presStyleLbl="sibTrans1D1" presStyleIdx="0" presStyleCnt="5"/>
      <dgm:spPr/>
    </dgm:pt>
    <dgm:pt modelId="{8FB9C4DE-B4A6-4C0E-A498-3ADAA179B41E}" type="pres">
      <dgm:prSet presAssocID="{5A5BBF8A-5BDA-4E9B-BF77-E6C1E6ABBF0F}" presName="connectorText" presStyleLbl="sibTrans1D1" presStyleIdx="0" presStyleCnt="5"/>
      <dgm:spPr/>
    </dgm:pt>
    <dgm:pt modelId="{D79E4BD4-2563-40A6-B002-D6BCFBE057C3}" type="pres">
      <dgm:prSet presAssocID="{65FD3989-C99F-471E-91FA-2D706F54CFDD}" presName="node" presStyleLbl="node1" presStyleIdx="1" presStyleCnt="6">
        <dgm:presLayoutVars>
          <dgm:bulletEnabled val="1"/>
        </dgm:presLayoutVars>
      </dgm:prSet>
      <dgm:spPr/>
    </dgm:pt>
    <dgm:pt modelId="{2AC5A50D-4DE7-408E-8C14-6E0762090429}" type="pres">
      <dgm:prSet presAssocID="{CD07B474-47EC-4726-93B4-4494D251DDBB}" presName="sibTrans" presStyleLbl="sibTrans1D1" presStyleIdx="1" presStyleCnt="5"/>
      <dgm:spPr/>
    </dgm:pt>
    <dgm:pt modelId="{035F69ED-FBC9-40CA-BC2C-C06B5D4AFD01}" type="pres">
      <dgm:prSet presAssocID="{CD07B474-47EC-4726-93B4-4494D251DDBB}" presName="connectorText" presStyleLbl="sibTrans1D1" presStyleIdx="1" presStyleCnt="5"/>
      <dgm:spPr/>
    </dgm:pt>
    <dgm:pt modelId="{6FEF5E22-5208-4192-BBE8-1CA4FEC4E697}" type="pres">
      <dgm:prSet presAssocID="{39A97178-18B9-4E28-9B5B-EF72CB712FE6}" presName="node" presStyleLbl="node1" presStyleIdx="2" presStyleCnt="6">
        <dgm:presLayoutVars>
          <dgm:bulletEnabled val="1"/>
        </dgm:presLayoutVars>
      </dgm:prSet>
      <dgm:spPr/>
    </dgm:pt>
    <dgm:pt modelId="{AA04B6AA-21F7-4E73-AD5E-2D239FB49F9D}" type="pres">
      <dgm:prSet presAssocID="{77C2F4F9-8655-4A0E-BAB6-0EF455A08CD3}" presName="sibTrans" presStyleLbl="sibTrans1D1" presStyleIdx="2" presStyleCnt="5"/>
      <dgm:spPr/>
    </dgm:pt>
    <dgm:pt modelId="{644C1F25-30E9-41D8-8761-398C008BADCF}" type="pres">
      <dgm:prSet presAssocID="{77C2F4F9-8655-4A0E-BAB6-0EF455A08CD3}" presName="connectorText" presStyleLbl="sibTrans1D1" presStyleIdx="2" presStyleCnt="5"/>
      <dgm:spPr/>
    </dgm:pt>
    <dgm:pt modelId="{54E0515C-9A66-4D3A-8D44-A386F7DC30B3}" type="pres">
      <dgm:prSet presAssocID="{3B7B1BB9-CE5E-4CF6-9D16-9BE9F936A424}" presName="node" presStyleLbl="node1" presStyleIdx="3" presStyleCnt="6">
        <dgm:presLayoutVars>
          <dgm:bulletEnabled val="1"/>
        </dgm:presLayoutVars>
      </dgm:prSet>
      <dgm:spPr/>
    </dgm:pt>
    <dgm:pt modelId="{EE167F79-B713-43D0-A246-07BA0DF026CF}" type="pres">
      <dgm:prSet presAssocID="{07DEEBC6-3C36-4966-912F-D413DAB692EA}" presName="sibTrans" presStyleLbl="sibTrans1D1" presStyleIdx="3" presStyleCnt="5"/>
      <dgm:spPr/>
    </dgm:pt>
    <dgm:pt modelId="{508AF916-BA34-4DDB-9F6D-7DBAA7D961DF}" type="pres">
      <dgm:prSet presAssocID="{07DEEBC6-3C36-4966-912F-D413DAB692EA}" presName="connectorText" presStyleLbl="sibTrans1D1" presStyleIdx="3" presStyleCnt="5"/>
      <dgm:spPr/>
    </dgm:pt>
    <dgm:pt modelId="{9B27F507-2DDE-42E9-BB77-FB0AD2384704}" type="pres">
      <dgm:prSet presAssocID="{3551557D-2D95-4493-A781-5F04C2E6150F}" presName="node" presStyleLbl="node1" presStyleIdx="4" presStyleCnt="6">
        <dgm:presLayoutVars>
          <dgm:bulletEnabled val="1"/>
        </dgm:presLayoutVars>
      </dgm:prSet>
      <dgm:spPr/>
    </dgm:pt>
    <dgm:pt modelId="{CF2F02FD-52EB-4E63-A9BF-EE66BF2E0689}" type="pres">
      <dgm:prSet presAssocID="{6F7A945A-2582-48D0-9964-974E3C3EC7FA}" presName="sibTrans" presStyleLbl="sibTrans1D1" presStyleIdx="4" presStyleCnt="5"/>
      <dgm:spPr/>
    </dgm:pt>
    <dgm:pt modelId="{BF0B4C45-1FA6-47C8-AAFA-EDD4F972BF54}" type="pres">
      <dgm:prSet presAssocID="{6F7A945A-2582-48D0-9964-974E3C3EC7FA}" presName="connectorText" presStyleLbl="sibTrans1D1" presStyleIdx="4" presStyleCnt="5"/>
      <dgm:spPr/>
    </dgm:pt>
    <dgm:pt modelId="{9973F3C6-489D-4501-AB7E-78A1CE3156B5}" type="pres">
      <dgm:prSet presAssocID="{A00A738E-BA23-4F5E-ADD4-FA04A1249ED6}" presName="node" presStyleLbl="node1" presStyleIdx="5" presStyleCnt="6">
        <dgm:presLayoutVars>
          <dgm:bulletEnabled val="1"/>
        </dgm:presLayoutVars>
      </dgm:prSet>
      <dgm:spPr/>
    </dgm:pt>
  </dgm:ptLst>
  <dgm:cxnLst>
    <dgm:cxn modelId="{875FF806-C933-481E-9218-0D4B620FD2DC}" type="presOf" srcId="{F73D2983-DD54-43E9-A87C-DD096171D0CF}" destId="{07CD6F18-E9DD-4D7E-B74B-F3B02465CEFF}" srcOrd="0" destOrd="0" presId="urn:microsoft.com/office/officeart/2005/8/layout/bProcess3"/>
    <dgm:cxn modelId="{E8FEEB1D-FDDD-44D6-86B2-8A4F2FCA8E2D}" type="presOf" srcId="{3B7B1BB9-CE5E-4CF6-9D16-9BE9F936A424}" destId="{54E0515C-9A66-4D3A-8D44-A386F7DC30B3}" srcOrd="0" destOrd="0" presId="urn:microsoft.com/office/officeart/2005/8/layout/bProcess3"/>
    <dgm:cxn modelId="{5B0D2734-9886-4033-AE5A-8AC639E3F217}" type="presOf" srcId="{07DEEBC6-3C36-4966-912F-D413DAB692EA}" destId="{508AF916-BA34-4DDB-9F6D-7DBAA7D961DF}" srcOrd="1" destOrd="0" presId="urn:microsoft.com/office/officeart/2005/8/layout/bProcess3"/>
    <dgm:cxn modelId="{9E40DA40-B908-453F-B37D-98338A3D96F1}" type="presOf" srcId="{65FD3989-C99F-471E-91FA-2D706F54CFDD}" destId="{D79E4BD4-2563-40A6-B002-D6BCFBE057C3}" srcOrd="0" destOrd="0" presId="urn:microsoft.com/office/officeart/2005/8/layout/bProcess3"/>
    <dgm:cxn modelId="{5C0F0B64-F277-45E5-9A68-974A1E9A5065}" srcId="{CD6A51F5-81EB-4483-BCF2-ED4661AFD7B3}" destId="{65FD3989-C99F-471E-91FA-2D706F54CFDD}" srcOrd="1" destOrd="0" parTransId="{3B57442A-0D59-4220-8C03-9D3F8FACAD2E}" sibTransId="{CD07B474-47EC-4726-93B4-4494D251DDBB}"/>
    <dgm:cxn modelId="{E6D29464-C7E8-4E10-B19D-C561FC574739}" type="presOf" srcId="{CD6A51F5-81EB-4483-BCF2-ED4661AFD7B3}" destId="{8B4C37F9-C862-43FD-8487-42B5A0AD2804}" srcOrd="0" destOrd="0" presId="urn:microsoft.com/office/officeart/2005/8/layout/bProcess3"/>
    <dgm:cxn modelId="{4FE96A4E-E96D-4DFD-AFB2-4DCE29B7E190}" type="presOf" srcId="{07DEEBC6-3C36-4966-912F-D413DAB692EA}" destId="{EE167F79-B713-43D0-A246-07BA0DF026CF}" srcOrd="0" destOrd="0" presId="urn:microsoft.com/office/officeart/2005/8/layout/bProcess3"/>
    <dgm:cxn modelId="{5945CA54-B1F2-4036-8D3B-DC3D78A948DE}" type="presOf" srcId="{5A5BBF8A-5BDA-4E9B-BF77-E6C1E6ABBF0F}" destId="{3F66B3F4-408B-4E9F-B7CD-E3924C44C828}" srcOrd="0" destOrd="0" presId="urn:microsoft.com/office/officeart/2005/8/layout/bProcess3"/>
    <dgm:cxn modelId="{24D62A56-1155-4BE5-93CD-7C83FE3FB45A}" type="presOf" srcId="{6F7A945A-2582-48D0-9964-974E3C3EC7FA}" destId="{CF2F02FD-52EB-4E63-A9BF-EE66BF2E0689}" srcOrd="0" destOrd="0" presId="urn:microsoft.com/office/officeart/2005/8/layout/bProcess3"/>
    <dgm:cxn modelId="{75B9927A-F929-4885-B949-F578A63686E6}" type="presOf" srcId="{5A5BBF8A-5BDA-4E9B-BF77-E6C1E6ABBF0F}" destId="{8FB9C4DE-B4A6-4C0E-A498-3ADAA179B41E}" srcOrd="1" destOrd="0" presId="urn:microsoft.com/office/officeart/2005/8/layout/bProcess3"/>
    <dgm:cxn modelId="{15E4A888-62FB-4FAE-9771-1E5BFA499521}" type="presOf" srcId="{A00A738E-BA23-4F5E-ADD4-FA04A1249ED6}" destId="{9973F3C6-489D-4501-AB7E-78A1CE3156B5}" srcOrd="0" destOrd="0" presId="urn:microsoft.com/office/officeart/2005/8/layout/bProcess3"/>
    <dgm:cxn modelId="{E12E178C-39AB-46E5-B4D5-AD35B85DD947}" type="presOf" srcId="{CD07B474-47EC-4726-93B4-4494D251DDBB}" destId="{2AC5A50D-4DE7-408E-8C14-6E0762090429}" srcOrd="0" destOrd="0" presId="urn:microsoft.com/office/officeart/2005/8/layout/bProcess3"/>
    <dgm:cxn modelId="{6011BBA8-A9C4-4C91-A0EA-212D9240A68F}" srcId="{CD6A51F5-81EB-4483-BCF2-ED4661AFD7B3}" destId="{A00A738E-BA23-4F5E-ADD4-FA04A1249ED6}" srcOrd="5" destOrd="0" parTransId="{67628C85-319E-418A-A72F-1D1BEF476C98}" sibTransId="{66FE97C0-E2B3-4D99-8F87-76DE20304D37}"/>
    <dgm:cxn modelId="{1020AAA9-6EFC-4207-A28A-EB9A74A91D06}" srcId="{CD6A51F5-81EB-4483-BCF2-ED4661AFD7B3}" destId="{39A97178-18B9-4E28-9B5B-EF72CB712FE6}" srcOrd="2" destOrd="0" parTransId="{7E07573C-3632-4F23-B457-21180EDEDF1A}" sibTransId="{77C2F4F9-8655-4A0E-BAB6-0EF455A08CD3}"/>
    <dgm:cxn modelId="{0DC4B0AC-A270-4D7A-924C-8A86BA64BBB2}" srcId="{CD6A51F5-81EB-4483-BCF2-ED4661AFD7B3}" destId="{3551557D-2D95-4493-A781-5F04C2E6150F}" srcOrd="4" destOrd="0" parTransId="{D7DA6932-961E-4C45-AE09-3248D1CB3B33}" sibTransId="{6F7A945A-2582-48D0-9964-974E3C3EC7FA}"/>
    <dgm:cxn modelId="{728420D0-860B-4AF4-BB19-8B8C35CBDBE8}" srcId="{CD6A51F5-81EB-4483-BCF2-ED4661AFD7B3}" destId="{3B7B1BB9-CE5E-4CF6-9D16-9BE9F936A424}" srcOrd="3" destOrd="0" parTransId="{C87106E7-1FE1-483E-B6C1-DC4C09D3992D}" sibTransId="{07DEEBC6-3C36-4966-912F-D413DAB692EA}"/>
    <dgm:cxn modelId="{81C68AD3-CEBE-4967-ABCB-DFD3F665218E}" type="presOf" srcId="{6F7A945A-2582-48D0-9964-974E3C3EC7FA}" destId="{BF0B4C45-1FA6-47C8-AAFA-EDD4F972BF54}" srcOrd="1" destOrd="0" presId="urn:microsoft.com/office/officeart/2005/8/layout/bProcess3"/>
    <dgm:cxn modelId="{7F13A8E2-7087-4D2E-B78D-2EB6900E221B}" srcId="{CD6A51F5-81EB-4483-BCF2-ED4661AFD7B3}" destId="{F73D2983-DD54-43E9-A87C-DD096171D0CF}" srcOrd="0" destOrd="0" parTransId="{BCCA4DB0-7698-4418-9AA6-0954DC3B78D0}" sibTransId="{5A5BBF8A-5BDA-4E9B-BF77-E6C1E6ABBF0F}"/>
    <dgm:cxn modelId="{3999FAE5-3974-456F-ACB3-D9B3A19A3A75}" type="presOf" srcId="{CD07B474-47EC-4726-93B4-4494D251DDBB}" destId="{035F69ED-FBC9-40CA-BC2C-C06B5D4AFD01}" srcOrd="1" destOrd="0" presId="urn:microsoft.com/office/officeart/2005/8/layout/bProcess3"/>
    <dgm:cxn modelId="{5AC304EF-9418-4079-9507-6DA0A7D88CE3}" type="presOf" srcId="{77C2F4F9-8655-4A0E-BAB6-0EF455A08CD3}" destId="{644C1F25-30E9-41D8-8761-398C008BADCF}" srcOrd="1" destOrd="0" presId="urn:microsoft.com/office/officeart/2005/8/layout/bProcess3"/>
    <dgm:cxn modelId="{80C995F6-90F4-4C16-B841-92DD94472419}" type="presOf" srcId="{3551557D-2D95-4493-A781-5F04C2E6150F}" destId="{9B27F507-2DDE-42E9-BB77-FB0AD2384704}" srcOrd="0" destOrd="0" presId="urn:microsoft.com/office/officeart/2005/8/layout/bProcess3"/>
    <dgm:cxn modelId="{229BFBF6-AA59-4A04-B344-9B887CBAD6EC}" type="presOf" srcId="{77C2F4F9-8655-4A0E-BAB6-0EF455A08CD3}" destId="{AA04B6AA-21F7-4E73-AD5E-2D239FB49F9D}" srcOrd="0" destOrd="0" presId="urn:microsoft.com/office/officeart/2005/8/layout/bProcess3"/>
    <dgm:cxn modelId="{3517F2FD-A6CA-4585-9AFA-49D8989316BF}" type="presOf" srcId="{39A97178-18B9-4E28-9B5B-EF72CB712FE6}" destId="{6FEF5E22-5208-4192-BBE8-1CA4FEC4E697}" srcOrd="0" destOrd="0" presId="urn:microsoft.com/office/officeart/2005/8/layout/bProcess3"/>
    <dgm:cxn modelId="{1A6AA62D-DC01-41BF-BEB0-DDE28B82F7F2}" type="presParOf" srcId="{8B4C37F9-C862-43FD-8487-42B5A0AD2804}" destId="{07CD6F18-E9DD-4D7E-B74B-F3B02465CEFF}" srcOrd="0" destOrd="0" presId="urn:microsoft.com/office/officeart/2005/8/layout/bProcess3"/>
    <dgm:cxn modelId="{0DA16BF6-4ADF-4DCC-8824-8BA76114521F}" type="presParOf" srcId="{8B4C37F9-C862-43FD-8487-42B5A0AD2804}" destId="{3F66B3F4-408B-4E9F-B7CD-E3924C44C828}" srcOrd="1" destOrd="0" presId="urn:microsoft.com/office/officeart/2005/8/layout/bProcess3"/>
    <dgm:cxn modelId="{16AC5003-0878-409E-8997-4C9B02AD1DDD}" type="presParOf" srcId="{3F66B3F4-408B-4E9F-B7CD-E3924C44C828}" destId="{8FB9C4DE-B4A6-4C0E-A498-3ADAA179B41E}" srcOrd="0" destOrd="0" presId="urn:microsoft.com/office/officeart/2005/8/layout/bProcess3"/>
    <dgm:cxn modelId="{C345DF08-A9D8-474F-A5F4-217FEF2CFB5A}" type="presParOf" srcId="{8B4C37F9-C862-43FD-8487-42B5A0AD2804}" destId="{D79E4BD4-2563-40A6-B002-D6BCFBE057C3}" srcOrd="2" destOrd="0" presId="urn:microsoft.com/office/officeart/2005/8/layout/bProcess3"/>
    <dgm:cxn modelId="{00061EBE-CD92-4746-9DEA-55E20A73C8A3}" type="presParOf" srcId="{8B4C37F9-C862-43FD-8487-42B5A0AD2804}" destId="{2AC5A50D-4DE7-408E-8C14-6E0762090429}" srcOrd="3" destOrd="0" presId="urn:microsoft.com/office/officeart/2005/8/layout/bProcess3"/>
    <dgm:cxn modelId="{48B4DC2C-D517-4E45-8611-6E878C590729}" type="presParOf" srcId="{2AC5A50D-4DE7-408E-8C14-6E0762090429}" destId="{035F69ED-FBC9-40CA-BC2C-C06B5D4AFD01}" srcOrd="0" destOrd="0" presId="urn:microsoft.com/office/officeart/2005/8/layout/bProcess3"/>
    <dgm:cxn modelId="{89FA09F5-5CD7-4049-B652-259E92C6B338}" type="presParOf" srcId="{8B4C37F9-C862-43FD-8487-42B5A0AD2804}" destId="{6FEF5E22-5208-4192-BBE8-1CA4FEC4E697}" srcOrd="4" destOrd="0" presId="urn:microsoft.com/office/officeart/2005/8/layout/bProcess3"/>
    <dgm:cxn modelId="{4BB8787B-E209-4CAC-93C8-0A94B3DF688F}" type="presParOf" srcId="{8B4C37F9-C862-43FD-8487-42B5A0AD2804}" destId="{AA04B6AA-21F7-4E73-AD5E-2D239FB49F9D}" srcOrd="5" destOrd="0" presId="urn:microsoft.com/office/officeart/2005/8/layout/bProcess3"/>
    <dgm:cxn modelId="{327C9831-E3CD-4B7A-A13E-B52034312FFA}" type="presParOf" srcId="{AA04B6AA-21F7-4E73-AD5E-2D239FB49F9D}" destId="{644C1F25-30E9-41D8-8761-398C008BADCF}" srcOrd="0" destOrd="0" presId="urn:microsoft.com/office/officeart/2005/8/layout/bProcess3"/>
    <dgm:cxn modelId="{8FEEF0CB-1633-48AE-A32F-5514275C0103}" type="presParOf" srcId="{8B4C37F9-C862-43FD-8487-42B5A0AD2804}" destId="{54E0515C-9A66-4D3A-8D44-A386F7DC30B3}" srcOrd="6" destOrd="0" presId="urn:microsoft.com/office/officeart/2005/8/layout/bProcess3"/>
    <dgm:cxn modelId="{142E86FF-E1C1-4CA4-A9AA-458029D79BE9}" type="presParOf" srcId="{8B4C37F9-C862-43FD-8487-42B5A0AD2804}" destId="{EE167F79-B713-43D0-A246-07BA0DF026CF}" srcOrd="7" destOrd="0" presId="urn:microsoft.com/office/officeart/2005/8/layout/bProcess3"/>
    <dgm:cxn modelId="{CD158F33-C54A-411F-B8AA-B202DF6C7F6C}" type="presParOf" srcId="{EE167F79-B713-43D0-A246-07BA0DF026CF}" destId="{508AF916-BA34-4DDB-9F6D-7DBAA7D961DF}" srcOrd="0" destOrd="0" presId="urn:microsoft.com/office/officeart/2005/8/layout/bProcess3"/>
    <dgm:cxn modelId="{5DEE320E-4F21-491F-B44D-74022870F5CB}" type="presParOf" srcId="{8B4C37F9-C862-43FD-8487-42B5A0AD2804}" destId="{9B27F507-2DDE-42E9-BB77-FB0AD2384704}" srcOrd="8" destOrd="0" presId="urn:microsoft.com/office/officeart/2005/8/layout/bProcess3"/>
    <dgm:cxn modelId="{1C86AF6E-2A24-4849-986D-9C46C5070184}" type="presParOf" srcId="{8B4C37F9-C862-43FD-8487-42B5A0AD2804}" destId="{CF2F02FD-52EB-4E63-A9BF-EE66BF2E0689}" srcOrd="9" destOrd="0" presId="urn:microsoft.com/office/officeart/2005/8/layout/bProcess3"/>
    <dgm:cxn modelId="{02B11A05-B3E9-44E1-BEED-84D89338549E}" type="presParOf" srcId="{CF2F02FD-52EB-4E63-A9BF-EE66BF2E0689}" destId="{BF0B4C45-1FA6-47C8-AAFA-EDD4F972BF54}" srcOrd="0" destOrd="0" presId="urn:microsoft.com/office/officeart/2005/8/layout/bProcess3"/>
    <dgm:cxn modelId="{B22ADF8E-B71F-4563-AF9B-99180D430A94}" type="presParOf" srcId="{8B4C37F9-C862-43FD-8487-42B5A0AD2804}" destId="{9973F3C6-489D-4501-AB7E-78A1CE3156B5}"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0F526-8DEA-4718-8338-6ED80DF016F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06F037E-FDEA-4B60-823E-02996EBEAD42}">
      <dgm:prSet/>
      <dgm:spPr/>
      <dgm:t>
        <a:bodyPr/>
        <a:lstStyle/>
        <a:p>
          <a:pPr rtl="0"/>
          <a:r>
            <a:rPr lang="en-US" dirty="0">
              <a:latin typeface="+mn-lt"/>
            </a:rPr>
            <a:t>Part 1: </a:t>
          </a:r>
          <a:r>
            <a:rPr lang="en-US" b="0" dirty="0">
              <a:latin typeface="+mn-lt"/>
            </a:rPr>
            <a:t>One-to-one consultation (1 hr.)</a:t>
          </a:r>
        </a:p>
      </dgm:t>
    </dgm:pt>
    <dgm:pt modelId="{EBF7A9A1-C1DC-4D97-BA60-DD21F059BD98}" type="parTrans" cxnId="{0E87147B-B23C-4A46-A2D6-CC68EF524A6C}">
      <dgm:prSet/>
      <dgm:spPr/>
      <dgm:t>
        <a:bodyPr/>
        <a:lstStyle/>
        <a:p>
          <a:endParaRPr lang="en-US"/>
        </a:p>
      </dgm:t>
    </dgm:pt>
    <dgm:pt modelId="{CE1D96AE-0AEB-4A76-A03E-CA541F4B1BB7}" type="sibTrans" cxnId="{0E87147B-B23C-4A46-A2D6-CC68EF524A6C}">
      <dgm:prSet/>
      <dgm:spPr/>
      <dgm:t>
        <a:bodyPr/>
        <a:lstStyle/>
        <a:p>
          <a:endParaRPr lang="en-US"/>
        </a:p>
      </dgm:t>
    </dgm:pt>
    <dgm:pt modelId="{F96B0B4C-3E71-4A75-91E5-5F9DF3FBEA0C}">
      <dgm:prSet custT="1"/>
      <dgm:spPr/>
      <dgm:t>
        <a:bodyPr/>
        <a:lstStyle/>
        <a:p>
          <a:r>
            <a:rPr lang="en-US" sz="2000" dirty="0"/>
            <a:t>Professor came prepared with 5 specific MCQs chosen to review. Usually from prior tests from courses taught annually.  </a:t>
          </a:r>
        </a:p>
      </dgm:t>
    </dgm:pt>
    <dgm:pt modelId="{D1277EEC-F97D-4E1D-9066-1D7B4F558146}" type="parTrans" cxnId="{23A3CA4B-5E1A-4362-8DC5-B40A7DA839BB}">
      <dgm:prSet/>
      <dgm:spPr/>
      <dgm:t>
        <a:bodyPr/>
        <a:lstStyle/>
        <a:p>
          <a:endParaRPr lang="en-US"/>
        </a:p>
      </dgm:t>
    </dgm:pt>
    <dgm:pt modelId="{429E9025-CC81-479A-AEA6-748F4AC4DBF4}" type="sibTrans" cxnId="{23A3CA4B-5E1A-4362-8DC5-B40A7DA839BB}">
      <dgm:prSet/>
      <dgm:spPr/>
      <dgm:t>
        <a:bodyPr/>
        <a:lstStyle/>
        <a:p>
          <a:endParaRPr lang="en-US"/>
        </a:p>
      </dgm:t>
    </dgm:pt>
    <dgm:pt modelId="{B8E850FF-61DB-40CE-99F0-A611501C0107}">
      <dgm:prSet custT="1"/>
      <dgm:spPr/>
      <dgm:t>
        <a:bodyPr/>
        <a:lstStyle/>
        <a:p>
          <a:r>
            <a:rPr lang="en-US" sz="2000" dirty="0"/>
            <a:t>Reviewed the questions using strategies to identify potentially complex language and worked together to think of modifications. </a:t>
          </a:r>
          <a:br>
            <a:rPr lang="en-US" sz="2000" dirty="0"/>
          </a:br>
          <a:endParaRPr lang="en-US" sz="2000" dirty="0"/>
        </a:p>
      </dgm:t>
    </dgm:pt>
    <dgm:pt modelId="{A612F667-31D8-451F-9D0C-CF480C311760}" type="parTrans" cxnId="{AF28474D-A7E0-4893-9BD4-0DD192668B77}">
      <dgm:prSet/>
      <dgm:spPr/>
      <dgm:t>
        <a:bodyPr/>
        <a:lstStyle/>
        <a:p>
          <a:endParaRPr lang="en-US"/>
        </a:p>
      </dgm:t>
    </dgm:pt>
    <dgm:pt modelId="{FBA4969E-A48D-4E2F-A7AE-CE6BDBAEB42B}" type="sibTrans" cxnId="{AF28474D-A7E0-4893-9BD4-0DD192668B77}">
      <dgm:prSet/>
      <dgm:spPr/>
      <dgm:t>
        <a:bodyPr/>
        <a:lstStyle/>
        <a:p>
          <a:endParaRPr lang="en-US"/>
        </a:p>
      </dgm:t>
    </dgm:pt>
    <dgm:pt modelId="{6EF46085-658D-4A50-9F3D-F714093CC17E}">
      <dgm:prSet/>
      <dgm:spPr/>
      <dgm:t>
        <a:bodyPr/>
        <a:lstStyle/>
        <a:p>
          <a:r>
            <a:rPr lang="en-US" dirty="0">
              <a:latin typeface="+mn-lt"/>
            </a:rPr>
            <a:t>Part 2: Follow-up feedback (by email)</a:t>
          </a:r>
        </a:p>
      </dgm:t>
    </dgm:pt>
    <dgm:pt modelId="{FBAA1CB4-8F39-4F21-87A2-902CD326DA93}" type="parTrans" cxnId="{CC2B66F6-0F05-47F5-9AA1-95847D3B6B9B}">
      <dgm:prSet/>
      <dgm:spPr/>
      <dgm:t>
        <a:bodyPr/>
        <a:lstStyle/>
        <a:p>
          <a:endParaRPr lang="en-US"/>
        </a:p>
      </dgm:t>
    </dgm:pt>
    <dgm:pt modelId="{6D9FB819-7439-457F-8DF7-A62961F10E5E}" type="sibTrans" cxnId="{CC2B66F6-0F05-47F5-9AA1-95847D3B6B9B}">
      <dgm:prSet/>
      <dgm:spPr/>
      <dgm:t>
        <a:bodyPr/>
        <a:lstStyle/>
        <a:p>
          <a:endParaRPr lang="en-US"/>
        </a:p>
      </dgm:t>
    </dgm:pt>
    <dgm:pt modelId="{89A451A7-78ED-4179-9AC4-7974417A4D81}">
      <dgm:prSet custT="1"/>
      <dgm:spPr/>
      <dgm:t>
        <a:bodyPr/>
        <a:lstStyle/>
        <a:p>
          <a:r>
            <a:rPr lang="en-US" sz="2000" dirty="0"/>
            <a:t>Professor emailed 5 MCQ questions and GTA responded with more detailed feedback for unpacking the questions.</a:t>
          </a:r>
        </a:p>
      </dgm:t>
    </dgm:pt>
    <dgm:pt modelId="{138508FA-9994-4ABB-8D9B-6CA8C9862201}" type="parTrans" cxnId="{1471F90D-46CD-4452-95C0-E24761F88D6B}">
      <dgm:prSet/>
      <dgm:spPr/>
      <dgm:t>
        <a:bodyPr/>
        <a:lstStyle/>
        <a:p>
          <a:endParaRPr lang="en-US"/>
        </a:p>
      </dgm:t>
    </dgm:pt>
    <dgm:pt modelId="{DCBDA433-D9D2-4D97-9914-A2F900869598}" type="sibTrans" cxnId="{1471F90D-46CD-4452-95C0-E24761F88D6B}">
      <dgm:prSet/>
      <dgm:spPr/>
      <dgm:t>
        <a:bodyPr/>
        <a:lstStyle/>
        <a:p>
          <a:endParaRPr lang="en-US"/>
        </a:p>
      </dgm:t>
    </dgm:pt>
    <dgm:pt modelId="{0A17F99A-EA00-43DF-9A0C-1982B0BCE6AC}" type="pres">
      <dgm:prSet presAssocID="{FAB0F526-8DEA-4718-8338-6ED80DF016FC}" presName="linear" presStyleCnt="0">
        <dgm:presLayoutVars>
          <dgm:animLvl val="lvl"/>
          <dgm:resizeHandles val="exact"/>
        </dgm:presLayoutVars>
      </dgm:prSet>
      <dgm:spPr/>
    </dgm:pt>
    <dgm:pt modelId="{597AE179-AA08-48D8-88ED-D3EA78246566}" type="pres">
      <dgm:prSet presAssocID="{B06F037E-FDEA-4B60-823E-02996EBEAD42}" presName="parentText" presStyleLbl="node1" presStyleIdx="0" presStyleCnt="2">
        <dgm:presLayoutVars>
          <dgm:chMax val="0"/>
          <dgm:bulletEnabled val="1"/>
        </dgm:presLayoutVars>
      </dgm:prSet>
      <dgm:spPr/>
    </dgm:pt>
    <dgm:pt modelId="{F0432BF9-6221-4134-B745-3EA30D6D5D44}" type="pres">
      <dgm:prSet presAssocID="{B06F037E-FDEA-4B60-823E-02996EBEAD42}" presName="childText" presStyleLbl="revTx" presStyleIdx="0" presStyleCnt="2">
        <dgm:presLayoutVars>
          <dgm:bulletEnabled val="1"/>
        </dgm:presLayoutVars>
      </dgm:prSet>
      <dgm:spPr/>
    </dgm:pt>
    <dgm:pt modelId="{10F296FB-4ED2-4DC7-9A89-C24DBB55CB6D}" type="pres">
      <dgm:prSet presAssocID="{6EF46085-658D-4A50-9F3D-F714093CC17E}" presName="parentText" presStyleLbl="node1" presStyleIdx="1" presStyleCnt="2">
        <dgm:presLayoutVars>
          <dgm:chMax val="0"/>
          <dgm:bulletEnabled val="1"/>
        </dgm:presLayoutVars>
      </dgm:prSet>
      <dgm:spPr/>
    </dgm:pt>
    <dgm:pt modelId="{4C82CE54-A581-4826-8A72-B5AA3B8FFF30}" type="pres">
      <dgm:prSet presAssocID="{6EF46085-658D-4A50-9F3D-F714093CC17E}" presName="childText" presStyleLbl="revTx" presStyleIdx="1" presStyleCnt="2">
        <dgm:presLayoutVars>
          <dgm:bulletEnabled val="1"/>
        </dgm:presLayoutVars>
      </dgm:prSet>
      <dgm:spPr/>
    </dgm:pt>
  </dgm:ptLst>
  <dgm:cxnLst>
    <dgm:cxn modelId="{43CB3002-93D6-48C8-96F2-110DB141A672}" type="presOf" srcId="{89A451A7-78ED-4179-9AC4-7974417A4D81}" destId="{4C82CE54-A581-4826-8A72-B5AA3B8FFF30}" srcOrd="0" destOrd="0" presId="urn:microsoft.com/office/officeart/2005/8/layout/vList2"/>
    <dgm:cxn modelId="{1471F90D-46CD-4452-95C0-E24761F88D6B}" srcId="{6EF46085-658D-4A50-9F3D-F714093CC17E}" destId="{89A451A7-78ED-4179-9AC4-7974417A4D81}" srcOrd="0" destOrd="0" parTransId="{138508FA-9994-4ABB-8D9B-6CA8C9862201}" sibTransId="{DCBDA433-D9D2-4D97-9914-A2F900869598}"/>
    <dgm:cxn modelId="{CE039D23-ACFD-4DE9-AA1C-5F52221C394B}" type="presOf" srcId="{B06F037E-FDEA-4B60-823E-02996EBEAD42}" destId="{597AE179-AA08-48D8-88ED-D3EA78246566}" srcOrd="0" destOrd="0" presId="urn:microsoft.com/office/officeart/2005/8/layout/vList2"/>
    <dgm:cxn modelId="{3F1D7A67-0DC7-4820-A0E0-D0BD571CCB5D}" type="presOf" srcId="{6EF46085-658D-4A50-9F3D-F714093CC17E}" destId="{10F296FB-4ED2-4DC7-9A89-C24DBB55CB6D}" srcOrd="0" destOrd="0" presId="urn:microsoft.com/office/officeart/2005/8/layout/vList2"/>
    <dgm:cxn modelId="{23A3CA4B-5E1A-4362-8DC5-B40A7DA839BB}" srcId="{B06F037E-FDEA-4B60-823E-02996EBEAD42}" destId="{F96B0B4C-3E71-4A75-91E5-5F9DF3FBEA0C}" srcOrd="0" destOrd="0" parTransId="{D1277EEC-F97D-4E1D-9066-1D7B4F558146}" sibTransId="{429E9025-CC81-479A-AEA6-748F4AC4DBF4}"/>
    <dgm:cxn modelId="{AF28474D-A7E0-4893-9BD4-0DD192668B77}" srcId="{B06F037E-FDEA-4B60-823E-02996EBEAD42}" destId="{B8E850FF-61DB-40CE-99F0-A611501C0107}" srcOrd="1" destOrd="0" parTransId="{A612F667-31D8-451F-9D0C-CF480C311760}" sibTransId="{FBA4969E-A48D-4E2F-A7AE-CE6BDBAEB42B}"/>
    <dgm:cxn modelId="{5D227658-08D2-4D9D-B50E-F7904EBE54B8}" type="presOf" srcId="{FAB0F526-8DEA-4718-8338-6ED80DF016FC}" destId="{0A17F99A-EA00-43DF-9A0C-1982B0BCE6AC}" srcOrd="0" destOrd="0" presId="urn:microsoft.com/office/officeart/2005/8/layout/vList2"/>
    <dgm:cxn modelId="{0E87147B-B23C-4A46-A2D6-CC68EF524A6C}" srcId="{FAB0F526-8DEA-4718-8338-6ED80DF016FC}" destId="{B06F037E-FDEA-4B60-823E-02996EBEAD42}" srcOrd="0" destOrd="0" parTransId="{EBF7A9A1-C1DC-4D97-BA60-DD21F059BD98}" sibTransId="{CE1D96AE-0AEB-4A76-A03E-CA541F4B1BB7}"/>
    <dgm:cxn modelId="{8247BF8B-B1A5-4337-BC3B-A34EB7F9AF33}" type="presOf" srcId="{B8E850FF-61DB-40CE-99F0-A611501C0107}" destId="{F0432BF9-6221-4134-B745-3EA30D6D5D44}" srcOrd="0" destOrd="1" presId="urn:microsoft.com/office/officeart/2005/8/layout/vList2"/>
    <dgm:cxn modelId="{DE7C81BB-DE0B-4B5F-A0CA-0A5D1F44B032}" type="presOf" srcId="{F96B0B4C-3E71-4A75-91E5-5F9DF3FBEA0C}" destId="{F0432BF9-6221-4134-B745-3EA30D6D5D44}" srcOrd="0" destOrd="0" presId="urn:microsoft.com/office/officeart/2005/8/layout/vList2"/>
    <dgm:cxn modelId="{CC2B66F6-0F05-47F5-9AA1-95847D3B6B9B}" srcId="{FAB0F526-8DEA-4718-8338-6ED80DF016FC}" destId="{6EF46085-658D-4A50-9F3D-F714093CC17E}" srcOrd="1" destOrd="0" parTransId="{FBAA1CB4-8F39-4F21-87A2-902CD326DA93}" sibTransId="{6D9FB819-7439-457F-8DF7-A62961F10E5E}"/>
    <dgm:cxn modelId="{0CE423F4-5A24-4B3B-BB54-660D377FFA1E}" type="presParOf" srcId="{0A17F99A-EA00-43DF-9A0C-1982B0BCE6AC}" destId="{597AE179-AA08-48D8-88ED-D3EA78246566}" srcOrd="0" destOrd="0" presId="urn:microsoft.com/office/officeart/2005/8/layout/vList2"/>
    <dgm:cxn modelId="{9BF19B05-FDC3-473E-8A91-D928C3FDCFC2}" type="presParOf" srcId="{0A17F99A-EA00-43DF-9A0C-1982B0BCE6AC}" destId="{F0432BF9-6221-4134-B745-3EA30D6D5D44}" srcOrd="1" destOrd="0" presId="urn:microsoft.com/office/officeart/2005/8/layout/vList2"/>
    <dgm:cxn modelId="{42537B7D-9B21-4C41-8820-ABBF4FB7879C}" type="presParOf" srcId="{0A17F99A-EA00-43DF-9A0C-1982B0BCE6AC}" destId="{10F296FB-4ED2-4DC7-9A89-C24DBB55CB6D}" srcOrd="2" destOrd="0" presId="urn:microsoft.com/office/officeart/2005/8/layout/vList2"/>
    <dgm:cxn modelId="{D29F4CD0-6898-4175-A70C-F60E6CC9B092}" type="presParOf" srcId="{0A17F99A-EA00-43DF-9A0C-1982B0BCE6AC}" destId="{4C82CE54-A581-4826-8A72-B5AA3B8FFF3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CFB578-103C-40C8-AF4D-94DC9C298CAF}"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B366B07B-5E09-4C8A-ADB6-76EF96B586E7}">
      <dgm:prSet phldrT="[Text]" phldr="0"/>
      <dgm:spPr/>
      <dgm:t>
        <a:bodyPr/>
        <a:lstStyle/>
        <a:p>
          <a:r>
            <a:rPr lang="en-US">
              <a:latin typeface="Calibri Light" panose="020F0302020204030204"/>
            </a:rPr>
            <a:t>Challenges</a:t>
          </a:r>
          <a:endParaRPr lang="en-US"/>
        </a:p>
      </dgm:t>
    </dgm:pt>
    <dgm:pt modelId="{CFCA241D-00E4-4CE5-9E6A-EC4B76C9F58E}" type="parTrans" cxnId="{E756115A-9822-4C65-8DCD-2F410FBCD8BB}">
      <dgm:prSet/>
      <dgm:spPr/>
      <dgm:t>
        <a:bodyPr/>
        <a:lstStyle/>
        <a:p>
          <a:endParaRPr lang="en-US"/>
        </a:p>
      </dgm:t>
    </dgm:pt>
    <dgm:pt modelId="{85F75934-9635-4341-8166-1E31F958D792}" type="sibTrans" cxnId="{E756115A-9822-4C65-8DCD-2F410FBCD8BB}">
      <dgm:prSet/>
      <dgm:spPr/>
      <dgm:t>
        <a:bodyPr/>
        <a:lstStyle/>
        <a:p>
          <a:endParaRPr lang="en-US"/>
        </a:p>
      </dgm:t>
    </dgm:pt>
    <dgm:pt modelId="{5F7119F3-DCB6-4C88-8D13-FD34D7E7CF58}">
      <dgm:prSet phldrT="[Text]" phldr="0"/>
      <dgm:spPr/>
      <dgm:t>
        <a:bodyPr/>
        <a:lstStyle/>
        <a:p>
          <a:r>
            <a:rPr lang="en-US" dirty="0">
              <a:latin typeface="+mn-lt"/>
            </a:rPr>
            <a:t>Belief that question should be tricky to test difficulty.</a:t>
          </a:r>
          <a:r>
            <a:rPr lang="en-US" dirty="0"/>
            <a:t> </a:t>
          </a:r>
        </a:p>
      </dgm:t>
    </dgm:pt>
    <dgm:pt modelId="{1FCCBA95-99EC-45C9-9BCC-77218E6D4A10}" type="parTrans" cxnId="{BF9919CA-EDF9-47A8-B64A-21D9CD21E588}">
      <dgm:prSet/>
      <dgm:spPr/>
      <dgm:t>
        <a:bodyPr/>
        <a:lstStyle/>
        <a:p>
          <a:endParaRPr lang="en-US"/>
        </a:p>
      </dgm:t>
    </dgm:pt>
    <dgm:pt modelId="{65FD052A-CDF5-45D2-B2E6-D352E2CE9E46}" type="sibTrans" cxnId="{BF9919CA-EDF9-47A8-B64A-21D9CD21E588}">
      <dgm:prSet/>
      <dgm:spPr/>
      <dgm:t>
        <a:bodyPr/>
        <a:lstStyle/>
        <a:p>
          <a:endParaRPr lang="en-US"/>
        </a:p>
      </dgm:t>
    </dgm:pt>
    <dgm:pt modelId="{DE16C666-3DF9-420F-82B7-D3BD4455B9D1}">
      <dgm:prSet phldr="0"/>
      <dgm:spPr/>
      <dgm:t>
        <a:bodyPr/>
        <a:lstStyle/>
        <a:p>
          <a:r>
            <a:rPr lang="en-US" dirty="0">
              <a:latin typeface="Calibri"/>
              <a:cs typeface="Calibri"/>
            </a:rPr>
            <a:t>Collaboration between the GTA and instructor was helpful to understand context of the course and what technical vocabulary was expected vs. advanced. </a:t>
          </a:r>
          <a:endParaRPr lang="en-US" dirty="0"/>
        </a:p>
      </dgm:t>
    </dgm:pt>
    <dgm:pt modelId="{AD0C1AE9-6037-43CE-8F00-F9335D410244}" type="parTrans" cxnId="{9EDCC978-52F2-4C47-84D9-2E25FA353449}">
      <dgm:prSet/>
      <dgm:spPr/>
      <dgm:t>
        <a:bodyPr/>
        <a:lstStyle/>
        <a:p>
          <a:endParaRPr lang="en-US"/>
        </a:p>
      </dgm:t>
    </dgm:pt>
    <dgm:pt modelId="{5BDE649C-AFBF-4533-8804-9A113231148C}" type="sibTrans" cxnId="{9EDCC978-52F2-4C47-84D9-2E25FA353449}">
      <dgm:prSet/>
      <dgm:spPr/>
      <dgm:t>
        <a:bodyPr/>
        <a:lstStyle/>
        <a:p>
          <a:endParaRPr lang="en-US"/>
        </a:p>
      </dgm:t>
    </dgm:pt>
    <dgm:pt modelId="{12F75F75-8BCE-41BE-85DE-C8267407F4F1}">
      <dgm:prSet phldr="0"/>
      <dgm:spPr/>
      <dgm:t>
        <a:bodyPr/>
        <a:lstStyle/>
        <a:p>
          <a:r>
            <a:rPr lang="en-US" dirty="0">
              <a:latin typeface="Calibri"/>
              <a:cs typeface="Calibri"/>
            </a:rPr>
            <a:t>GTAs were able to respond to concerns and questions regarding the techniques. </a:t>
          </a:r>
          <a:r>
            <a:rPr lang="en-US" dirty="0"/>
            <a:t>  </a:t>
          </a:r>
        </a:p>
      </dgm:t>
    </dgm:pt>
    <dgm:pt modelId="{4C0F9C3F-41A8-4D77-AA65-B424384B9655}" type="parTrans" cxnId="{9AFCACB7-F2BE-4D2B-9E68-B45849953EDB}">
      <dgm:prSet/>
      <dgm:spPr/>
      <dgm:t>
        <a:bodyPr/>
        <a:lstStyle/>
        <a:p>
          <a:endParaRPr lang="en-US"/>
        </a:p>
      </dgm:t>
    </dgm:pt>
    <dgm:pt modelId="{D065153C-3A7B-4920-89D9-098F9DCC8A8C}" type="sibTrans" cxnId="{9AFCACB7-F2BE-4D2B-9E68-B45849953EDB}">
      <dgm:prSet/>
      <dgm:spPr/>
      <dgm:t>
        <a:bodyPr/>
        <a:lstStyle/>
        <a:p>
          <a:endParaRPr lang="en-US"/>
        </a:p>
      </dgm:t>
    </dgm:pt>
    <dgm:pt modelId="{A84C3761-02CA-41B4-BC3F-C6A05E7CEF58}">
      <dgm:prSet phldr="0"/>
      <dgm:spPr/>
      <dgm:t>
        <a:bodyPr/>
        <a:lstStyle/>
        <a:p>
          <a:pPr rtl="0"/>
          <a:r>
            <a:rPr lang="en-US">
              <a:latin typeface="Calibri"/>
              <a:cs typeface="Calibri"/>
            </a:rPr>
            <a:t>Benefits</a:t>
          </a:r>
          <a:endParaRPr lang="en-US">
            <a:latin typeface="Calibri Light" panose="020F0302020204030204"/>
            <a:cs typeface="Calibri Light" panose="020F0302020204030204"/>
          </a:endParaRPr>
        </a:p>
      </dgm:t>
    </dgm:pt>
    <dgm:pt modelId="{3CF5B03A-93AA-4513-B960-F74ADF6661FD}" type="parTrans" cxnId="{D27BE551-B1B9-4A7B-9A45-DAFE1D99AA91}">
      <dgm:prSet/>
      <dgm:spPr/>
      <dgm:t>
        <a:bodyPr/>
        <a:lstStyle/>
        <a:p>
          <a:endParaRPr lang="en-US"/>
        </a:p>
      </dgm:t>
    </dgm:pt>
    <dgm:pt modelId="{6F95B288-E9BF-4DFF-90AC-6114C4D9BE4D}" type="sibTrans" cxnId="{D27BE551-B1B9-4A7B-9A45-DAFE1D99AA91}">
      <dgm:prSet/>
      <dgm:spPr/>
      <dgm:t>
        <a:bodyPr/>
        <a:lstStyle/>
        <a:p>
          <a:endParaRPr lang="en-US"/>
        </a:p>
      </dgm:t>
    </dgm:pt>
    <dgm:pt modelId="{F6C0F7E5-2E13-4FB1-A26E-648A7AE4EE41}">
      <dgm:prSet phldr="0"/>
      <dgm:spPr/>
      <dgm:t>
        <a:bodyPr/>
        <a:lstStyle/>
        <a:p>
          <a:r>
            <a:rPr lang="en-US" dirty="0">
              <a:latin typeface="+mn-lt"/>
            </a:rPr>
            <a:t>Limitations; ex: not always in control of MCQs </a:t>
          </a:r>
        </a:p>
      </dgm:t>
    </dgm:pt>
    <dgm:pt modelId="{3BE60BB8-3BAB-4693-9208-197D8A200A10}" type="parTrans" cxnId="{47FA7378-A06D-46ED-930B-867DC7C2C893}">
      <dgm:prSet/>
      <dgm:spPr/>
      <dgm:t>
        <a:bodyPr/>
        <a:lstStyle/>
        <a:p>
          <a:endParaRPr lang="en-US"/>
        </a:p>
      </dgm:t>
    </dgm:pt>
    <dgm:pt modelId="{620FC9C3-E908-472B-9D48-5F32C939550D}" type="sibTrans" cxnId="{47FA7378-A06D-46ED-930B-867DC7C2C893}">
      <dgm:prSet/>
      <dgm:spPr/>
      <dgm:t>
        <a:bodyPr/>
        <a:lstStyle/>
        <a:p>
          <a:endParaRPr lang="en-US"/>
        </a:p>
      </dgm:t>
    </dgm:pt>
    <dgm:pt modelId="{3786FECB-D4D0-4845-9091-F3C901BDBACB}">
      <dgm:prSet phldr="0"/>
      <dgm:spPr/>
      <dgm:t>
        <a:bodyPr/>
        <a:lstStyle/>
        <a:p>
          <a:pPr rtl="0"/>
          <a:r>
            <a:rPr lang="en-US" dirty="0">
              <a:latin typeface="+mn-lt"/>
            </a:rPr>
            <a:t>Finding Time</a:t>
          </a:r>
        </a:p>
      </dgm:t>
    </dgm:pt>
    <dgm:pt modelId="{6C9C400F-28B4-4A41-BD57-6D09F1E29E37}" type="parTrans" cxnId="{38DCB04A-F159-43E1-BE5C-2A7AD3426192}">
      <dgm:prSet/>
      <dgm:spPr/>
      <dgm:t>
        <a:bodyPr/>
        <a:lstStyle/>
        <a:p>
          <a:endParaRPr lang="en-US"/>
        </a:p>
      </dgm:t>
    </dgm:pt>
    <dgm:pt modelId="{9215DDD7-A6CF-4688-909E-06697D42861C}" type="sibTrans" cxnId="{38DCB04A-F159-43E1-BE5C-2A7AD3426192}">
      <dgm:prSet/>
      <dgm:spPr/>
      <dgm:t>
        <a:bodyPr/>
        <a:lstStyle/>
        <a:p>
          <a:endParaRPr lang="en-US"/>
        </a:p>
      </dgm:t>
    </dgm:pt>
    <dgm:pt modelId="{89CB47B9-6699-4B1D-95C5-58A5959EC8B0}" type="pres">
      <dgm:prSet presAssocID="{87CFB578-103C-40C8-AF4D-94DC9C298CAF}" presName="linear" presStyleCnt="0">
        <dgm:presLayoutVars>
          <dgm:dir/>
          <dgm:animLvl val="lvl"/>
          <dgm:resizeHandles val="exact"/>
        </dgm:presLayoutVars>
      </dgm:prSet>
      <dgm:spPr/>
    </dgm:pt>
    <dgm:pt modelId="{7AA82243-EBBB-44A5-B073-01819A934B24}" type="pres">
      <dgm:prSet presAssocID="{A84C3761-02CA-41B4-BC3F-C6A05E7CEF58}" presName="parentLin" presStyleCnt="0"/>
      <dgm:spPr/>
    </dgm:pt>
    <dgm:pt modelId="{C44D76B0-E478-4511-AA4A-EAD69AE2CD36}" type="pres">
      <dgm:prSet presAssocID="{A84C3761-02CA-41B4-BC3F-C6A05E7CEF58}" presName="parentLeftMargin" presStyleLbl="node1" presStyleIdx="0" presStyleCnt="2"/>
      <dgm:spPr/>
    </dgm:pt>
    <dgm:pt modelId="{93BC0B52-D9EC-43F2-ADBD-DBD6A45621E6}" type="pres">
      <dgm:prSet presAssocID="{A84C3761-02CA-41B4-BC3F-C6A05E7CEF58}" presName="parentText" presStyleLbl="node1" presStyleIdx="0" presStyleCnt="2">
        <dgm:presLayoutVars>
          <dgm:chMax val="0"/>
          <dgm:bulletEnabled val="1"/>
        </dgm:presLayoutVars>
      </dgm:prSet>
      <dgm:spPr/>
    </dgm:pt>
    <dgm:pt modelId="{DEF9D167-94F4-4DC0-9CA1-0762576DBA31}" type="pres">
      <dgm:prSet presAssocID="{A84C3761-02CA-41B4-BC3F-C6A05E7CEF58}" presName="negativeSpace" presStyleCnt="0"/>
      <dgm:spPr/>
    </dgm:pt>
    <dgm:pt modelId="{A9069527-A88A-4814-9293-6A6C7A04A0A4}" type="pres">
      <dgm:prSet presAssocID="{A84C3761-02CA-41B4-BC3F-C6A05E7CEF58}" presName="childText" presStyleLbl="conFgAcc1" presStyleIdx="0" presStyleCnt="2">
        <dgm:presLayoutVars>
          <dgm:bulletEnabled val="1"/>
        </dgm:presLayoutVars>
      </dgm:prSet>
      <dgm:spPr/>
    </dgm:pt>
    <dgm:pt modelId="{622534A9-2D6F-4F90-8D46-7274C4BF8728}" type="pres">
      <dgm:prSet presAssocID="{6F95B288-E9BF-4DFF-90AC-6114C4D9BE4D}" presName="spaceBetweenRectangles" presStyleCnt="0"/>
      <dgm:spPr/>
    </dgm:pt>
    <dgm:pt modelId="{E88A0AEA-86A0-4CD0-9AAA-A6CFD7B3930B}" type="pres">
      <dgm:prSet presAssocID="{B366B07B-5E09-4C8A-ADB6-76EF96B586E7}" presName="parentLin" presStyleCnt="0"/>
      <dgm:spPr/>
    </dgm:pt>
    <dgm:pt modelId="{6302F0E0-3A04-4203-9B69-C69E0CFF856F}" type="pres">
      <dgm:prSet presAssocID="{B366B07B-5E09-4C8A-ADB6-76EF96B586E7}" presName="parentLeftMargin" presStyleLbl="node1" presStyleIdx="0" presStyleCnt="2"/>
      <dgm:spPr/>
    </dgm:pt>
    <dgm:pt modelId="{8BB23578-608E-4C34-BA84-C7D6BCD73530}" type="pres">
      <dgm:prSet presAssocID="{B366B07B-5E09-4C8A-ADB6-76EF96B586E7}" presName="parentText" presStyleLbl="node1" presStyleIdx="1" presStyleCnt="2">
        <dgm:presLayoutVars>
          <dgm:chMax val="0"/>
          <dgm:bulletEnabled val="1"/>
        </dgm:presLayoutVars>
      </dgm:prSet>
      <dgm:spPr/>
    </dgm:pt>
    <dgm:pt modelId="{BA40F5C2-E63F-4C26-9B4B-D082488942BD}" type="pres">
      <dgm:prSet presAssocID="{B366B07B-5E09-4C8A-ADB6-76EF96B586E7}" presName="negativeSpace" presStyleCnt="0"/>
      <dgm:spPr/>
    </dgm:pt>
    <dgm:pt modelId="{5A6289AA-C589-497C-9080-45ACB862BA3B}" type="pres">
      <dgm:prSet presAssocID="{B366B07B-5E09-4C8A-ADB6-76EF96B586E7}" presName="childText" presStyleLbl="conFgAcc1" presStyleIdx="1" presStyleCnt="2">
        <dgm:presLayoutVars>
          <dgm:bulletEnabled val="1"/>
        </dgm:presLayoutVars>
      </dgm:prSet>
      <dgm:spPr/>
    </dgm:pt>
  </dgm:ptLst>
  <dgm:cxnLst>
    <dgm:cxn modelId="{0F53AD00-5AC9-4BBF-B65E-253B4AA26D14}" type="presOf" srcId="{87CFB578-103C-40C8-AF4D-94DC9C298CAF}" destId="{89CB47B9-6699-4B1D-95C5-58A5959EC8B0}" srcOrd="0" destOrd="0" presId="urn:microsoft.com/office/officeart/2005/8/layout/list1"/>
    <dgm:cxn modelId="{5EF6FB1A-3FF8-4F81-9F3C-EB297823E8D7}" type="presOf" srcId="{A84C3761-02CA-41B4-BC3F-C6A05E7CEF58}" destId="{93BC0B52-D9EC-43F2-ADBD-DBD6A45621E6}" srcOrd="1" destOrd="0" presId="urn:microsoft.com/office/officeart/2005/8/layout/list1"/>
    <dgm:cxn modelId="{2151172C-1912-4938-B264-2BEB767BBEE8}" type="presOf" srcId="{3786FECB-D4D0-4845-9091-F3C901BDBACB}" destId="{5A6289AA-C589-497C-9080-45ACB862BA3B}" srcOrd="0" destOrd="0" presId="urn:microsoft.com/office/officeart/2005/8/layout/list1"/>
    <dgm:cxn modelId="{ACBF972F-8137-4075-AA18-A2E0FF9069E4}" type="presOf" srcId="{B366B07B-5E09-4C8A-ADB6-76EF96B586E7}" destId="{6302F0E0-3A04-4203-9B69-C69E0CFF856F}" srcOrd="0" destOrd="0" presId="urn:microsoft.com/office/officeart/2005/8/layout/list1"/>
    <dgm:cxn modelId="{CEEE0B46-5FF0-481B-99B9-9C13DA343015}" type="presOf" srcId="{12F75F75-8BCE-41BE-85DE-C8267407F4F1}" destId="{A9069527-A88A-4814-9293-6A6C7A04A0A4}" srcOrd="0" destOrd="1" presId="urn:microsoft.com/office/officeart/2005/8/layout/list1"/>
    <dgm:cxn modelId="{38DCB04A-F159-43E1-BE5C-2A7AD3426192}" srcId="{B366B07B-5E09-4C8A-ADB6-76EF96B586E7}" destId="{3786FECB-D4D0-4845-9091-F3C901BDBACB}" srcOrd="0" destOrd="0" parTransId="{6C9C400F-28B4-4A41-BD57-6D09F1E29E37}" sibTransId="{9215DDD7-A6CF-4688-909E-06697D42861C}"/>
    <dgm:cxn modelId="{0577DC6E-0C3F-4DB9-B0C1-06997AB3B589}" type="presOf" srcId="{A84C3761-02CA-41B4-BC3F-C6A05E7CEF58}" destId="{C44D76B0-E478-4511-AA4A-EAD69AE2CD36}" srcOrd="0" destOrd="0" presId="urn:microsoft.com/office/officeart/2005/8/layout/list1"/>
    <dgm:cxn modelId="{D27BE551-B1B9-4A7B-9A45-DAFE1D99AA91}" srcId="{87CFB578-103C-40C8-AF4D-94DC9C298CAF}" destId="{A84C3761-02CA-41B4-BC3F-C6A05E7CEF58}" srcOrd="0" destOrd="0" parTransId="{3CF5B03A-93AA-4513-B960-F74ADF6661FD}" sibTransId="{6F95B288-E9BF-4DFF-90AC-6114C4D9BE4D}"/>
    <dgm:cxn modelId="{47FA7378-A06D-46ED-930B-867DC7C2C893}" srcId="{B366B07B-5E09-4C8A-ADB6-76EF96B586E7}" destId="{F6C0F7E5-2E13-4FB1-A26E-648A7AE4EE41}" srcOrd="1" destOrd="0" parTransId="{3BE60BB8-3BAB-4693-9208-197D8A200A10}" sibTransId="{620FC9C3-E908-472B-9D48-5F32C939550D}"/>
    <dgm:cxn modelId="{9EDCC978-52F2-4C47-84D9-2E25FA353449}" srcId="{A84C3761-02CA-41B4-BC3F-C6A05E7CEF58}" destId="{DE16C666-3DF9-420F-82B7-D3BD4455B9D1}" srcOrd="0" destOrd="0" parTransId="{AD0C1AE9-6037-43CE-8F00-F9335D410244}" sibTransId="{5BDE649C-AFBF-4533-8804-9A113231148C}"/>
    <dgm:cxn modelId="{E756115A-9822-4C65-8DCD-2F410FBCD8BB}" srcId="{87CFB578-103C-40C8-AF4D-94DC9C298CAF}" destId="{B366B07B-5E09-4C8A-ADB6-76EF96B586E7}" srcOrd="1" destOrd="0" parTransId="{CFCA241D-00E4-4CE5-9E6A-EC4B76C9F58E}" sibTransId="{85F75934-9635-4341-8166-1E31F958D792}"/>
    <dgm:cxn modelId="{E66E2C93-987B-4666-9A6C-9B634D94E5E2}" type="presOf" srcId="{DE16C666-3DF9-420F-82B7-D3BD4455B9D1}" destId="{A9069527-A88A-4814-9293-6A6C7A04A0A4}" srcOrd="0" destOrd="0" presId="urn:microsoft.com/office/officeart/2005/8/layout/list1"/>
    <dgm:cxn modelId="{9AFCACB7-F2BE-4D2B-9E68-B45849953EDB}" srcId="{A84C3761-02CA-41B4-BC3F-C6A05E7CEF58}" destId="{12F75F75-8BCE-41BE-85DE-C8267407F4F1}" srcOrd="1" destOrd="0" parTransId="{4C0F9C3F-41A8-4D77-AA65-B424384B9655}" sibTransId="{D065153C-3A7B-4920-89D9-098F9DCC8A8C}"/>
    <dgm:cxn modelId="{BF9919CA-EDF9-47A8-B64A-21D9CD21E588}" srcId="{B366B07B-5E09-4C8A-ADB6-76EF96B586E7}" destId="{5F7119F3-DCB6-4C88-8D13-FD34D7E7CF58}" srcOrd="2" destOrd="0" parTransId="{1FCCBA95-99EC-45C9-9BCC-77218E6D4A10}" sibTransId="{65FD052A-CDF5-45D2-B2E6-D352E2CE9E46}"/>
    <dgm:cxn modelId="{7BAAB9F2-7C00-4DF2-B57D-A26016BD608A}" type="presOf" srcId="{F6C0F7E5-2E13-4FB1-A26E-648A7AE4EE41}" destId="{5A6289AA-C589-497C-9080-45ACB862BA3B}" srcOrd="0" destOrd="1" presId="urn:microsoft.com/office/officeart/2005/8/layout/list1"/>
    <dgm:cxn modelId="{52CFD8F2-9FB6-405E-8DF8-7E6740834173}" type="presOf" srcId="{B366B07B-5E09-4C8A-ADB6-76EF96B586E7}" destId="{8BB23578-608E-4C34-BA84-C7D6BCD73530}" srcOrd="1" destOrd="0" presId="urn:microsoft.com/office/officeart/2005/8/layout/list1"/>
    <dgm:cxn modelId="{3F26B0F8-179F-49C6-8C7F-D24F1FE3EB7B}" type="presOf" srcId="{5F7119F3-DCB6-4C88-8D13-FD34D7E7CF58}" destId="{5A6289AA-C589-497C-9080-45ACB862BA3B}" srcOrd="0" destOrd="2" presId="urn:microsoft.com/office/officeart/2005/8/layout/list1"/>
    <dgm:cxn modelId="{B8057DE4-272F-4000-B981-F26E1B3B0B26}" type="presParOf" srcId="{89CB47B9-6699-4B1D-95C5-58A5959EC8B0}" destId="{7AA82243-EBBB-44A5-B073-01819A934B24}" srcOrd="0" destOrd="0" presId="urn:microsoft.com/office/officeart/2005/8/layout/list1"/>
    <dgm:cxn modelId="{4BF7FBA8-569F-4483-B922-A85EE03DBC3D}" type="presParOf" srcId="{7AA82243-EBBB-44A5-B073-01819A934B24}" destId="{C44D76B0-E478-4511-AA4A-EAD69AE2CD36}" srcOrd="0" destOrd="0" presId="urn:microsoft.com/office/officeart/2005/8/layout/list1"/>
    <dgm:cxn modelId="{D2E14ED7-906D-4471-AEF9-BA6E5EB03EFF}" type="presParOf" srcId="{7AA82243-EBBB-44A5-B073-01819A934B24}" destId="{93BC0B52-D9EC-43F2-ADBD-DBD6A45621E6}" srcOrd="1" destOrd="0" presId="urn:microsoft.com/office/officeart/2005/8/layout/list1"/>
    <dgm:cxn modelId="{58068CDD-CAB2-45EE-A31C-6C9E067D4C0A}" type="presParOf" srcId="{89CB47B9-6699-4B1D-95C5-58A5959EC8B0}" destId="{DEF9D167-94F4-4DC0-9CA1-0762576DBA31}" srcOrd="1" destOrd="0" presId="urn:microsoft.com/office/officeart/2005/8/layout/list1"/>
    <dgm:cxn modelId="{F9FE2FB1-B264-4B30-A56A-A89ADB918205}" type="presParOf" srcId="{89CB47B9-6699-4B1D-95C5-58A5959EC8B0}" destId="{A9069527-A88A-4814-9293-6A6C7A04A0A4}" srcOrd="2" destOrd="0" presId="urn:microsoft.com/office/officeart/2005/8/layout/list1"/>
    <dgm:cxn modelId="{938DA445-24F5-4539-9D95-632F1685755B}" type="presParOf" srcId="{89CB47B9-6699-4B1D-95C5-58A5959EC8B0}" destId="{622534A9-2D6F-4F90-8D46-7274C4BF8728}" srcOrd="3" destOrd="0" presId="urn:microsoft.com/office/officeart/2005/8/layout/list1"/>
    <dgm:cxn modelId="{D9E67F71-C1F4-4EE0-A7DA-9B35EBB67251}" type="presParOf" srcId="{89CB47B9-6699-4B1D-95C5-58A5959EC8B0}" destId="{E88A0AEA-86A0-4CD0-9AAA-A6CFD7B3930B}" srcOrd="4" destOrd="0" presId="urn:microsoft.com/office/officeart/2005/8/layout/list1"/>
    <dgm:cxn modelId="{96987332-8CAF-44DD-A391-A07DDE7C5913}" type="presParOf" srcId="{E88A0AEA-86A0-4CD0-9AAA-A6CFD7B3930B}" destId="{6302F0E0-3A04-4203-9B69-C69E0CFF856F}" srcOrd="0" destOrd="0" presId="urn:microsoft.com/office/officeart/2005/8/layout/list1"/>
    <dgm:cxn modelId="{40253D71-3E53-4BC1-BE32-B8A0BC65C58E}" type="presParOf" srcId="{E88A0AEA-86A0-4CD0-9AAA-A6CFD7B3930B}" destId="{8BB23578-608E-4C34-BA84-C7D6BCD73530}" srcOrd="1" destOrd="0" presId="urn:microsoft.com/office/officeart/2005/8/layout/list1"/>
    <dgm:cxn modelId="{1611A19C-56D6-4AFC-89E9-0E4BD48E957E}" type="presParOf" srcId="{89CB47B9-6699-4B1D-95C5-58A5959EC8B0}" destId="{BA40F5C2-E63F-4C26-9B4B-D082488942BD}" srcOrd="5" destOrd="0" presId="urn:microsoft.com/office/officeart/2005/8/layout/list1"/>
    <dgm:cxn modelId="{729F1F34-7386-4719-A434-482C0E12633E}" type="presParOf" srcId="{89CB47B9-6699-4B1D-95C5-58A5959EC8B0}" destId="{5A6289AA-C589-497C-9080-45ACB862BA3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6B3F4-408B-4E9F-B7CD-E3924C44C828}">
      <dsp:nvSpPr>
        <dsp:cNvPr id="0" name=""/>
        <dsp:cNvSpPr/>
      </dsp:nvSpPr>
      <dsp:spPr>
        <a:xfrm>
          <a:off x="2280144" y="641534"/>
          <a:ext cx="492856" cy="91440"/>
        </a:xfrm>
        <a:custGeom>
          <a:avLst/>
          <a:gdLst/>
          <a:ahLst/>
          <a:cxnLst/>
          <a:rect l="0" t="0" r="0" b="0"/>
          <a:pathLst>
            <a:path>
              <a:moveTo>
                <a:pt x="0" y="45720"/>
              </a:moveTo>
              <a:lnTo>
                <a:pt x="49285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684636"/>
        <a:ext cx="26172" cy="5234"/>
      </dsp:txXfrm>
    </dsp:sp>
    <dsp:sp modelId="{07CD6F18-E9DD-4D7E-B74B-F3B02465CEFF}">
      <dsp:nvSpPr>
        <dsp:cNvPr id="0" name=""/>
        <dsp:cNvSpPr/>
      </dsp:nvSpPr>
      <dsp:spPr>
        <a:xfrm>
          <a:off x="6045" y="4484"/>
          <a:ext cx="2275898" cy="136553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Pre-survey</a:t>
          </a:r>
        </a:p>
      </dsp:txBody>
      <dsp:txXfrm>
        <a:off x="6045" y="4484"/>
        <a:ext cx="2275898" cy="1365538"/>
      </dsp:txXfrm>
    </dsp:sp>
    <dsp:sp modelId="{2AC5A50D-4DE7-408E-8C14-6E0762090429}">
      <dsp:nvSpPr>
        <dsp:cNvPr id="0" name=""/>
        <dsp:cNvSpPr/>
      </dsp:nvSpPr>
      <dsp:spPr>
        <a:xfrm>
          <a:off x="5079499" y="641534"/>
          <a:ext cx="492856" cy="91440"/>
        </a:xfrm>
        <a:custGeom>
          <a:avLst/>
          <a:gdLst/>
          <a:ahLst/>
          <a:cxnLst/>
          <a:rect l="0" t="0" r="0" b="0"/>
          <a:pathLst>
            <a:path>
              <a:moveTo>
                <a:pt x="0" y="45720"/>
              </a:moveTo>
              <a:lnTo>
                <a:pt x="492856"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684636"/>
        <a:ext cx="26172" cy="5234"/>
      </dsp:txXfrm>
    </dsp:sp>
    <dsp:sp modelId="{D79E4BD4-2563-40A6-B002-D6BCFBE057C3}">
      <dsp:nvSpPr>
        <dsp:cNvPr id="0" name=""/>
        <dsp:cNvSpPr/>
      </dsp:nvSpPr>
      <dsp:spPr>
        <a:xfrm>
          <a:off x="2805400" y="4484"/>
          <a:ext cx="2275898" cy="136553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Canvas course (asynchronous)</a:t>
          </a:r>
          <a:endParaRPr lang="en-US" sz="2400" kern="1200" dirty="0"/>
        </a:p>
      </dsp:txBody>
      <dsp:txXfrm>
        <a:off x="2805400" y="4484"/>
        <a:ext cx="2275898" cy="1365538"/>
      </dsp:txXfrm>
    </dsp:sp>
    <dsp:sp modelId="{AA04B6AA-21F7-4E73-AD5E-2D239FB49F9D}">
      <dsp:nvSpPr>
        <dsp:cNvPr id="0" name=""/>
        <dsp:cNvSpPr/>
      </dsp:nvSpPr>
      <dsp:spPr>
        <a:xfrm>
          <a:off x="1143995" y="1368223"/>
          <a:ext cx="5598709" cy="492856"/>
        </a:xfrm>
        <a:custGeom>
          <a:avLst/>
          <a:gdLst/>
          <a:ahLst/>
          <a:cxnLst/>
          <a:rect l="0" t="0" r="0" b="0"/>
          <a:pathLst>
            <a:path>
              <a:moveTo>
                <a:pt x="5598709" y="0"/>
              </a:moveTo>
              <a:lnTo>
                <a:pt x="5598709" y="263528"/>
              </a:lnTo>
              <a:lnTo>
                <a:pt x="0" y="263528"/>
              </a:lnTo>
              <a:lnTo>
                <a:pt x="0" y="492856"/>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1612034"/>
        <a:ext cx="281156" cy="5234"/>
      </dsp:txXfrm>
    </dsp:sp>
    <dsp:sp modelId="{6FEF5E22-5208-4192-BBE8-1CA4FEC4E697}">
      <dsp:nvSpPr>
        <dsp:cNvPr id="0" name=""/>
        <dsp:cNvSpPr/>
      </dsp:nvSpPr>
      <dsp:spPr>
        <a:xfrm>
          <a:off x="5604755" y="4484"/>
          <a:ext cx="2275898" cy="136553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Initial group training meeting</a:t>
          </a:r>
          <a:endParaRPr lang="en-US" sz="2400" kern="1200" dirty="0"/>
        </a:p>
      </dsp:txBody>
      <dsp:txXfrm>
        <a:off x="5604755" y="4484"/>
        <a:ext cx="2275898" cy="1365538"/>
      </dsp:txXfrm>
    </dsp:sp>
    <dsp:sp modelId="{EE167F79-B713-43D0-A246-07BA0DF026CF}">
      <dsp:nvSpPr>
        <dsp:cNvPr id="0" name=""/>
        <dsp:cNvSpPr/>
      </dsp:nvSpPr>
      <dsp:spPr>
        <a:xfrm>
          <a:off x="2280144" y="2530529"/>
          <a:ext cx="492856" cy="91440"/>
        </a:xfrm>
        <a:custGeom>
          <a:avLst/>
          <a:gdLst/>
          <a:ahLst/>
          <a:cxnLst/>
          <a:rect l="0" t="0" r="0" b="0"/>
          <a:pathLst>
            <a:path>
              <a:moveTo>
                <a:pt x="0" y="45720"/>
              </a:moveTo>
              <a:lnTo>
                <a:pt x="492856"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2573632"/>
        <a:ext cx="26172" cy="5234"/>
      </dsp:txXfrm>
    </dsp:sp>
    <dsp:sp modelId="{54E0515C-9A66-4D3A-8D44-A386F7DC30B3}">
      <dsp:nvSpPr>
        <dsp:cNvPr id="0" name=""/>
        <dsp:cNvSpPr/>
      </dsp:nvSpPr>
      <dsp:spPr>
        <a:xfrm>
          <a:off x="6045" y="1893480"/>
          <a:ext cx="2275898" cy="136553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1-1 consultation (w/GTA)</a:t>
          </a:r>
          <a:endParaRPr lang="en-US" sz="2400" kern="1200" dirty="0"/>
        </a:p>
      </dsp:txBody>
      <dsp:txXfrm>
        <a:off x="6045" y="1893480"/>
        <a:ext cx="2275898" cy="1365538"/>
      </dsp:txXfrm>
    </dsp:sp>
    <dsp:sp modelId="{CF2F02FD-52EB-4E63-A9BF-EE66BF2E0689}">
      <dsp:nvSpPr>
        <dsp:cNvPr id="0" name=""/>
        <dsp:cNvSpPr/>
      </dsp:nvSpPr>
      <dsp:spPr>
        <a:xfrm>
          <a:off x="5079499" y="2530529"/>
          <a:ext cx="492856" cy="91440"/>
        </a:xfrm>
        <a:custGeom>
          <a:avLst/>
          <a:gdLst/>
          <a:ahLst/>
          <a:cxnLst/>
          <a:rect l="0" t="0" r="0" b="0"/>
          <a:pathLst>
            <a:path>
              <a:moveTo>
                <a:pt x="0" y="45720"/>
              </a:moveTo>
              <a:lnTo>
                <a:pt x="492856"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2573632"/>
        <a:ext cx="26172" cy="5234"/>
      </dsp:txXfrm>
    </dsp:sp>
    <dsp:sp modelId="{9B27F507-2DDE-42E9-BB77-FB0AD2384704}">
      <dsp:nvSpPr>
        <dsp:cNvPr id="0" name=""/>
        <dsp:cNvSpPr/>
      </dsp:nvSpPr>
      <dsp:spPr>
        <a:xfrm>
          <a:off x="2805400" y="1893480"/>
          <a:ext cx="2275898" cy="136553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Follow-up Feedback (GTA)</a:t>
          </a:r>
          <a:endParaRPr lang="en-US" sz="2400" kern="1200" dirty="0"/>
        </a:p>
      </dsp:txBody>
      <dsp:txXfrm>
        <a:off x="2805400" y="1893480"/>
        <a:ext cx="2275898" cy="1365538"/>
      </dsp:txXfrm>
    </dsp:sp>
    <dsp:sp modelId="{9973F3C6-489D-4501-AB7E-78A1CE3156B5}">
      <dsp:nvSpPr>
        <dsp:cNvPr id="0" name=""/>
        <dsp:cNvSpPr/>
      </dsp:nvSpPr>
      <dsp:spPr>
        <a:xfrm>
          <a:off x="5604755" y="1893480"/>
          <a:ext cx="2275898" cy="136553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Light" panose="020F0302020204030204"/>
            </a:rPr>
            <a:t>Post-survey</a:t>
          </a:r>
          <a:endParaRPr lang="en-US" sz="2400" kern="1200" dirty="0"/>
        </a:p>
      </dsp:txBody>
      <dsp:txXfrm>
        <a:off x="5604755" y="1893480"/>
        <a:ext cx="2275898" cy="1365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AE179-AA08-48D8-88ED-D3EA78246566}">
      <dsp:nvSpPr>
        <dsp:cNvPr id="0" name=""/>
        <dsp:cNvSpPr/>
      </dsp:nvSpPr>
      <dsp:spPr>
        <a:xfrm>
          <a:off x="0" y="7018"/>
          <a:ext cx="8047806" cy="743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mn-lt"/>
            </a:rPr>
            <a:t>Part 1: </a:t>
          </a:r>
          <a:r>
            <a:rPr lang="en-US" sz="3100" b="0" kern="1200" dirty="0">
              <a:latin typeface="+mn-lt"/>
            </a:rPr>
            <a:t>One-to-one consultation (1 hr.)</a:t>
          </a:r>
        </a:p>
      </dsp:txBody>
      <dsp:txXfrm>
        <a:off x="36296" y="43314"/>
        <a:ext cx="7975214" cy="670943"/>
      </dsp:txXfrm>
    </dsp:sp>
    <dsp:sp modelId="{F0432BF9-6221-4134-B745-3EA30D6D5D44}">
      <dsp:nvSpPr>
        <dsp:cNvPr id="0" name=""/>
        <dsp:cNvSpPr/>
      </dsp:nvSpPr>
      <dsp:spPr>
        <a:xfrm>
          <a:off x="0" y="750553"/>
          <a:ext cx="8047806" cy="154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Professor came prepared with 5 specific MCQs chosen to review. Usually from prior tests from courses taught annually.  </a:t>
          </a:r>
        </a:p>
        <a:p>
          <a:pPr marL="228600" lvl="1" indent="-228600" algn="l" defTabSz="889000">
            <a:lnSpc>
              <a:spcPct val="90000"/>
            </a:lnSpc>
            <a:spcBef>
              <a:spcPct val="0"/>
            </a:spcBef>
            <a:spcAft>
              <a:spcPct val="20000"/>
            </a:spcAft>
            <a:buChar char="•"/>
          </a:pPr>
          <a:r>
            <a:rPr lang="en-US" sz="2000" kern="1200" dirty="0"/>
            <a:t>Reviewed the questions using strategies to identify potentially complex language and worked together to think of modifications. </a:t>
          </a:r>
          <a:br>
            <a:rPr lang="en-US" sz="2000" kern="1200" dirty="0"/>
          </a:br>
          <a:endParaRPr lang="en-US" sz="2000" kern="1200" dirty="0"/>
        </a:p>
      </dsp:txBody>
      <dsp:txXfrm>
        <a:off x="0" y="750553"/>
        <a:ext cx="8047806" cy="1540080"/>
      </dsp:txXfrm>
    </dsp:sp>
    <dsp:sp modelId="{10F296FB-4ED2-4DC7-9A89-C24DBB55CB6D}">
      <dsp:nvSpPr>
        <dsp:cNvPr id="0" name=""/>
        <dsp:cNvSpPr/>
      </dsp:nvSpPr>
      <dsp:spPr>
        <a:xfrm>
          <a:off x="0" y="2290634"/>
          <a:ext cx="8047806" cy="74353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mn-lt"/>
            </a:rPr>
            <a:t>Part 2: Follow-up feedback (by email)</a:t>
          </a:r>
        </a:p>
      </dsp:txBody>
      <dsp:txXfrm>
        <a:off x="36296" y="2326930"/>
        <a:ext cx="7975214" cy="670943"/>
      </dsp:txXfrm>
    </dsp:sp>
    <dsp:sp modelId="{4C82CE54-A581-4826-8A72-B5AA3B8FFF30}">
      <dsp:nvSpPr>
        <dsp:cNvPr id="0" name=""/>
        <dsp:cNvSpPr/>
      </dsp:nvSpPr>
      <dsp:spPr>
        <a:xfrm>
          <a:off x="0" y="3034169"/>
          <a:ext cx="8047806" cy="60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Professor emailed 5 MCQ questions and GTA responded with more detailed feedback for unpacking the questions.</a:t>
          </a:r>
        </a:p>
      </dsp:txBody>
      <dsp:txXfrm>
        <a:off x="0" y="3034169"/>
        <a:ext cx="8047806" cy="609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69527-A88A-4814-9293-6A6C7A04A0A4}">
      <dsp:nvSpPr>
        <dsp:cNvPr id="0" name=""/>
        <dsp:cNvSpPr/>
      </dsp:nvSpPr>
      <dsp:spPr>
        <a:xfrm>
          <a:off x="0" y="356323"/>
          <a:ext cx="7886700" cy="171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54076" rIns="61209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a:cs typeface="Calibri"/>
            </a:rPr>
            <a:t>Collaboration between the GTA and instructor was helpful to understand context of the course and what technical vocabulary was expected vs. advanced. </a:t>
          </a:r>
          <a:endParaRPr lang="en-US" sz="1700" kern="1200" dirty="0"/>
        </a:p>
        <a:p>
          <a:pPr marL="171450" lvl="1" indent="-171450" algn="l" defTabSz="755650">
            <a:lnSpc>
              <a:spcPct val="90000"/>
            </a:lnSpc>
            <a:spcBef>
              <a:spcPct val="0"/>
            </a:spcBef>
            <a:spcAft>
              <a:spcPct val="15000"/>
            </a:spcAft>
            <a:buChar char="•"/>
          </a:pPr>
          <a:r>
            <a:rPr lang="en-US" sz="1700" kern="1200" dirty="0">
              <a:latin typeface="Calibri"/>
              <a:cs typeface="Calibri"/>
            </a:rPr>
            <a:t>GTAs were able to respond to concerns and questions regarding the techniques. </a:t>
          </a:r>
          <a:r>
            <a:rPr lang="en-US" sz="1700" kern="1200" dirty="0"/>
            <a:t>  </a:t>
          </a:r>
        </a:p>
      </dsp:txBody>
      <dsp:txXfrm>
        <a:off x="0" y="356323"/>
        <a:ext cx="7886700" cy="1713600"/>
      </dsp:txXfrm>
    </dsp:sp>
    <dsp:sp modelId="{93BC0B52-D9EC-43F2-ADBD-DBD6A45621E6}">
      <dsp:nvSpPr>
        <dsp:cNvPr id="0" name=""/>
        <dsp:cNvSpPr/>
      </dsp:nvSpPr>
      <dsp:spPr>
        <a:xfrm>
          <a:off x="394335" y="105403"/>
          <a:ext cx="5520690" cy="5018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55650" rtl="0">
            <a:lnSpc>
              <a:spcPct val="90000"/>
            </a:lnSpc>
            <a:spcBef>
              <a:spcPct val="0"/>
            </a:spcBef>
            <a:spcAft>
              <a:spcPct val="35000"/>
            </a:spcAft>
            <a:buNone/>
          </a:pPr>
          <a:r>
            <a:rPr lang="en-US" sz="1700" kern="1200">
              <a:latin typeface="Calibri"/>
              <a:cs typeface="Calibri"/>
            </a:rPr>
            <a:t>Benefits</a:t>
          </a:r>
          <a:endParaRPr lang="en-US" sz="1700" kern="1200">
            <a:latin typeface="Calibri Light" panose="020F0302020204030204"/>
            <a:cs typeface="Calibri Light" panose="020F0302020204030204"/>
          </a:endParaRPr>
        </a:p>
      </dsp:txBody>
      <dsp:txXfrm>
        <a:off x="418833" y="129901"/>
        <a:ext cx="5471694" cy="452844"/>
      </dsp:txXfrm>
    </dsp:sp>
    <dsp:sp modelId="{5A6289AA-C589-497C-9080-45ACB862BA3B}">
      <dsp:nvSpPr>
        <dsp:cNvPr id="0" name=""/>
        <dsp:cNvSpPr/>
      </dsp:nvSpPr>
      <dsp:spPr>
        <a:xfrm>
          <a:off x="0" y="2412643"/>
          <a:ext cx="7886700" cy="1285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96" tIns="354076" rIns="612096"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mn-lt"/>
            </a:rPr>
            <a:t>Finding Time</a:t>
          </a:r>
        </a:p>
        <a:p>
          <a:pPr marL="171450" lvl="1" indent="-171450" algn="l" defTabSz="755650">
            <a:lnSpc>
              <a:spcPct val="90000"/>
            </a:lnSpc>
            <a:spcBef>
              <a:spcPct val="0"/>
            </a:spcBef>
            <a:spcAft>
              <a:spcPct val="15000"/>
            </a:spcAft>
            <a:buChar char="•"/>
          </a:pPr>
          <a:r>
            <a:rPr lang="en-US" sz="1700" kern="1200" dirty="0">
              <a:latin typeface="+mn-lt"/>
            </a:rPr>
            <a:t>Limitations; ex: not always in control of MCQs </a:t>
          </a:r>
        </a:p>
        <a:p>
          <a:pPr marL="171450" lvl="1" indent="-171450" algn="l" defTabSz="755650">
            <a:lnSpc>
              <a:spcPct val="90000"/>
            </a:lnSpc>
            <a:spcBef>
              <a:spcPct val="0"/>
            </a:spcBef>
            <a:spcAft>
              <a:spcPct val="15000"/>
            </a:spcAft>
            <a:buChar char="•"/>
          </a:pPr>
          <a:r>
            <a:rPr lang="en-US" sz="1700" kern="1200" dirty="0">
              <a:latin typeface="+mn-lt"/>
            </a:rPr>
            <a:t>Belief that question should be tricky to test difficulty.</a:t>
          </a:r>
          <a:r>
            <a:rPr lang="en-US" sz="1700" kern="1200" dirty="0"/>
            <a:t> </a:t>
          </a:r>
        </a:p>
      </dsp:txBody>
      <dsp:txXfrm>
        <a:off x="0" y="2412643"/>
        <a:ext cx="7886700" cy="1285200"/>
      </dsp:txXfrm>
    </dsp:sp>
    <dsp:sp modelId="{8BB23578-608E-4C34-BA84-C7D6BCD73530}">
      <dsp:nvSpPr>
        <dsp:cNvPr id="0" name=""/>
        <dsp:cNvSpPr/>
      </dsp:nvSpPr>
      <dsp:spPr>
        <a:xfrm>
          <a:off x="394335" y="2161723"/>
          <a:ext cx="5520690" cy="501840"/>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55650">
            <a:lnSpc>
              <a:spcPct val="90000"/>
            </a:lnSpc>
            <a:spcBef>
              <a:spcPct val="0"/>
            </a:spcBef>
            <a:spcAft>
              <a:spcPct val="35000"/>
            </a:spcAft>
            <a:buNone/>
          </a:pPr>
          <a:r>
            <a:rPr lang="en-US" sz="1700" kern="1200">
              <a:latin typeface="Calibri Light" panose="020F0302020204030204"/>
            </a:rPr>
            <a:t>Challenges</a:t>
          </a:r>
          <a:endParaRPr lang="en-US" sz="1700" kern="1200"/>
        </a:p>
      </dsp:txBody>
      <dsp:txXfrm>
        <a:off x="418833" y="2186221"/>
        <a:ext cx="547169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6404D-C316-4265-8096-E1DE42AC8397}"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9BBE7-1620-4D2B-A949-5F622AA32EAB}" type="slidenum">
              <a:rPr lang="en-US" smtClean="0"/>
              <a:t>‹#›</a:t>
            </a:fld>
            <a:endParaRPr lang="en-US"/>
          </a:p>
        </p:txBody>
      </p:sp>
    </p:spTree>
    <p:extLst>
      <p:ext uri="{BB962C8B-B14F-4D97-AF65-F5344CB8AC3E}">
        <p14:creationId xmlns:p14="http://schemas.microsoft.com/office/powerpoint/2010/main" val="273292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adable.com/"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roshi.ai/sign-up?redirect=edito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9BBE7-1620-4D2B-A949-5F622AA32EAB}" type="slidenum">
              <a:rPr lang="en-US" smtClean="0"/>
              <a:t>1</a:t>
            </a:fld>
            <a:endParaRPr lang="en-US"/>
          </a:p>
        </p:txBody>
      </p:sp>
    </p:spTree>
    <p:extLst>
      <p:ext uri="{BB962C8B-B14F-4D97-AF65-F5344CB8AC3E}">
        <p14:creationId xmlns:p14="http://schemas.microsoft.com/office/powerpoint/2010/main" val="2058383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So all in all, we wanted to </a:t>
            </a:r>
            <a:r>
              <a:rPr lang="en-US" dirty="0"/>
              <a:t>keep the content of the test questions the same, but change the wording of the questions to be more straight forward and accessible to all students, </a:t>
            </a:r>
            <a:r>
              <a:rPr lang="en-US" baseline="0" dirty="0"/>
              <a:t>and see whether this would help students be able to </a:t>
            </a:r>
            <a:r>
              <a:rPr lang="en-GB" sz="1200" kern="1200" dirty="0">
                <a:solidFill>
                  <a:schemeClr val="tx1"/>
                </a:solidFill>
                <a:effectLst/>
                <a:latin typeface="+mn-lt"/>
                <a:ea typeface="+mn-ea"/>
                <a:cs typeface="+mn-cs"/>
              </a:rPr>
              <a:t>better demonstrate their content knowledge. </a:t>
            </a:r>
            <a:endParaRPr lang="en-US" baseline="0"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13</a:t>
            </a:fld>
            <a:endParaRPr lang="en-US"/>
          </a:p>
        </p:txBody>
      </p:sp>
    </p:spTree>
    <p:extLst>
      <p:ext uri="{BB962C8B-B14F-4D97-AF65-F5344CB8AC3E}">
        <p14:creationId xmlns:p14="http://schemas.microsoft.com/office/powerpoint/2010/main" val="247800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chemeClr val="tx1"/>
                </a:solidFill>
              </a:rPr>
              <a:t>EAL + ENL </a:t>
            </a:r>
            <a:r>
              <a:rPr lang="en-US" sz="1200" dirty="0">
                <a:solidFill>
                  <a:schemeClr val="tx1"/>
                </a:solidFill>
              </a:rPr>
              <a:t>- </a:t>
            </a:r>
            <a:r>
              <a:rPr lang="en-US" sz="1200" b="1" dirty="0">
                <a:solidFill>
                  <a:schemeClr val="tx1"/>
                </a:solidFill>
              </a:rPr>
              <a:t>6% increased chance </a:t>
            </a:r>
            <a:r>
              <a:rPr lang="en-US" sz="1200" dirty="0">
                <a:solidFill>
                  <a:schemeClr val="tx1"/>
                </a:solidFill>
              </a:rPr>
              <a:t>of answering an unpacked question correctly 	</a:t>
            </a:r>
          </a:p>
          <a:p>
            <a:r>
              <a:rPr lang="en-US" sz="1200" u="sng" dirty="0">
                <a:solidFill>
                  <a:schemeClr val="tx1"/>
                </a:solidFill>
              </a:rPr>
              <a:t>EALs only </a:t>
            </a:r>
            <a:r>
              <a:rPr lang="en-US" sz="1200" dirty="0">
                <a:solidFill>
                  <a:schemeClr val="tx1"/>
                </a:solidFill>
              </a:rPr>
              <a:t>– </a:t>
            </a:r>
            <a:r>
              <a:rPr lang="en-US" sz="1200" b="1" dirty="0">
                <a:solidFill>
                  <a:schemeClr val="tx1"/>
                </a:solidFill>
              </a:rPr>
              <a:t>8% increased chance </a:t>
            </a:r>
            <a:r>
              <a:rPr lang="en-US" sz="1200" dirty="0">
                <a:solidFill>
                  <a:schemeClr val="tx1"/>
                </a:solidFill>
              </a:rPr>
              <a:t>of answering an unpacked question correctly </a:t>
            </a:r>
          </a:p>
          <a:p>
            <a:r>
              <a:rPr lang="en-US" sz="1200" u="sng" dirty="0">
                <a:solidFill>
                  <a:schemeClr val="tx1"/>
                </a:solidFill>
              </a:rPr>
              <a:t>ENL [linguistic heterogeneous] </a:t>
            </a:r>
            <a:r>
              <a:rPr lang="en-US" sz="1200" dirty="0">
                <a:solidFill>
                  <a:schemeClr val="tx1"/>
                </a:solidFill>
              </a:rPr>
              <a:t>– no detectable effect</a:t>
            </a:r>
          </a:p>
          <a:p>
            <a:endParaRPr lang="en-US" sz="1200" dirty="0">
              <a:solidFill>
                <a:schemeClr val="tx1"/>
              </a:solidFill>
            </a:endParaRPr>
          </a:p>
          <a:p>
            <a:r>
              <a:rPr lang="en-US" sz="1200" kern="1200" dirty="0">
                <a:solidFill>
                  <a:schemeClr val="tx1"/>
                </a:solidFill>
                <a:effectLst/>
                <a:latin typeface="+mn-lt"/>
                <a:ea typeface="+mn-ea"/>
                <a:cs typeface="+mn-cs"/>
              </a:rPr>
              <a:t>These observations of differences in student performance are supported by previous research suggesting that language use in assessments that is above the proficiency level of learners can pose a cognitive burden and lead to lower student scores, specifically as a result of the linguistic complexity of test items (Abedi et al. 2004, Abedi and Lord 2001, Parkes and </a:t>
            </a:r>
            <a:r>
              <a:rPr lang="en-US" sz="1200" kern="1200" dirty="0" err="1">
                <a:solidFill>
                  <a:schemeClr val="tx1"/>
                </a:solidFill>
                <a:effectLst/>
                <a:latin typeface="+mn-lt"/>
                <a:ea typeface="+mn-ea"/>
                <a:cs typeface="+mn-cs"/>
              </a:rPr>
              <a:t>Zimmaro</a:t>
            </a:r>
            <a:r>
              <a:rPr lang="en-US" sz="1200" kern="1200" dirty="0">
                <a:solidFill>
                  <a:schemeClr val="tx1"/>
                </a:solidFill>
                <a:effectLst/>
                <a:latin typeface="+mn-lt"/>
                <a:ea typeface="+mn-ea"/>
                <a:cs typeface="+mn-cs"/>
              </a:rPr>
              <a:t> 2016). At the same time, this research suggests that reducing the linguistic complexity of test items improves student performance, helping to decrease the performance gap between EAL and non-EAL students. </a:t>
            </a:r>
          </a:p>
          <a:p>
            <a:endParaRPr lang="en-US" sz="1200" kern="1200" dirty="0">
              <a:solidFill>
                <a:schemeClr val="tx1"/>
              </a:solidFill>
              <a:effectLst/>
              <a:latin typeface="+mn-lt"/>
              <a:ea typeface="+mn-ea"/>
              <a:cs typeface="+mn-cs"/>
            </a:endParaRPr>
          </a:p>
          <a:p>
            <a:r>
              <a:rPr lang="en-US" dirty="0"/>
              <a:t>Students in the pathway program answer fewer questions correctly compared with direct-entry students. As such, there could be ceiling effects for direct-entry students on their ability to demonstrate increased proficiency with unpacked questions… Future studies should investigate if it may be that reduced complexity of MCQs is universally beneficial for students but that the larger amount of heterogeneity in the direct-entry classes is masking for which type of students unpacked questions are most beneficial. Indeed, we know many students in the direct-entry class are also EAL students but with higher English proficiency, although these data are unavailable.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15</a:t>
            </a:fld>
            <a:endParaRPr lang="en-US"/>
          </a:p>
        </p:txBody>
      </p:sp>
    </p:spTree>
    <p:extLst>
      <p:ext uri="{BB962C8B-B14F-4D97-AF65-F5344CB8AC3E}">
        <p14:creationId xmlns:p14="http://schemas.microsoft.com/office/powerpoint/2010/main" val="361003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arabicPeriod"/>
            </a:pPr>
            <a:r>
              <a:rPr lang="en-US" sz="1200" dirty="0">
                <a:solidFill>
                  <a:schemeClr val="tx1"/>
                </a:solidFill>
              </a:rPr>
              <a:t>Students noted that the unpacked MCQ versions had more words and also perceived that these additional words provided more information, context and more details to interpret the meaning of the MCQ stem, even though the unpacked MCQs parallel the packed questions in content. </a:t>
            </a:r>
            <a:r>
              <a:rPr lang="en-US" sz="1200" b="1" dirty="0">
                <a:solidFill>
                  <a:schemeClr val="tx1"/>
                </a:solidFill>
              </a:rPr>
              <a:t>This suggests that students perceive simplified MCQ stems as more accessible. </a:t>
            </a:r>
            <a:r>
              <a:rPr lang="en-US" sz="1200" dirty="0">
                <a:solidFill>
                  <a:schemeClr val="tx1"/>
                </a:solidFill>
              </a:rPr>
              <a:t>This finding was consistent across pathway and direct-entry students.</a:t>
            </a:r>
          </a:p>
          <a:p>
            <a:pPr marL="285750" indent="-285750">
              <a:buFont typeface="+mj-lt"/>
              <a:buAutoNum type="arabicPeriod"/>
            </a:pPr>
            <a:r>
              <a:rPr lang="en-US" sz="1200" dirty="0">
                <a:solidFill>
                  <a:schemeClr val="tx1"/>
                </a:solidFill>
              </a:rPr>
              <a:t>Since these unpacked MCQs typically have more words, unpacked MCQs take longer to read, presenting a challenge to EAL students. </a:t>
            </a:r>
            <a:r>
              <a:rPr lang="en-US" sz="1200" b="1" dirty="0">
                <a:solidFill>
                  <a:schemeClr val="tx1"/>
                </a:solidFill>
              </a:rPr>
              <a:t>EAL students noted a preference for packed MCQs due to time pressure</a:t>
            </a:r>
            <a:r>
              <a:rPr lang="en-US" sz="1200" dirty="0">
                <a:solidFill>
                  <a:schemeClr val="tx1"/>
                </a:solidFill>
              </a:rPr>
              <a:t>. Although direct-entry students expressed an awareness of increased MCQ reading time, they did not feel it was a challenge. This finding suggests that the positive effects of unpacking MCQs may be increased if EAL students had more time. It also indicates that instructors must be selective about which content to unpack, potentially keeping less important content nominalized to avoid unnecessarily long questions. In addition, instructors who do choose to unpack their MCQ stems into more clauses (and sentences) might need to recalculate how long their students will need.</a:t>
            </a:r>
            <a:endParaRPr lang="en-US" sz="1200" i="1" dirty="0">
              <a:solidFill>
                <a:schemeClr val="tx1"/>
              </a:solidFill>
            </a:endParaRPr>
          </a:p>
          <a:p>
            <a:pPr marL="285750" indent="-285750">
              <a:buFont typeface="+mj-lt"/>
              <a:buAutoNum type="arabicPeriod"/>
            </a:pPr>
            <a:r>
              <a:rPr lang="en-US" sz="1200" dirty="0">
                <a:solidFill>
                  <a:schemeClr val="tx1"/>
                </a:solidFill>
              </a:rPr>
              <a:t>EAL students attached importance to practicing MCQs before exams, but this need was not echoed by direct-entry students. Some pathway students, when asked how instructors should use their resources to improve students’ ability to answer MCQs, felt that changing the question was less important than giving students opportunities to work with practice questions and to review the MCQs posttest. This could point to </a:t>
            </a:r>
            <a:r>
              <a:rPr lang="en-US" sz="1200" b="1" dirty="0">
                <a:solidFill>
                  <a:schemeClr val="tx1"/>
                </a:solidFill>
              </a:rPr>
              <a:t>cultural difference in testing preparation – </a:t>
            </a:r>
            <a:r>
              <a:rPr lang="en-US" sz="1200" b="0" dirty="0">
                <a:solidFill>
                  <a:schemeClr val="tx1"/>
                </a:solidFill>
              </a:rPr>
              <a:t>international</a:t>
            </a:r>
            <a:r>
              <a:rPr lang="en-US" sz="1200" b="0" baseline="0" dirty="0">
                <a:solidFill>
                  <a:schemeClr val="tx1"/>
                </a:solidFill>
              </a:rPr>
              <a:t> EAL students often place the burden on themselves</a:t>
            </a:r>
            <a:r>
              <a:rPr lang="en-US" sz="1200" dirty="0">
                <a:solidFill>
                  <a:schemeClr val="tx1"/>
                </a:solidFill>
              </a:rPr>
              <a:t>. </a:t>
            </a:r>
          </a:p>
          <a:p>
            <a:pPr marL="285750" indent="-285750">
              <a:buFont typeface="+mj-lt"/>
              <a:buAutoNum type="arabicPeriod"/>
            </a:pPr>
            <a:r>
              <a:rPr lang="en-US" sz="1200" dirty="0">
                <a:solidFill>
                  <a:schemeClr val="tx1"/>
                </a:solidFill>
              </a:rPr>
              <a:t>Students struggled to isolate MCQ linguistic structure. Participants consistently paid more attention to study strategies and techniques for identifying the right MCQ response, overlooking possible issues in the linguistic structure. Similar to how students perceive cultural references as their own misunderstanding, they again place this burden of understanding and performance on MCQs on themselves rather than the accessibility of the language in the question. </a:t>
            </a:r>
          </a:p>
        </p:txBody>
      </p:sp>
      <p:sp>
        <p:nvSpPr>
          <p:cNvPr id="4" name="Slide Number Placeholder 3"/>
          <p:cNvSpPr>
            <a:spLocks noGrp="1"/>
          </p:cNvSpPr>
          <p:nvPr>
            <p:ph type="sldNum" sz="quarter" idx="10"/>
          </p:nvPr>
        </p:nvSpPr>
        <p:spPr/>
        <p:txBody>
          <a:bodyPr/>
          <a:lstStyle/>
          <a:p>
            <a:fld id="{F739BBE7-1620-4D2B-A949-5F622AA32EAB}" type="slidenum">
              <a:rPr lang="en-US" smtClean="0"/>
              <a:t>16</a:t>
            </a:fld>
            <a:endParaRPr lang="en-US"/>
          </a:p>
        </p:txBody>
      </p:sp>
    </p:spTree>
    <p:extLst>
      <p:ext uri="{BB962C8B-B14F-4D97-AF65-F5344CB8AC3E}">
        <p14:creationId xmlns:p14="http://schemas.microsoft.com/office/powerpoint/2010/main" val="386606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introductory courses (where MCQs tend to be widely used) are the first form of gatekeeping for first-year students. By improving assessment tools so they measure what instructors think they are measuring, educators can support students in demonstrating their knowledge of course material rather than their ability to navigate implicit norms of academic discourse.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This finding suggests that the positive effects of unpacking MCQs may be increased if EAL students had more time. It also indicates that instructors must be selective about which content to unpack, potentially keeping less important content nominalized to avoid unnecessarily long questions. In addition, instructors who do choose to unpack their MCQ stems into more clauses (and sentences) might need to recalculate how long their students will need.</a:t>
            </a:r>
            <a:endParaRPr lang="en-US" sz="1200"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17</a:t>
            </a:fld>
            <a:endParaRPr lang="en-US"/>
          </a:p>
        </p:txBody>
      </p:sp>
    </p:spTree>
    <p:extLst>
      <p:ext uri="{BB962C8B-B14F-4D97-AF65-F5344CB8AC3E}">
        <p14:creationId xmlns:p14="http://schemas.microsoft.com/office/powerpoint/2010/main" val="2547817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Thank</a:t>
            </a:r>
            <a:r>
              <a:rPr lang="en-US" sz="1200" baseline="0" dirty="0"/>
              <a:t> you for listening so far! Now we’ll get in to some practice. Before we do, does anyone have any questions for us so far? </a:t>
            </a:r>
            <a:endParaRPr lang="en-US" sz="1200"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18</a:t>
            </a:fld>
            <a:endParaRPr lang="en-US"/>
          </a:p>
        </p:txBody>
      </p:sp>
    </p:spTree>
    <p:extLst>
      <p:ext uri="{BB962C8B-B14F-4D97-AF65-F5344CB8AC3E}">
        <p14:creationId xmlns:p14="http://schemas.microsoft.com/office/powerpoint/2010/main" val="164850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 anyone answer this</a:t>
            </a:r>
            <a:r>
              <a:rPr lang="en-US" sz="1200" baseline="0" dirty="0"/>
              <a:t> question? </a:t>
            </a:r>
            <a:r>
              <a:rPr lang="en-US" sz="1200" dirty="0"/>
              <a:t>Photosynthesis!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packed MCQ stem consists of one highly dense noun group (a nominalized idea) as one statement, whereas, in the unpacked MCQ stem, we modified and expanded the noun group into two distinct and more accessible statements, followed by a direct question.  </a:t>
            </a:r>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20</a:t>
            </a:fld>
            <a:endParaRPr lang="en-US"/>
          </a:p>
        </p:txBody>
      </p:sp>
    </p:spTree>
    <p:extLst>
      <p:ext uri="{BB962C8B-B14F-4D97-AF65-F5344CB8AC3E}">
        <p14:creationId xmlns:p14="http://schemas.microsoft.com/office/powerpoint/2010/main" val="255099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Photosynthesis!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Notice how the vocabulary can be changed while</a:t>
            </a:r>
            <a:r>
              <a:rPr lang="en-US" baseline="0" dirty="0"/>
              <a:t> you reduce noun group complexity. Of course, what you choose to unpack should be based on what you expect students to know from your lectures. For example, you might not feel that you need to expand on the meaning of light energy based on your instruction. </a:t>
            </a:r>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21</a:t>
            </a:fld>
            <a:endParaRPr lang="en-US"/>
          </a:p>
        </p:txBody>
      </p:sp>
    </p:spTree>
    <p:extLst>
      <p:ext uri="{BB962C8B-B14F-4D97-AF65-F5344CB8AC3E}">
        <p14:creationId xmlns:p14="http://schemas.microsoft.com/office/powerpoint/2010/main" val="63101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packed MCQ stem consists of one highly dense noun group (a nominalized idea) as one statement. Our goal is</a:t>
            </a:r>
            <a:r>
              <a:rPr lang="en-US" sz="1200" baseline="0" dirty="0"/>
              <a:t> to expand this big idea into different, smaller distinct ideas with more accessible, shorter statements.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28</a:t>
            </a:fld>
            <a:endParaRPr lang="en-US"/>
          </a:p>
        </p:txBody>
      </p:sp>
    </p:spTree>
    <p:extLst>
      <p:ext uri="{BB962C8B-B14F-4D97-AF65-F5344CB8AC3E}">
        <p14:creationId xmlns:p14="http://schemas.microsoft.com/office/powerpoint/2010/main" val="1347956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 can think of this as a paraphrasing exercise.</a:t>
            </a:r>
            <a:r>
              <a:rPr lang="en-US" sz="1200" b="0" i="0" kern="1200" baseline="0" dirty="0">
                <a:solidFill>
                  <a:schemeClr val="tx1"/>
                </a:solidFill>
                <a:effectLst/>
                <a:latin typeface="+mn-lt"/>
                <a:ea typeface="+mn-ea"/>
                <a:cs typeface="+mn-cs"/>
              </a:rPr>
              <a:t> When we paraphrase, we typically think about the main ideas that we would like to capture in our new text. In this case, we would have three main ideas can turn them into short sentences: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chemeClr val="tx1"/>
                </a:solidFill>
              </a:rPr>
              <a:t>This </a:t>
            </a:r>
            <a:r>
              <a:rPr lang="en-US" sz="1200" dirty="0">
                <a:solidFill>
                  <a:schemeClr val="tx1"/>
                </a:solidFill>
              </a:rPr>
              <a:t>enzyme synthesizes short sequences of RNA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This happens during DNA replication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This is necessary for DNA synthesis to initiate </a:t>
            </a:r>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29</a:t>
            </a:fld>
            <a:endParaRPr lang="en-US"/>
          </a:p>
        </p:txBody>
      </p:sp>
    </p:spTree>
    <p:extLst>
      <p:ext uri="{BB962C8B-B14F-4D97-AF65-F5344CB8AC3E}">
        <p14:creationId xmlns:p14="http://schemas.microsoft.com/office/powerpoint/2010/main" val="1939549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Synthesises</a:t>
            </a:r>
            <a:r>
              <a:rPr lang="en-US" dirty="0"/>
              <a:t>, sequences, necessary, initiate… </a:t>
            </a:r>
          </a:p>
          <a:p>
            <a:endParaRPr lang="en-US"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30</a:t>
            </a:fld>
            <a:endParaRPr lang="en-US"/>
          </a:p>
        </p:txBody>
      </p:sp>
    </p:spTree>
    <p:extLst>
      <p:ext uri="{BB962C8B-B14F-4D97-AF65-F5344CB8AC3E}">
        <p14:creationId xmlns:p14="http://schemas.microsoft.com/office/powerpoint/2010/main" val="239421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a:t>
            </a:r>
            <a:r>
              <a:rPr lang="en-US" altLang="en-US" baseline="0" dirty="0"/>
              <a:t> question stem is</a:t>
            </a:r>
            <a:r>
              <a:rPr lang="en-US" altLang="en-US" dirty="0"/>
              <a:t> very lexically dense, and what I mean by that, is that this</a:t>
            </a:r>
            <a:r>
              <a:rPr lang="en-US" altLang="en-US" baseline="0" dirty="0"/>
              <a:t> p</a:t>
            </a:r>
            <a:r>
              <a:rPr lang="en-US" altLang="en-US" dirty="0"/>
              <a:t>acked with many</a:t>
            </a:r>
            <a:r>
              <a:rPr lang="en-US" altLang="en-US" baseline="0" dirty="0"/>
              <a:t>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On top of this, we often see more difficult, academic vocabulary used. </a:t>
            </a:r>
            <a:endParaRPr lang="en-US" altLang="en-US"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4</a:t>
            </a:fld>
            <a:endParaRPr lang="en-US"/>
          </a:p>
        </p:txBody>
      </p:sp>
    </p:spTree>
    <p:extLst>
      <p:ext uri="{BB962C8B-B14F-4D97-AF65-F5344CB8AC3E}">
        <p14:creationId xmlns:p14="http://schemas.microsoft.com/office/powerpoint/2010/main" val="2366245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how the vocabulary can be changed while</a:t>
            </a:r>
            <a:r>
              <a:rPr lang="en-US" baseline="0" dirty="0"/>
              <a:t> you reduce noun group complexity. Of course, what vocabulary you decide to change will depend on the course. For example, an instructor might expect students to know the meaning of synthesizes and sequences based on course lectures.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We can also write a direct question at the end of the MCQ showing the focus is on the head noun. </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DNA primase</a:t>
            </a:r>
            <a:r>
              <a:rPr lang="en-US" sz="1200" dirty="0"/>
              <a:t>! – We actually didn’t know the answer to the MCQs</a:t>
            </a:r>
            <a:r>
              <a:rPr lang="en-US" sz="1200" baseline="0" dirty="0"/>
              <a:t> that we modified, which we think helped us unpack the questions without giving away the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31</a:t>
            </a:fld>
            <a:endParaRPr lang="en-US"/>
          </a:p>
        </p:txBody>
      </p:sp>
    </p:spTree>
    <p:extLst>
      <p:ext uri="{BB962C8B-B14F-4D97-AF65-F5344CB8AC3E}">
        <p14:creationId xmlns:p14="http://schemas.microsoft.com/office/powerpoint/2010/main" val="1619162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turn… </a:t>
            </a:r>
          </a:p>
        </p:txBody>
      </p:sp>
      <p:sp>
        <p:nvSpPr>
          <p:cNvPr id="4" name="Slide Number Placeholder 3"/>
          <p:cNvSpPr>
            <a:spLocks noGrp="1"/>
          </p:cNvSpPr>
          <p:nvPr>
            <p:ph type="sldNum" sz="quarter" idx="10"/>
          </p:nvPr>
        </p:nvSpPr>
        <p:spPr/>
        <p:txBody>
          <a:bodyPr/>
          <a:lstStyle/>
          <a:p>
            <a:fld id="{F739BBE7-1620-4D2B-A949-5F622AA32EAB}" type="slidenum">
              <a:rPr lang="en-US" smtClean="0"/>
              <a:t>32</a:t>
            </a:fld>
            <a:endParaRPr lang="en-US"/>
          </a:p>
        </p:txBody>
      </p:sp>
    </p:spTree>
    <p:extLst>
      <p:ext uri="{BB962C8B-B14F-4D97-AF65-F5344CB8AC3E}">
        <p14:creationId xmlns:p14="http://schemas.microsoft.com/office/powerpoint/2010/main" val="20189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The readability calculators wont actually</a:t>
            </a:r>
            <a:r>
              <a:rPr lang="en-US" sz="1800" baseline="0" dirty="0">
                <a:solidFill>
                  <a:schemeClr val="tx1"/>
                </a:solidFill>
              </a:rPr>
              <a:t> tell you how to re-word your language though. </a:t>
            </a:r>
            <a:r>
              <a:rPr lang="en-US" sz="1800" dirty="0">
                <a:hlinkClick r:id="rId3"/>
              </a:rPr>
              <a:t>https://readable.com/</a:t>
            </a:r>
            <a:br>
              <a:rPr lang="en-US" sz="1800" baseline="0" dirty="0">
                <a:solidFill>
                  <a:schemeClr val="tx1"/>
                </a:solidFill>
              </a:rPr>
            </a:br>
            <a:endParaRPr lang="en-US" sz="1800" baseline="0" dirty="0">
              <a:solidFill>
                <a:schemeClr val="tx1"/>
              </a:solidFill>
            </a:endParaRPr>
          </a:p>
          <a:p>
            <a:pPr lvl="0"/>
            <a:r>
              <a:rPr lang="en-US" sz="1800" baseline="0" dirty="0" err="1">
                <a:solidFill>
                  <a:schemeClr val="tx1"/>
                </a:solidFill>
              </a:rPr>
              <a:t>Roshi</a:t>
            </a:r>
            <a:r>
              <a:rPr lang="en-US" sz="1800" baseline="0" dirty="0">
                <a:solidFill>
                  <a:schemeClr val="tx1"/>
                </a:solidFill>
              </a:rPr>
              <a:t> can help you unpack and find easier vocabulary. </a:t>
            </a:r>
          </a:p>
          <a:p>
            <a:pPr lvl="0"/>
            <a:endParaRPr lang="en-US" sz="1800" dirty="0"/>
          </a:p>
          <a:p>
            <a:r>
              <a:rPr lang="en-US" dirty="0"/>
              <a:t>While we are thinking about </a:t>
            </a:r>
            <a:r>
              <a:rPr lang="en-US" dirty="0" err="1"/>
              <a:t>ChatGPT</a:t>
            </a:r>
            <a:r>
              <a:rPr lang="en-US" baseline="0" dirty="0"/>
              <a:t> and the impact on student assessments, we might as well think about how we can use it to enhance our teaching and assessments as well! </a:t>
            </a:r>
          </a:p>
          <a:p>
            <a:endParaRPr lang="en-US" baseline="0" dirty="0"/>
          </a:p>
          <a:p>
            <a:r>
              <a:rPr lang="en-US" baseline="0" dirty="0"/>
              <a:t>From Jonny: </a:t>
            </a:r>
            <a:r>
              <a:rPr lang="en-US" sz="1200" u="sng" kern="1200" dirty="0">
                <a:solidFill>
                  <a:schemeClr val="tx1"/>
                </a:solidFill>
                <a:effectLst/>
                <a:latin typeface="+mn-lt"/>
                <a:ea typeface="+mn-ea"/>
                <a:cs typeface="+mn-cs"/>
                <a:hlinkClick r:id="rId4"/>
              </a:rPr>
              <a:t>https://www.roshi.ai/sign-up?redirect=editor</a:t>
            </a:r>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Sign</a:t>
            </a:r>
            <a:r>
              <a:rPr lang="en-US" sz="1200" u="none" kern="1200" baseline="0" dirty="0">
                <a:solidFill>
                  <a:schemeClr val="tx1"/>
                </a:solidFill>
                <a:effectLst/>
                <a:latin typeface="+mn-lt"/>
                <a:ea typeface="+mn-ea"/>
                <a:cs typeface="+mn-cs"/>
              </a:rPr>
              <a:t> in with </a:t>
            </a:r>
            <a:r>
              <a:rPr lang="en-US" sz="1200" u="none" kern="1200" baseline="0" dirty="0" err="1">
                <a:solidFill>
                  <a:schemeClr val="tx1"/>
                </a:solidFill>
                <a:effectLst/>
                <a:latin typeface="+mn-lt"/>
                <a:ea typeface="+mn-ea"/>
                <a:cs typeface="+mn-cs"/>
              </a:rPr>
              <a:t>ubc</a:t>
            </a:r>
            <a:r>
              <a:rPr lang="en-US" sz="1200" u="none" kern="1200" baseline="0" dirty="0">
                <a:solidFill>
                  <a:schemeClr val="tx1"/>
                </a:solidFill>
                <a:effectLst/>
                <a:latin typeface="+mn-lt"/>
                <a:ea typeface="+mn-ea"/>
                <a:cs typeface="+mn-cs"/>
              </a:rPr>
              <a:t> email for a free trial during the session! </a:t>
            </a:r>
            <a:endParaRPr lang="en-US" u="none" dirty="0"/>
          </a:p>
        </p:txBody>
      </p:sp>
      <p:sp>
        <p:nvSpPr>
          <p:cNvPr id="4" name="Slide Number Placeholder 3"/>
          <p:cNvSpPr>
            <a:spLocks noGrp="1"/>
          </p:cNvSpPr>
          <p:nvPr>
            <p:ph type="sldNum" sz="quarter" idx="10"/>
          </p:nvPr>
        </p:nvSpPr>
        <p:spPr/>
        <p:txBody>
          <a:bodyPr/>
          <a:lstStyle/>
          <a:p>
            <a:fld id="{F739BBE7-1620-4D2B-A949-5F622AA32EAB}" type="slidenum">
              <a:rPr lang="en-US" smtClean="0"/>
              <a:t>33</a:t>
            </a:fld>
            <a:endParaRPr lang="en-US"/>
          </a:p>
        </p:txBody>
      </p:sp>
    </p:spTree>
    <p:extLst>
      <p:ext uri="{BB962C8B-B14F-4D97-AF65-F5344CB8AC3E}">
        <p14:creationId xmlns:p14="http://schemas.microsoft.com/office/powerpoint/2010/main" val="1583185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34</a:t>
            </a:fld>
            <a:endParaRPr lang="en-US"/>
          </a:p>
        </p:txBody>
      </p:sp>
    </p:spTree>
    <p:extLst>
      <p:ext uri="{BB962C8B-B14F-4D97-AF65-F5344CB8AC3E}">
        <p14:creationId xmlns:p14="http://schemas.microsoft.com/office/powerpoint/2010/main" val="1666468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35</a:t>
            </a:fld>
            <a:endParaRPr lang="en-US"/>
          </a:p>
        </p:txBody>
      </p:sp>
    </p:spTree>
    <p:extLst>
      <p:ext uri="{BB962C8B-B14F-4D97-AF65-F5344CB8AC3E}">
        <p14:creationId xmlns:p14="http://schemas.microsoft.com/office/powerpoint/2010/main" val="409825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36</a:t>
            </a:fld>
            <a:endParaRPr lang="en-US"/>
          </a:p>
        </p:txBody>
      </p:sp>
    </p:spTree>
    <p:extLst>
      <p:ext uri="{BB962C8B-B14F-4D97-AF65-F5344CB8AC3E}">
        <p14:creationId xmlns:p14="http://schemas.microsoft.com/office/powerpoint/2010/main" val="1116840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4092c0d28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4092c0d2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originally applied and successfully received funding to help us analyze MCQs in disciplinary</a:t>
            </a:r>
            <a:r>
              <a:rPr lang="en-US" baseline="0" dirty="0"/>
              <a:t> courses linked to our language courses</a:t>
            </a:r>
            <a:r>
              <a:rPr lang="en-US" dirty="0"/>
              <a:t>, and we published the findings in a journal article (findings</a:t>
            </a:r>
            <a:r>
              <a:rPr lang="en-US" baseline="0" dirty="0"/>
              <a:t> we discussed previously)</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Based on this research, we received quite</a:t>
            </a:r>
            <a:r>
              <a:rPr lang="en-US" baseline="0" dirty="0"/>
              <a:t> a bit of i</a:t>
            </a:r>
            <a:r>
              <a:rPr lang="en-US" dirty="0"/>
              <a:t>nterest from colleagues, so we wanted to do something more applied, with direct impact at UBC. </a:t>
            </a:r>
            <a:r>
              <a:rPr lang="en-US" dirty="0">
                <a:solidFill>
                  <a:schemeClr val="dk1"/>
                </a:solidFill>
              </a:rPr>
              <a:t>The project began in a UBC program for students who have EAL, but we came to find it was highly relevant for educators across campus, with interest from</a:t>
            </a:r>
            <a:r>
              <a:rPr lang="en-US" baseline="0" dirty="0">
                <a:solidFill>
                  <a:schemeClr val="dk1"/>
                </a:solidFill>
              </a:rPr>
              <a:t> instructors from many disciplines, p</a:t>
            </a:r>
            <a:r>
              <a:rPr lang="en-US" dirty="0">
                <a:solidFill>
                  <a:schemeClr val="dk1"/>
                </a:solidFill>
              </a:rPr>
              <a:t>articularly with the rise in international students in Canada in recent years.  </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r>
              <a:rPr lang="en-US" dirty="0"/>
              <a:t>So we further developed this project,</a:t>
            </a:r>
            <a:r>
              <a:rPr lang="en-US" baseline="0" dirty="0"/>
              <a:t> </a:t>
            </a:r>
            <a:r>
              <a:rPr lang="en" dirty="0"/>
              <a:t>shifting towards faculty and GTA capacity building,</a:t>
            </a:r>
            <a:r>
              <a:rPr lang="en" baseline="0" dirty="0"/>
              <a:t> d</a:t>
            </a:r>
            <a:r>
              <a:rPr lang="en" dirty="0"/>
              <a:t>eveloping a training program for UBC faculty and graduate students to learn about inclusive assessment principles rooted in linguistic diversity. </a:t>
            </a:r>
            <a:r>
              <a:rPr lang="en-US" dirty="0"/>
              <a:t>T</a:t>
            </a:r>
            <a:r>
              <a:rPr lang="en" dirty="0"/>
              <a:t>his</a:t>
            </a:r>
            <a:r>
              <a:rPr lang="en" baseline="0" dirty="0"/>
              <a:t> training program then helped </a:t>
            </a:r>
            <a:r>
              <a:rPr lang="en" dirty="0"/>
              <a:t>further the Inclusion Action Plan section 4B (2020, p.28) on Inclusive Teaching and Learning by “encourag[ing] and support[ing] instructors and teaching assistants to implement inclusive... assessments”.  </a:t>
            </a:r>
          </a:p>
          <a:p>
            <a:pPr marL="0" lvl="0" indent="0" algn="l" rtl="0">
              <a:spcBef>
                <a:spcPts val="0"/>
              </a:spcBef>
              <a:spcAft>
                <a:spcPts val="0"/>
              </a:spcAft>
              <a:buNone/>
            </a:pPr>
            <a:endParaRPr sz="1600" b="1" dirty="0">
              <a:solidFill>
                <a:schemeClr val="dk1"/>
              </a:solidFill>
            </a:endParaRPr>
          </a:p>
          <a:p>
            <a:pPr marL="0" lvl="0" indent="0" algn="l" rtl="0">
              <a:lnSpc>
                <a:spcPct val="115000"/>
              </a:lnSpc>
              <a:spcBef>
                <a:spcPts val="1200"/>
              </a:spcBef>
              <a:spcAft>
                <a:spcPts val="0"/>
              </a:spcAft>
              <a:buNone/>
            </a:pPr>
            <a:r>
              <a:rPr lang="en" sz="1600" dirty="0">
                <a:solidFill>
                  <a:schemeClr val="dk1"/>
                </a:solidFill>
              </a:rPr>
              <a:t>This project advances inclusive teaching and learning at UBC by expanding faculty and graduate student awareness of linguistic justice in practices for assessing student learning. </a:t>
            </a:r>
            <a:endParaRPr sz="16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600" dirty="0">
                <a:solidFill>
                  <a:schemeClr val="dk1"/>
                </a:solidFill>
              </a:rPr>
              <a:t>Last year, a cohort of faculty and graduate students received training in an evidence-based inclusive assessment intervention for multiple choice exams. To help apply this learning to their teaching practice, our project has trained and paired Graduate Research Assistants with faculty to help collaboratively (re)write their UBC exam questions based on linguistic inclusion principles from Riccardi et al. (2020) </a:t>
            </a:r>
            <a:endParaRPr dirty="0"/>
          </a:p>
          <a:p>
            <a:pPr marL="0" lvl="0" indent="0" algn="l" rtl="0">
              <a:spcBef>
                <a:spcPts val="120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157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more from the faculty perspective… we also trained</a:t>
            </a:r>
            <a:r>
              <a:rPr lang="en-US" baseline="0" dirty="0"/>
              <a:t> two graduate teaching assistants in SFL to be the expert consultants throughout this project, </a:t>
            </a:r>
            <a:r>
              <a:rPr lang="en-US" sz="1200" dirty="0">
                <a:solidFill>
                  <a:schemeClr val="dk1"/>
                </a:solidFill>
              </a:rPr>
              <a:t>offering a transferable skill set for graduate students interested in future work related to pedagogy and equity.</a:t>
            </a:r>
            <a:endParaRPr lang="en-US" sz="1200"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38</a:t>
            </a:fld>
            <a:endParaRPr lang="en-US"/>
          </a:p>
        </p:txBody>
      </p:sp>
    </p:spTree>
    <p:extLst>
      <p:ext uri="{BB962C8B-B14F-4D97-AF65-F5344CB8AC3E}">
        <p14:creationId xmlns:p14="http://schemas.microsoft.com/office/powerpoint/2010/main" val="1642344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trained GTAs </a:t>
            </a:r>
            <a:r>
              <a:rPr lang="en-US" dirty="0"/>
              <a:t>connected with the interested professors from the initial meeting and arranged a 1 hour meeting over zoom. The professor typically came prepared with 5 specific MCQs chosen to review. </a:t>
            </a:r>
          </a:p>
          <a:p>
            <a:endParaRPr lang="en-US" dirty="0"/>
          </a:p>
          <a:p>
            <a:r>
              <a:rPr lang="en-US" dirty="0"/>
              <a:t>Usually these were from prior tests from courses taught annually. </a:t>
            </a:r>
          </a:p>
          <a:p>
            <a:endParaRPr lang="en-US" dirty="0"/>
          </a:p>
          <a:p>
            <a:r>
              <a:rPr lang="en-US" dirty="0"/>
              <a:t>GTAs answered questions and reviewed the questions using strategies to identify potentially complex language (as you saw previously). Afterwards, the instructor typically emailed the GTA the 5 questions and the GTA responded with more detailed feedback and suggestions on the document. 1 person did prefer a follow up meeting instead. </a:t>
            </a:r>
            <a:endParaRPr lang="en-US" dirty="0">
              <a:cs typeface="Calibri"/>
            </a:endParaRPr>
          </a:p>
        </p:txBody>
      </p:sp>
      <p:sp>
        <p:nvSpPr>
          <p:cNvPr id="4" name="Slide Number Placeholder 3"/>
          <p:cNvSpPr>
            <a:spLocks noGrp="1"/>
          </p:cNvSpPr>
          <p:nvPr>
            <p:ph type="sldNum" sz="quarter" idx="5"/>
          </p:nvPr>
        </p:nvSpPr>
        <p:spPr/>
        <p:txBody>
          <a:bodyPr/>
          <a:lstStyle/>
          <a:p>
            <a:fld id="{76E94321-DDD3-4AC3-9929-EF5B4D045217}" type="slidenum">
              <a:rPr lang="en-US" smtClean="0"/>
              <a:t>39</a:t>
            </a:fld>
            <a:endParaRPr lang="en-US"/>
          </a:p>
        </p:txBody>
      </p:sp>
    </p:spTree>
    <p:extLst>
      <p:ext uri="{BB962C8B-B14F-4D97-AF65-F5344CB8AC3E}">
        <p14:creationId xmlns:p14="http://schemas.microsoft.com/office/powerpoint/2010/main" val="2157367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[Virginia]</a:t>
            </a:r>
          </a:p>
          <a:p>
            <a:r>
              <a:rPr lang="en-US" dirty="0">
                <a:cs typeface="Calibri"/>
              </a:rPr>
              <a:t>I found it personally very helpful to learn the context of the course and understand key technical vocabulary so I could provide helpful and informative feedback. For example, a key term like "photosynthesis" may be expected for the student to know, so even though it is an advanced word, I wouldn't recommend using an easier word. </a:t>
            </a:r>
          </a:p>
          <a:p>
            <a:endParaRPr lang="en-US" dirty="0">
              <a:cs typeface="Calibri"/>
            </a:endParaRPr>
          </a:p>
          <a:p>
            <a:r>
              <a:rPr lang="en-US" dirty="0">
                <a:cs typeface="Calibri"/>
              </a:rPr>
              <a:t>It was also very beneficial to discuss concerns and questions in person with real examples to reinforce the learning. </a:t>
            </a:r>
          </a:p>
          <a:p>
            <a:endParaRPr lang="en-US" dirty="0">
              <a:cs typeface="Calibri"/>
            </a:endParaRPr>
          </a:p>
          <a:p>
            <a:r>
              <a:rPr lang="en-US" dirty="0">
                <a:cs typeface="Calibri"/>
              </a:rPr>
              <a:t>Of course having 1 to 1 meetings isn't always easy with scheduling. I wasn't able to meet with all of the instructors who signed up for the full training because of their schedule with teaching. </a:t>
            </a:r>
          </a:p>
          <a:p>
            <a:endParaRPr lang="en-US" dirty="0">
              <a:cs typeface="Calibri"/>
            </a:endParaRPr>
          </a:p>
          <a:p>
            <a:r>
              <a:rPr lang="en-US" dirty="0">
                <a:cs typeface="Calibri"/>
              </a:rPr>
              <a:t>I also heard about difficulties with questions being co-written or hard to change because of a desire for consistency among courses. And I think this is a very worthy point to discuss in larger faculty meetings about how tests are standardized or not. </a:t>
            </a:r>
          </a:p>
          <a:p>
            <a:endParaRPr lang="en-US" dirty="0">
              <a:cs typeface="Calibri"/>
            </a:endParaRPr>
          </a:p>
          <a:p>
            <a:r>
              <a:rPr lang="en-US" dirty="0">
                <a:cs typeface="Calibri"/>
              </a:rPr>
              <a:t>However, one challenge that I hope this training did address was a fairly consistent concern that "unpacking" an MCQ makes it 'too easy', this is a common belief that the difficult of a question should be in trying to understand what it is asking—but I would challenge if that really tests the actual content of your course. I would ask you all as well to reflect on if this is true for you. Because in teaching this technique it I saw that it does often challenge some unseen beliefs in testing. Yet at least with the instructors I met with, this wasn't a resistance, but a good discussion on addressing how to write MCQs—as it often isn't taught. As you will see by the feedback from the training, overall it was a positive and helpful experience. </a:t>
            </a:r>
          </a:p>
        </p:txBody>
      </p:sp>
      <p:sp>
        <p:nvSpPr>
          <p:cNvPr id="4" name="Slide Number Placeholder 3"/>
          <p:cNvSpPr>
            <a:spLocks noGrp="1"/>
          </p:cNvSpPr>
          <p:nvPr>
            <p:ph type="sldNum" sz="quarter" idx="5"/>
          </p:nvPr>
        </p:nvSpPr>
        <p:spPr/>
        <p:txBody>
          <a:bodyPr/>
          <a:lstStyle/>
          <a:p>
            <a:fld id="{76E94321-DDD3-4AC3-9929-EF5B4D045217}" type="slidenum">
              <a:rPr lang="en-US" smtClean="0"/>
              <a:t>40</a:t>
            </a:fld>
            <a:endParaRPr lang="en-US"/>
          </a:p>
        </p:txBody>
      </p:sp>
    </p:spTree>
    <p:extLst>
      <p:ext uri="{BB962C8B-B14F-4D97-AF65-F5344CB8AC3E}">
        <p14:creationId xmlns:p14="http://schemas.microsoft.com/office/powerpoint/2010/main" val="429341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altLang="en-US" baseline="0" dirty="0"/>
              <a:t>I can see 5 big ideas right away, and each of these ideas could be broken down even further themselves. </a:t>
            </a:r>
          </a:p>
          <a:p>
            <a:pPr marL="0" marR="0" lvl="0" indent="0" algn="l" defTabSz="914400" rtl="0" eaLnBrk="1" fontAlgn="auto" latinLnBrk="0" hangingPunct="1">
              <a:lnSpc>
                <a:spcPct val="150000"/>
              </a:lnSpc>
              <a:spcBef>
                <a:spcPts val="0"/>
              </a:spcBef>
              <a:spcAft>
                <a:spcPts val="0"/>
              </a:spcAft>
              <a:buClrTx/>
              <a:buSzTx/>
              <a:buFont typeface="+mj-lt"/>
              <a:buNone/>
              <a:tabLst/>
              <a:defRPr/>
            </a:pPr>
            <a:endParaRPr lang="en-US" altLang="en-US" baseline="0" dirty="0"/>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altLang="en-US" baseline="0" dirty="0"/>
              <a:t>This type of writing is what we considered “p</a:t>
            </a:r>
            <a:r>
              <a:rPr lang="en-US" sz="1200" kern="1200" dirty="0">
                <a:solidFill>
                  <a:schemeClr val="tx1"/>
                </a:solidFill>
                <a:effectLst/>
                <a:latin typeface="+mn-lt"/>
                <a:ea typeface="+mn-ea"/>
                <a:cs typeface="+mn-cs"/>
              </a:rPr>
              <a:t>acked” language. This type of language, where many big ideas are packed into one long</a:t>
            </a:r>
            <a:r>
              <a:rPr lang="en-US" sz="1200" kern="1200" baseline="0" dirty="0">
                <a:solidFill>
                  <a:schemeClr val="tx1"/>
                </a:solidFill>
                <a:effectLst/>
                <a:latin typeface="+mn-lt"/>
                <a:ea typeface="+mn-ea"/>
                <a:cs typeface="+mn-cs"/>
              </a:rPr>
              <a:t> sentence,</a:t>
            </a:r>
            <a:r>
              <a:rPr lang="en-US" sz="1200" kern="1200" dirty="0">
                <a:solidFill>
                  <a:schemeClr val="tx1"/>
                </a:solidFill>
                <a:effectLst/>
                <a:latin typeface="+mn-lt"/>
                <a:ea typeface="+mn-ea"/>
                <a:cs typeface="+mn-cs"/>
              </a:rPr>
              <a:t> assumes that readers have a common understanding of the topic and make communication more efficient by conveying more information in a more condensed form. Academic discourse, particularly in written form, operates primarily through packed</a:t>
            </a:r>
            <a:r>
              <a:rPr lang="en-US" sz="1200" kern="1200" baseline="0" dirty="0">
                <a:solidFill>
                  <a:schemeClr val="tx1"/>
                </a:solidFill>
                <a:effectLst/>
                <a:latin typeface="+mn-lt"/>
                <a:ea typeface="+mn-ea"/>
                <a:cs typeface="+mn-cs"/>
              </a:rPr>
              <a:t> language</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50000"/>
              </a:lnSpc>
              <a:spcBef>
                <a:spcPts val="0"/>
              </a:spcBef>
              <a:spcAft>
                <a:spcPts val="0"/>
              </a:spcAft>
              <a:buClrTx/>
              <a:buSzTx/>
              <a:buFont typeface="+mj-lt"/>
              <a:buNone/>
              <a:tabLst/>
              <a:defRPr/>
            </a:pPr>
            <a:endParaRPr lang="en-US" altLang="en-US" baseline="0" dirty="0"/>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altLang="en-US" baseline="0" dirty="0"/>
              <a:t>When we pack many ideas into fewer sentences, it </a:t>
            </a:r>
            <a:r>
              <a:rPr lang="en-US" altLang="en-US" dirty="0"/>
              <a:t>reflects the academic</a:t>
            </a:r>
            <a:r>
              <a:rPr lang="en-US" altLang="en-US" baseline="0" dirty="0"/>
              <a:t> language we commonly see in university contexts</a:t>
            </a:r>
            <a:r>
              <a:rPr lang="en-US" altLang="en-US" dirty="0"/>
              <a:t>,</a:t>
            </a:r>
            <a:r>
              <a:rPr lang="en-US" altLang="en-US" baseline="0" dirty="0"/>
              <a:t> but it may not be the best way to assess our students’ knowledge of our course concepts. So, h</a:t>
            </a:r>
            <a:r>
              <a:rPr lang="en-US" altLang="en-US" dirty="0"/>
              <a:t>ow could we simplify this question without losing its content? This is the puzzle we are motivated by...</a:t>
            </a: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EA6776B-A3A0-447C-87EA-0FF24CEE9CED}" type="slidenum">
              <a:rPr lang="en-US" altLang="en-US" sz="1200">
                <a:latin typeface="Calibri" panose="020F0502020204030204" pitchFamily="34" charset="0"/>
              </a:rPr>
              <a:pPr/>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75233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4f941ca9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4f941ca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We hope that after this experience, faculty members will now be more familiar with principles of MCQ construction, and they can continue to revise their MCQs in future years.</a:t>
            </a:r>
            <a:br>
              <a:rPr lang="en" sz="1200" dirty="0">
                <a:solidFill>
                  <a:schemeClr val="dk1"/>
                </a:solidFill>
              </a:rPr>
            </a:br>
            <a:endParaRPr lang="en" sz="1200" dirty="0">
              <a:solidFill>
                <a:schemeClr val="dk1"/>
              </a:solidFill>
            </a:endParaRPr>
          </a:p>
          <a:p>
            <a:pPr marL="0" lvl="0" indent="0" algn="l" rtl="0">
              <a:spcBef>
                <a:spcPts val="0"/>
              </a:spcBef>
              <a:spcAft>
                <a:spcPts val="0"/>
              </a:spcAft>
              <a:buNone/>
            </a:pPr>
            <a:r>
              <a:rPr lang="en" sz="1200" dirty="0">
                <a:solidFill>
                  <a:schemeClr val="dk1"/>
                </a:solidFill>
              </a:rPr>
              <a:t>(at least 5 faculty directly modified the tests they used for assessing their students in Spring 2021). </a:t>
            </a:r>
            <a:br>
              <a:rPr lang="en" sz="1200" dirty="0">
                <a:solidFill>
                  <a:schemeClr val="dk1"/>
                </a:solidFill>
              </a:rPr>
            </a:br>
            <a:endParaRPr dirty="0"/>
          </a:p>
        </p:txBody>
      </p:sp>
    </p:spTree>
    <p:extLst>
      <p:ext uri="{BB962C8B-B14F-4D97-AF65-F5344CB8AC3E}">
        <p14:creationId xmlns:p14="http://schemas.microsoft.com/office/powerpoint/2010/main" val="3513871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4f941ca9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4f941ca9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of 15 faculty completed post-survey </a:t>
            </a:r>
            <a:endParaRPr/>
          </a:p>
        </p:txBody>
      </p:sp>
    </p:spTree>
    <p:extLst>
      <p:ext uri="{BB962C8B-B14F-4D97-AF65-F5344CB8AC3E}">
        <p14:creationId xmlns:p14="http://schemas.microsoft.com/office/powerpoint/2010/main" val="942804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4f941ca9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4f941ca9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faculty would recommend the RA support to other faculty</a:t>
            </a:r>
            <a:endParaRPr/>
          </a:p>
          <a:p>
            <a:pPr marL="0" lvl="0" indent="0" algn="l" rtl="0">
              <a:spcBef>
                <a:spcPts val="0"/>
              </a:spcBef>
              <a:spcAft>
                <a:spcPts val="0"/>
              </a:spcAft>
              <a:buNone/>
            </a:pPr>
            <a:endParaRPr/>
          </a:p>
          <a:p>
            <a:pPr marL="0" lvl="0" indent="0" algn="l" rtl="0">
              <a:spcBef>
                <a:spcPts val="0"/>
              </a:spcBef>
              <a:spcAft>
                <a:spcPts val="0"/>
              </a:spcAft>
              <a:buNone/>
            </a:pPr>
            <a:r>
              <a:rPr lang="en"/>
              <a:t>All faculty reported the RA support was “helpful or very helpful”</a:t>
            </a:r>
            <a:endParaRPr/>
          </a:p>
        </p:txBody>
      </p:sp>
    </p:spTree>
    <p:extLst>
      <p:ext uri="{BB962C8B-B14F-4D97-AF65-F5344CB8AC3E}">
        <p14:creationId xmlns:p14="http://schemas.microsoft.com/office/powerpoint/2010/main" val="431832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used this model</a:t>
            </a:r>
            <a:r>
              <a:rPr lang="en-US" sz="1200" kern="1200" baseline="0" dirty="0">
                <a:solidFill>
                  <a:schemeClr val="tx1"/>
                </a:solidFill>
                <a:effectLst/>
                <a:latin typeface="+mn-lt"/>
                <a:ea typeface="+mn-ea"/>
                <a:cs typeface="+mn-cs"/>
              </a:rPr>
              <a:t> to modify MCQs with disciplinary instructors. They seem to see the value of this and we find that it often sparks deeper reflection on language use in their courses as a whole (beyond MCQ assessments), which is really our broader goal.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think this model could be used in positions with EAP specialists as consultants – positions which seem to be popping up at various universities, and which we hope to see more of!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developed this into a training program for interested instructors and their TAs… </a:t>
            </a:r>
            <a:r>
              <a:rPr lang="en-US" sz="1200" kern="1200" dirty="0">
                <a:solidFill>
                  <a:schemeClr val="tx1"/>
                </a:solidFill>
                <a:effectLst/>
                <a:latin typeface="+mn-lt"/>
                <a:ea typeface="+mn-ea"/>
                <a:cs typeface="+mn-cs"/>
              </a:rPr>
              <a:t>for the wider university audience</a:t>
            </a: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Reflecting on the training program</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the model used, do you think this would have appeal for instructors in your university? </a:t>
            </a:r>
          </a:p>
          <a:p>
            <a:r>
              <a:rPr lang="en-US" sz="1200" kern="1200" dirty="0">
                <a:solidFill>
                  <a:schemeClr val="tx1"/>
                </a:solidFill>
                <a:effectLst/>
                <a:latin typeface="+mn-lt"/>
                <a:ea typeface="+mn-ea"/>
                <a:cs typeface="+mn-cs"/>
              </a:rPr>
              <a:t>How might you collaborate with colleagues within your own institutions to design more multilingual friendly assessments in general (i.e., beyond MCQ assessments)?</a:t>
            </a:r>
            <a:r>
              <a:rPr lang="en-US" sz="1200" kern="1200" baseline="0" dirty="0">
                <a:solidFill>
                  <a:schemeClr val="tx1"/>
                </a:solidFill>
                <a:effectLst/>
                <a:latin typeface="+mn-lt"/>
                <a:ea typeface="+mn-ea"/>
                <a:cs typeface="+mn-cs"/>
              </a:rPr>
              <a:t> Can you think of any </a:t>
            </a:r>
            <a:r>
              <a:rPr lang="en-US" sz="1200" kern="1200" dirty="0">
                <a:solidFill>
                  <a:schemeClr val="tx1"/>
                </a:solidFill>
                <a:effectLst/>
                <a:latin typeface="+mn-lt"/>
                <a:ea typeface="+mn-ea"/>
                <a:cs typeface="+mn-cs"/>
              </a:rPr>
              <a:t>priority areas within your own institutions beyond assessment that warrant further support in the form of training programs led by EAP specialists?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Implications also for </a:t>
            </a:r>
            <a:r>
              <a:rPr lang="en-US" sz="1200" kern="1200" baseline="0" dirty="0" err="1">
                <a:solidFill>
                  <a:schemeClr val="tx1"/>
                </a:solidFill>
                <a:effectLst/>
                <a:latin typeface="+mn-lt"/>
                <a:ea typeface="+mn-ea"/>
                <a:cs typeface="+mn-cs"/>
              </a:rPr>
              <a:t>eap</a:t>
            </a:r>
            <a:r>
              <a:rPr lang="en-US" sz="1200" kern="1200" baseline="0" dirty="0">
                <a:solidFill>
                  <a:schemeClr val="tx1"/>
                </a:solidFill>
                <a:effectLst/>
                <a:latin typeface="+mn-lt"/>
                <a:ea typeface="+mn-ea"/>
                <a:cs typeface="+mn-cs"/>
              </a:rPr>
              <a:t> specialists to work with AI developers and help bring an EAP perspective to refine these tools…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44</a:t>
            </a:fld>
            <a:endParaRPr lang="en-US"/>
          </a:p>
        </p:txBody>
      </p:sp>
    </p:spTree>
    <p:extLst>
      <p:ext uri="{BB962C8B-B14F-4D97-AF65-F5344CB8AC3E}">
        <p14:creationId xmlns:p14="http://schemas.microsoft.com/office/powerpoint/2010/main" val="3797526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a:t>
            </a:r>
          </a:p>
        </p:txBody>
      </p:sp>
      <p:sp>
        <p:nvSpPr>
          <p:cNvPr id="4" name="Slide Number Placeholder 3"/>
          <p:cNvSpPr>
            <a:spLocks noGrp="1"/>
          </p:cNvSpPr>
          <p:nvPr>
            <p:ph type="sldNum" sz="quarter" idx="10"/>
          </p:nvPr>
        </p:nvSpPr>
        <p:spPr/>
        <p:txBody>
          <a:bodyPr/>
          <a:lstStyle/>
          <a:p>
            <a:fld id="{F739BBE7-1620-4D2B-A949-5F622AA32EAB}" type="slidenum">
              <a:rPr lang="en-US" smtClean="0"/>
              <a:t>45</a:t>
            </a:fld>
            <a:endParaRPr lang="en-US"/>
          </a:p>
        </p:txBody>
      </p:sp>
    </p:spTree>
    <p:extLst>
      <p:ext uri="{BB962C8B-B14F-4D97-AF65-F5344CB8AC3E}">
        <p14:creationId xmlns:p14="http://schemas.microsoft.com/office/powerpoint/2010/main" val="3356426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are interested in exactly how we conducted the testing periods for this study, or the specifics of our study, you can take a look at our journal articles which provides a detailed review of the methods of our study.  </a:t>
            </a:r>
          </a:p>
          <a:p>
            <a:endParaRPr lang="en-US"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46</a:t>
            </a:fld>
            <a:endParaRPr lang="en-US"/>
          </a:p>
        </p:txBody>
      </p:sp>
    </p:spTree>
    <p:extLst>
      <p:ext uri="{BB962C8B-B14F-4D97-AF65-F5344CB8AC3E}">
        <p14:creationId xmlns:p14="http://schemas.microsoft.com/office/powerpoint/2010/main" val="179188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More</a:t>
            </a:r>
            <a:r>
              <a:rPr lang="en-US" baseline="0" dirty="0"/>
              <a:t> frequent synonyms according to the Corpus of Contemporary American English (COCA) – free online website </a:t>
            </a:r>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6</a:t>
            </a:fld>
            <a:endParaRPr lang="en-US"/>
          </a:p>
        </p:txBody>
      </p:sp>
    </p:spTree>
    <p:extLst>
      <p:ext uri="{BB962C8B-B14F-4D97-AF65-F5344CB8AC3E}">
        <p14:creationId xmlns:p14="http://schemas.microsoft.com/office/powerpoint/2010/main" val="81480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If we think back to that multiple choice question, we can see many different noun groups. All of these are big ideas on their own, with packed meaning in each one. </a:t>
            </a:r>
            <a:r>
              <a:rPr lang="en-GB" sz="1200" kern="1200" dirty="0">
                <a:solidFill>
                  <a:schemeClr val="tx1"/>
                </a:solidFill>
                <a:effectLst/>
                <a:latin typeface="+mn-lt"/>
                <a:ea typeface="+mn-ea"/>
                <a:cs typeface="+mn-cs"/>
              </a:rPr>
              <a:t>For example, if</a:t>
            </a:r>
            <a:r>
              <a:rPr lang="en-GB" sz="1200" kern="1200" baseline="0" dirty="0">
                <a:solidFill>
                  <a:schemeClr val="tx1"/>
                </a:solidFill>
                <a:effectLst/>
                <a:latin typeface="+mn-lt"/>
                <a:ea typeface="+mn-ea"/>
                <a:cs typeface="+mn-cs"/>
              </a:rPr>
              <a:t> we think of “knowledge” as one noun group on its own, perhaps some clear ideas come to mind, the idea of knowing. But then what happens when we use “students’ knowledge” as a noun group and then “students’ cognitive knowledge”? By packing more information into one noun group</a:t>
            </a:r>
            <a:r>
              <a:rPr lang="en-GB" sz="1200" kern="1200" dirty="0">
                <a:solidFill>
                  <a:schemeClr val="tx1"/>
                </a:solidFill>
                <a:effectLst/>
                <a:latin typeface="+mn-lt"/>
                <a:ea typeface="+mn-ea"/>
                <a:cs typeface="+mn-cs"/>
              </a:rPr>
              <a:t>, the meaning becomes </a:t>
            </a:r>
            <a:r>
              <a:rPr lang="en-CA" sz="1200" kern="1200" dirty="0">
                <a:solidFill>
                  <a:schemeClr val="tx1"/>
                </a:solidFill>
                <a:effectLst/>
                <a:latin typeface="+mn-lt"/>
                <a:ea typeface="+mn-ea"/>
                <a:cs typeface="+mn-cs"/>
              </a:rPr>
              <a:t>more abstract and less explicit for the reader.</a:t>
            </a:r>
            <a:r>
              <a:rPr lang="en-CA" sz="1200" kern="1200" baseline="0" dirty="0">
                <a:solidFill>
                  <a:schemeClr val="tx1"/>
                </a:solidFill>
                <a:effectLst/>
                <a:latin typeface="+mn-lt"/>
                <a:ea typeface="+mn-ea"/>
                <a:cs typeface="+mn-cs"/>
              </a:rPr>
              <a:t> </a:t>
            </a: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And then in this example, we can actually see one extremely large noun group at the beginning, with the second third and fourth noun groups actually describing the first noun group, “multiple choice questions,” packed into one big noun group, underlined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This type of writing makes the idea more abstract and more difficult to comprehend, especially considering that students are not typically given a lot of time to read and answer MCQ questions.  </a:t>
            </a:r>
          </a:p>
        </p:txBody>
      </p:sp>
      <p:sp>
        <p:nvSpPr>
          <p:cNvPr id="4" name="Slide Number Placeholder 3"/>
          <p:cNvSpPr>
            <a:spLocks noGrp="1"/>
          </p:cNvSpPr>
          <p:nvPr>
            <p:ph type="sldNum" sz="quarter" idx="10"/>
          </p:nvPr>
        </p:nvSpPr>
        <p:spPr/>
        <p:txBody>
          <a:bodyPr/>
          <a:lstStyle/>
          <a:p>
            <a:fld id="{5903386C-63C6-4C51-91C9-812995C5760A}" type="slidenum">
              <a:rPr lang="en-US" smtClean="0"/>
              <a:t>7</a:t>
            </a:fld>
            <a:endParaRPr lang="en-US"/>
          </a:p>
        </p:txBody>
      </p:sp>
    </p:spTree>
    <p:extLst>
      <p:ext uri="{BB962C8B-B14F-4D97-AF65-F5344CB8AC3E}">
        <p14:creationId xmlns:p14="http://schemas.microsoft.com/office/powerpoint/2010/main" val="368377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Along with the difficulty of understanding these complex, packed ideas, students face additional challenges of trying to decipher difficult vocabulary.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Obviously, the greater the amount of unfamiliar vocabulary, the more reading comprehension difficulties students will face. </a:t>
            </a:r>
            <a:r>
              <a:rPr lang="en-US" sz="1200" kern="1200" dirty="0">
                <a:solidFill>
                  <a:schemeClr val="tx1"/>
                </a:solidFill>
                <a:effectLst/>
                <a:latin typeface="+mn-lt"/>
                <a:ea typeface="+mn-ea"/>
                <a:cs typeface="+mn-cs"/>
              </a:rPr>
              <a:t>Hu and Nation (2000) suggest that a reader must understand 98% of a text in order to comprehend main</a:t>
            </a:r>
            <a:r>
              <a:rPr lang="en-US" sz="1200" kern="1200" baseline="0" dirty="0">
                <a:solidFill>
                  <a:schemeClr val="tx1"/>
                </a:solidFill>
                <a:effectLst/>
                <a:latin typeface="+mn-lt"/>
                <a:ea typeface="+mn-ea"/>
                <a:cs typeface="+mn-cs"/>
              </a:rPr>
              <a:t> ideas and details. And in MCQs, the main ideas and details are often very important</a:t>
            </a:r>
            <a:r>
              <a:rPr lang="en-US" sz="1200" kern="1200" dirty="0">
                <a:solidFill>
                  <a:schemeClr val="tx1"/>
                </a:solidFill>
                <a:effectLst/>
                <a:latin typeface="+mn-lt"/>
                <a:ea typeface="+mn-ea"/>
                <a:cs typeface="+mn-cs"/>
              </a:rPr>
              <a:t>. Therefore, since students will struggle to comprehend material that contains a large number of unfamiliar terms, we replaced uncommon words with more frequently used synonyms according to the Corpus of Contemporary American English. This is intended to make the questions easier to understand for a greater number of students, ensuring the MCQ is testing the students’ content knowledge and not</a:t>
            </a:r>
            <a:r>
              <a:rPr lang="en-US" sz="1200" kern="1200" baseline="0" dirty="0">
                <a:solidFill>
                  <a:schemeClr val="tx1"/>
                </a:solidFill>
                <a:effectLst/>
                <a:latin typeface="+mn-lt"/>
                <a:ea typeface="+mn-ea"/>
                <a:cs typeface="+mn-cs"/>
              </a:rPr>
              <a:t> their reading comprehension</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 found that reducing noun group complexity and replacing difficult vocabulary typically happened in combination with one another. </a:t>
            </a:r>
          </a:p>
        </p:txBody>
      </p:sp>
      <p:sp>
        <p:nvSpPr>
          <p:cNvPr id="4" name="Slide Number Placeholder 3"/>
          <p:cNvSpPr>
            <a:spLocks noGrp="1"/>
          </p:cNvSpPr>
          <p:nvPr>
            <p:ph type="sldNum" sz="quarter" idx="10"/>
          </p:nvPr>
        </p:nvSpPr>
        <p:spPr/>
        <p:txBody>
          <a:bodyPr/>
          <a:lstStyle/>
          <a:p>
            <a:fld id="{5903386C-63C6-4C51-91C9-812995C5760A}" type="slidenum">
              <a:rPr lang="en-US" smtClean="0"/>
              <a:t>8</a:t>
            </a:fld>
            <a:endParaRPr lang="en-US"/>
          </a:p>
        </p:txBody>
      </p:sp>
    </p:spTree>
    <p:extLst>
      <p:ext uri="{BB962C8B-B14F-4D97-AF65-F5344CB8AC3E}">
        <p14:creationId xmlns:p14="http://schemas.microsoft.com/office/powerpoint/2010/main" val="301843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 found that reducing noun group complexity and replacing difficult vocabulary typically happened in combination with one another…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So if we were to try and break down our original multiple choice question stem, trying to think of one big idea at a time, we might reword it like this: </a:t>
            </a:r>
            <a:r>
              <a:rPr lang="en-US" sz="1200" dirty="0"/>
              <a:t>Multiple choice questions (MCQs) are often used as assessments in undergraduate higher education courses, and are used to assess how well students have understood information throughout a course as well as at the end of a course. Many MCQs are written in a complex way. This complex language may result in… </a:t>
            </a:r>
          </a:p>
          <a:p>
            <a:endParaRPr lang="en-US" sz="1200" dirty="0"/>
          </a:p>
          <a:p>
            <a:r>
              <a:rPr lang="en-US" sz="1200" dirty="0"/>
              <a:t>Hopefully you can see here how the wording of the question has been unpacked</a:t>
            </a:r>
            <a:r>
              <a:rPr lang="en-US" sz="1200" baseline="0" dirty="0"/>
              <a:t> </a:t>
            </a:r>
            <a:r>
              <a:rPr lang="en-US" sz="1200" dirty="0"/>
              <a:t>and more accessible vocabulary</a:t>
            </a:r>
            <a:r>
              <a:rPr lang="en-US" sz="1200" baseline="0" dirty="0"/>
              <a:t> is used, hopefully making it easier for the reader to understand, but still keeping the content of the question the same, and therefore, not giving away the answer.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03386C-63C6-4C51-91C9-812995C5760A}" type="slidenum">
              <a:rPr lang="en-US" smtClean="0"/>
              <a:t>10</a:t>
            </a:fld>
            <a:endParaRPr lang="en-US"/>
          </a:p>
        </p:txBody>
      </p:sp>
    </p:spTree>
    <p:extLst>
      <p:ext uri="{BB962C8B-B14F-4D97-AF65-F5344CB8AC3E}">
        <p14:creationId xmlns:p14="http://schemas.microsoft.com/office/powerpoint/2010/main" val="93525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 minority of test items, we might also find some cultural references. Instructors sometimes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 cultural references to explain course concepts in an effort to engage students; however, for international students, this can be an additional obstacle to decode and interpret (Lee 1997). Furthermore, these references often come in the form of unfamiliar words that are context-dependent (Hsu and Yang 2013). This confusion can lead international students to believe their language skills are lacking, rather than recognizing the confusion as a result of a lack of contextual knowledge (Andrade 2006), which may prevent students from asking for clarification about cultural references.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want to keep in mind that not all students know about the Vancouver </a:t>
            </a:r>
            <a:r>
              <a:rPr lang="en-US" sz="1200" kern="1200" dirty="0" err="1">
                <a:solidFill>
                  <a:schemeClr val="tx1"/>
                </a:solidFill>
                <a:effectLst/>
                <a:latin typeface="+mn-lt"/>
                <a:ea typeface="+mn-ea"/>
                <a:cs typeface="+mn-cs"/>
              </a:rPr>
              <a:t>Canuks</a:t>
            </a:r>
            <a:r>
              <a:rPr lang="en-US" sz="1200" kern="1200" dirty="0">
                <a:solidFill>
                  <a:schemeClr val="tx1"/>
                </a:solidFill>
                <a:effectLst/>
                <a:latin typeface="+mn-lt"/>
                <a:ea typeface="+mn-ea"/>
                <a:cs typeface="+mn-cs"/>
              </a:rPr>
              <a:t>, or even the rules of hockey for that</a:t>
            </a:r>
            <a:r>
              <a:rPr lang="en-US" sz="1200" kern="1200" baseline="0" dirty="0">
                <a:solidFill>
                  <a:schemeClr val="tx1"/>
                </a:solidFill>
                <a:effectLst/>
                <a:latin typeface="+mn-lt"/>
                <a:ea typeface="+mn-ea"/>
                <a:cs typeface="+mn-cs"/>
              </a:rPr>
              <a:t> matter! Here is an example of a question we reworded in our project that focused on beavers, a well-known animal in Canada, but maybe not other places around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make the MCQs more accessible, references to specific cultural knowledge not pertinent to the content should be removed or explicitly</a:t>
            </a:r>
            <a:r>
              <a:rPr lang="en-US" sz="1200" kern="1200" baseline="0" dirty="0">
                <a:solidFill>
                  <a:schemeClr val="tx1"/>
                </a:solidFill>
                <a:effectLst/>
                <a:latin typeface="+mn-lt"/>
                <a:ea typeface="+mn-ea"/>
                <a:cs typeface="+mn-cs"/>
              </a:rPr>
              <a:t> explained</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903386C-63C6-4C51-91C9-812995C5760A}" type="slidenum">
              <a:rPr lang="en-US" smtClean="0"/>
              <a:t>11</a:t>
            </a:fld>
            <a:endParaRPr lang="en-US"/>
          </a:p>
        </p:txBody>
      </p:sp>
    </p:spTree>
    <p:extLst>
      <p:ext uri="{BB962C8B-B14F-4D97-AF65-F5344CB8AC3E}">
        <p14:creationId xmlns:p14="http://schemas.microsoft.com/office/powerpoint/2010/main" val="170764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little bit about our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that 1</a:t>
            </a:r>
            <a:r>
              <a:rPr lang="en-US" baseline="30000" dirty="0"/>
              <a:t>st</a:t>
            </a:r>
            <a:r>
              <a:rPr lang="en-US" dirty="0"/>
              <a:t> year courses tend to have a</a:t>
            </a:r>
            <a:r>
              <a:rPr lang="en-US" baseline="0" dirty="0"/>
              <a:t> </a:t>
            </a:r>
            <a:r>
              <a:rPr lang="en-US" dirty="0"/>
              <a:t>high volume of MCQ type assessments due to large class sizes and concerns</a:t>
            </a:r>
            <a:r>
              <a:rPr lang="en-US" baseline="0" dirty="0"/>
              <a:t> about equivalency across sections of the same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students in their </a:t>
            </a:r>
            <a:r>
              <a:rPr lang="en-US" b="1" baseline="0" dirty="0"/>
              <a:t>first year </a:t>
            </a:r>
            <a:r>
              <a:rPr lang="en-US" baseline="0" dirty="0"/>
              <a:t>encounter a range of adjustment issues when first entering university, and </a:t>
            </a:r>
            <a:r>
              <a:rPr lang="en-US" sz="1200" kern="1200" dirty="0">
                <a:solidFill>
                  <a:schemeClr val="tx1"/>
                </a:solidFill>
                <a:effectLst/>
                <a:latin typeface="+mn-lt"/>
                <a:ea typeface="+mn-ea"/>
                <a:cs typeface="+mn-cs"/>
              </a:rPr>
              <a:t>access to the norms of academic discourse embedded in MCQs differs between groups of first-year students. </a:t>
            </a:r>
            <a:r>
              <a:rPr lang="en-US" baseline="0" dirty="0"/>
              <a:t>Even for domestic students who may have learned English as their native language, </a:t>
            </a:r>
            <a:r>
              <a:rPr lang="en-US" sz="1200" kern="1200" dirty="0">
                <a:solidFill>
                  <a:schemeClr val="tx1"/>
                </a:solidFill>
                <a:effectLst/>
                <a:latin typeface="+mn-lt"/>
                <a:ea typeface="+mn-ea"/>
                <a:cs typeface="+mn-cs"/>
              </a:rPr>
              <a:t>some students arrive at university with language that is more attuned to academic discourse based on their previous experiences, particularly linked to different ways language has been used in their home (Lamont and </a:t>
            </a:r>
            <a:r>
              <a:rPr lang="en-US" sz="1200" kern="1200" dirty="0" err="1">
                <a:solidFill>
                  <a:schemeClr val="tx1"/>
                </a:solidFill>
                <a:effectLst/>
                <a:latin typeface="+mn-lt"/>
                <a:ea typeface="+mn-ea"/>
                <a:cs typeface="+mn-cs"/>
              </a:rPr>
              <a:t>Lareau</a:t>
            </a:r>
            <a:r>
              <a:rPr lang="en-US" sz="1200" kern="1200" dirty="0">
                <a:solidFill>
                  <a:schemeClr val="tx1"/>
                </a:solidFill>
                <a:effectLst/>
                <a:latin typeface="+mn-lt"/>
                <a:ea typeface="+mn-ea"/>
                <a:cs typeface="+mn-cs"/>
              </a:rPr>
              <a:t> 1988; </a:t>
            </a:r>
            <a:r>
              <a:rPr lang="en-US" sz="1200" kern="1200" dirty="0" err="1">
                <a:solidFill>
                  <a:schemeClr val="tx1"/>
                </a:solidFill>
                <a:effectLst/>
                <a:latin typeface="+mn-lt"/>
                <a:ea typeface="+mn-ea"/>
                <a:cs typeface="+mn-cs"/>
              </a:rPr>
              <a:t>Lareau</a:t>
            </a:r>
            <a:r>
              <a:rPr lang="en-US" sz="1200" kern="1200" dirty="0">
                <a:solidFill>
                  <a:schemeClr val="tx1"/>
                </a:solidFill>
                <a:effectLst/>
                <a:latin typeface="+mn-lt"/>
                <a:ea typeface="+mn-ea"/>
                <a:cs typeface="+mn-cs"/>
              </a:rPr>
              <a:t> 2011), whereas others have to adapt to a new set of linguistic codes. As a result, students (and their parents) are not positioned in the same way in relation to academic norms, potentially impeding their “ability to conform to institutionalized expectations” (</a:t>
            </a:r>
            <a:r>
              <a:rPr lang="en-US" sz="1200" kern="1200" dirty="0" err="1">
                <a:solidFill>
                  <a:schemeClr val="tx1"/>
                </a:solidFill>
                <a:effectLst/>
                <a:latin typeface="+mn-lt"/>
                <a:ea typeface="+mn-ea"/>
                <a:cs typeface="+mn-cs"/>
              </a:rPr>
              <a:t>Laureau</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Weininger</a:t>
            </a:r>
            <a:r>
              <a:rPr lang="en-US" sz="1200" kern="1200" dirty="0">
                <a:solidFill>
                  <a:schemeClr val="tx1"/>
                </a:solidFill>
                <a:effectLst/>
                <a:latin typeface="+mn-lt"/>
                <a:ea typeface="+mn-ea"/>
                <a:cs typeface="+mn-cs"/>
              </a:rPr>
              <a:t> 2003:588).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top of this, a large portion of our university student body is </a:t>
            </a:r>
            <a:r>
              <a:rPr lang="en-US" b="1" dirty="0"/>
              <a:t>international</a:t>
            </a:r>
            <a:r>
              <a:rPr lang="en-US" dirty="0"/>
              <a:t>. Based on UBC numbers</a:t>
            </a:r>
            <a:r>
              <a:rPr lang="en-US" baseline="0" dirty="0"/>
              <a:t> from 2021, </a:t>
            </a:r>
            <a:r>
              <a:rPr lang="en-US" sz="1200" kern="1200" dirty="0">
                <a:solidFill>
                  <a:schemeClr val="tx1"/>
                </a:solidFill>
                <a:effectLst/>
                <a:latin typeface="+mn-lt"/>
                <a:ea typeface="+mn-ea"/>
                <a:cs typeface="+mn-cs"/>
              </a:rPr>
              <a:t>international students constitute 27 percent of the student body.</a:t>
            </a:r>
            <a:r>
              <a:rPr lang="en-US" sz="1200" kern="1200" baseline="0" dirty="0">
                <a:solidFill>
                  <a:schemeClr val="tx1"/>
                </a:solidFill>
                <a:effectLst/>
                <a:latin typeface="+mn-lt"/>
                <a:ea typeface="+mn-ea"/>
                <a:cs typeface="+mn-cs"/>
              </a:rPr>
              <a:t> </a:t>
            </a:r>
            <a:r>
              <a:rPr lang="en-US" sz="1200" dirty="0">
                <a:solidFill>
                  <a:schemeClr val="dk1"/>
                </a:solidFill>
              </a:rPr>
              <a:t>Consider, for example, that the number of international students at colleges and universities in Canada increased by 226% from 2000 to 2015 (Sa &amp; </a:t>
            </a:r>
            <a:r>
              <a:rPr lang="en-US" sz="1200" dirty="0" err="1">
                <a:solidFill>
                  <a:schemeClr val="dk1"/>
                </a:solidFill>
              </a:rPr>
              <a:t>Sabzalieva</a:t>
            </a:r>
            <a:r>
              <a:rPr lang="en-US" sz="1200" dirty="0">
                <a:solidFill>
                  <a:schemeClr val="dk1"/>
                </a:solidFill>
              </a:rPr>
              <a:t>, 2015). </a:t>
            </a:r>
            <a:r>
              <a:rPr lang="en-US" sz="1200" kern="1200" baseline="0" dirty="0">
                <a:solidFill>
                  <a:schemeClr val="tx1"/>
                </a:solidFill>
                <a:effectLst/>
                <a:latin typeface="+mn-lt"/>
                <a:ea typeface="+mn-ea"/>
                <a:cs typeface="+mn-cs"/>
              </a:rPr>
              <a:t>Many of these international students will use </a:t>
            </a:r>
            <a:r>
              <a:rPr lang="en-US" sz="1200" b="1" kern="1200" baseline="0" dirty="0">
                <a:solidFill>
                  <a:schemeClr val="tx1"/>
                </a:solidFill>
                <a:effectLst/>
                <a:latin typeface="+mn-lt"/>
                <a:ea typeface="+mn-ea"/>
                <a:cs typeface="+mn-cs"/>
              </a:rPr>
              <a:t>English as an additional language</a:t>
            </a:r>
            <a:r>
              <a:rPr lang="en-US" sz="1200" kern="1200" baseline="0" dirty="0">
                <a:solidFill>
                  <a:schemeClr val="tx1"/>
                </a:solidFill>
                <a:effectLst/>
                <a:latin typeface="+mn-lt"/>
                <a:ea typeface="+mn-ea"/>
                <a:cs typeface="+mn-cs"/>
              </a:rPr>
              <a:t>, and may experience</a:t>
            </a:r>
            <a:r>
              <a:rPr lang="en-US" dirty="0"/>
              <a:t> reading comprehension</a:t>
            </a:r>
            <a:r>
              <a:rPr lang="en-US" baseline="0" dirty="0"/>
              <a:t> barriers and be unfamiliar with specific cultural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work in the Vantage program at UBC, along side instructors from various departments, who teach both direct-entry classes and our Vantage classes which is </a:t>
            </a:r>
            <a:r>
              <a:rPr lang="en-US" sz="1200" dirty="0"/>
              <a:t>a transitions program that combines first-year university courses with language-linked EAP courses.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None/>
            </a:pPr>
            <a:r>
              <a:rPr lang="en-US" b="0" dirty="0"/>
              <a:t>Working closely with the </a:t>
            </a:r>
            <a:r>
              <a:rPr lang="en-US" b="1" dirty="0"/>
              <a:t>Psychology &amp; Sociology Instructors </a:t>
            </a:r>
            <a:r>
              <a:rPr lang="en-US" b="0" dirty="0"/>
              <a:t>in our program, they noticed:</a:t>
            </a:r>
            <a:r>
              <a:rPr lang="en-US" b="1" dirty="0"/>
              <a:t> </a:t>
            </a:r>
          </a:p>
          <a:p>
            <a:r>
              <a:rPr lang="en-US" dirty="0"/>
              <a:t>EAL students require additional time to complete MCQ exams</a:t>
            </a:r>
          </a:p>
          <a:p>
            <a:r>
              <a:rPr lang="en-US" dirty="0"/>
              <a:t>Ask more clarifying questions</a:t>
            </a:r>
          </a:p>
          <a:p>
            <a:r>
              <a:rPr lang="en-US" dirty="0"/>
              <a:t>Score lower on such exams compared to direct entry students</a:t>
            </a:r>
          </a:p>
          <a:p>
            <a:endParaRPr lang="en-US" dirty="0"/>
          </a:p>
          <a:p>
            <a:r>
              <a:rPr lang="en-US" dirty="0"/>
              <a:t>Thinking</a:t>
            </a:r>
            <a:r>
              <a:rPr lang="en-US" baseline="0" dirty="0"/>
              <a:t> about this</a:t>
            </a:r>
            <a:r>
              <a:rPr lang="en-US" dirty="0"/>
              <a:t> linguistic diversity and equity, we</a:t>
            </a:r>
            <a:r>
              <a:rPr lang="en-US" baseline="0" dirty="0"/>
              <a:t> collaborated to see if we could address these issues.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39BBE7-1620-4D2B-A949-5F622AA32EAB}" type="slidenum">
              <a:rPr lang="en-US" smtClean="0"/>
              <a:t>12</a:t>
            </a:fld>
            <a:endParaRPr lang="en-US"/>
          </a:p>
        </p:txBody>
      </p:sp>
    </p:spTree>
    <p:extLst>
      <p:ext uri="{BB962C8B-B14F-4D97-AF65-F5344CB8AC3E}">
        <p14:creationId xmlns:p14="http://schemas.microsoft.com/office/powerpoint/2010/main" val="194900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6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823906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effectLst>
                  <a:outerShdw blurRad="50800" dist="38100" dir="5400000" algn="t" rotWithShape="0">
                    <a:prstClr val="black">
                      <a:alpha val="40000"/>
                    </a:prstClr>
                  </a:outerShdw>
                </a:effectLst>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428599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py Slide - 2">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18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2" descr="2014_logo_only_rever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9" y="1064419"/>
            <a:ext cx="407987"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14"/>
          <p:cNvSpPr txBox="1">
            <a:spLocks/>
          </p:cNvSpPr>
          <p:nvPr userDrawn="1"/>
        </p:nvSpPr>
        <p:spPr>
          <a:xfrm flipH="1">
            <a:off x="8588375" y="4822031"/>
            <a:ext cx="304800" cy="14406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1E23457-10C7-404E-8B10-2B869A6BB4BB}" type="slidenum">
              <a:rPr lang="en-US" altLang="en-US" sz="675" smtClean="0">
                <a:solidFill>
                  <a:schemeClr val="bg1"/>
                </a:solidFill>
                <a:latin typeface="Whitney Book" pitchFamily="1" charset="0"/>
              </a:rPr>
              <a:pPr algn="r">
                <a:spcBef>
                  <a:spcPct val="20000"/>
                </a:spcBef>
                <a:buFont typeface="Arial" panose="020B0604020202020204" pitchFamily="34" charset="0"/>
                <a:buNone/>
                <a:defRPr/>
              </a:pPr>
              <a:t>‹#›</a:t>
            </a:fld>
            <a:endParaRPr lang="en-CA" altLang="en-US" sz="675">
              <a:solidFill>
                <a:schemeClr val="bg1"/>
              </a:solidFill>
              <a:latin typeface="Whitney Book" pitchFamily="1" charset="0"/>
            </a:endParaRPr>
          </a:p>
        </p:txBody>
      </p:sp>
      <p:sp>
        <p:nvSpPr>
          <p:cNvPr id="12" name="Text Placeholder 11"/>
          <p:cNvSpPr>
            <a:spLocks noGrp="1"/>
          </p:cNvSpPr>
          <p:nvPr>
            <p:ph type="body" sz="quarter" idx="11"/>
          </p:nvPr>
        </p:nvSpPr>
        <p:spPr>
          <a:xfrm>
            <a:off x="438955" y="236902"/>
            <a:ext cx="7661438" cy="467498"/>
          </a:xfrm>
          <a:prstGeom prst="rect">
            <a:avLst/>
          </a:prstGeom>
        </p:spPr>
        <p:txBody>
          <a:bodyPr lIns="0" tIns="0" rIns="0" bIns="0" anchor="ctr" anchorCtr="0">
            <a:noAutofit/>
          </a:bodyPr>
          <a:lstStyle>
            <a:lvl1pPr marL="0" marR="0" indent="0" algn="l" defTabSz="685800" rtl="0" eaLnBrk="1" fontAlgn="auto" latinLnBrk="0" hangingPunct="1">
              <a:lnSpc>
                <a:spcPts val="1575"/>
              </a:lnSpc>
              <a:spcBef>
                <a:spcPct val="0"/>
              </a:spcBef>
              <a:spcAft>
                <a:spcPts val="0"/>
              </a:spcAft>
              <a:buClrTx/>
              <a:buSzTx/>
              <a:buFontTx/>
              <a:buNone/>
              <a:tabLst/>
              <a:defRPr kumimoji="0" lang="en-US" sz="1425" b="0" i="0" u="none" strike="noStrike" kern="1200" cap="all" spc="113" normalizeH="0" baseline="0" noProof="0">
                <a:ln>
                  <a:noFill/>
                </a:ln>
                <a:solidFill>
                  <a:schemeClr val="bg1"/>
                </a:solidFill>
                <a:effectLst/>
                <a:uLnTx/>
                <a:uFillTx/>
                <a:latin typeface="Whitney Bold"/>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7" name="Text Placeholder 2"/>
          <p:cNvSpPr>
            <a:spLocks noGrp="1"/>
          </p:cNvSpPr>
          <p:nvPr>
            <p:ph type="body" sz="quarter" idx="13"/>
          </p:nvPr>
        </p:nvSpPr>
        <p:spPr>
          <a:xfrm>
            <a:off x="438955" y="848916"/>
            <a:ext cx="7661438" cy="4045092"/>
          </a:xfrm>
          <a:prstGeom prst="rect">
            <a:avLst/>
          </a:prstGeom>
        </p:spPr>
        <p:txBody>
          <a:bodyPr vert="horz" lIns="0" tIns="0" rIns="0" bIns="0"/>
          <a:lstStyle>
            <a:lvl1pPr marL="0" indent="0">
              <a:lnSpc>
                <a:spcPct val="130000"/>
              </a:lnSpc>
              <a:spcBef>
                <a:spcPts val="0"/>
              </a:spcBef>
              <a:buFontTx/>
              <a:buNone/>
              <a:defRPr sz="1125">
                <a:solidFill>
                  <a:srgbClr val="FFFFFF"/>
                </a:solidFill>
                <a:latin typeface="Whitney Medium"/>
                <a:cs typeface="Whitney Medium"/>
              </a:defRPr>
            </a:lvl1pPr>
            <a:lvl2pPr marL="0" indent="-135000">
              <a:lnSpc>
                <a:spcPct val="130000"/>
              </a:lnSpc>
              <a:spcBef>
                <a:spcPts val="0"/>
              </a:spcBef>
              <a:buFont typeface="Arial"/>
              <a:buChar char="•"/>
              <a:defRPr sz="1125">
                <a:solidFill>
                  <a:srgbClr val="FFFFFF"/>
                </a:solidFill>
                <a:latin typeface="Whitney Medium"/>
                <a:cs typeface="Whitney Medium"/>
              </a:defRPr>
            </a:lvl2pPr>
            <a:lvl3pPr marL="405000" indent="-135000">
              <a:lnSpc>
                <a:spcPct val="130000"/>
              </a:lnSpc>
              <a:spcBef>
                <a:spcPts val="0"/>
              </a:spcBef>
              <a:defRPr sz="1125" b="0" i="0">
                <a:solidFill>
                  <a:srgbClr val="FFFFFF"/>
                </a:solidFill>
                <a:latin typeface="Whitney Book"/>
                <a:cs typeface="Whitney Book"/>
              </a:defRPr>
            </a:lvl3pPr>
            <a:lvl4pPr marL="675000" indent="-135000">
              <a:lnSpc>
                <a:spcPct val="130000"/>
              </a:lnSpc>
              <a:spcBef>
                <a:spcPts val="0"/>
              </a:spcBef>
              <a:buFont typeface="Arial"/>
              <a:buChar char="•"/>
              <a:defRPr sz="1125" b="0" i="0">
                <a:solidFill>
                  <a:srgbClr val="FFFFFF"/>
                </a:solidFill>
                <a:latin typeface="Whitney Book"/>
                <a:cs typeface="Whitney Book"/>
              </a:defRPr>
            </a:lvl4pPr>
            <a:lvl5pPr marL="945000" indent="-135000">
              <a:lnSpc>
                <a:spcPct val="130000"/>
              </a:lnSpc>
              <a:spcBef>
                <a:spcPts val="0"/>
              </a:spcBef>
              <a:buFont typeface="Arial"/>
              <a:buChar char="•"/>
              <a:defRPr sz="1125" b="0" i="0">
                <a:solidFill>
                  <a:srgbClr val="FFFFFF"/>
                </a:solidFill>
                <a:latin typeface="Whitney Book"/>
                <a:cs typeface="Whitney Book"/>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16065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440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4/20/2023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9" r:id="rId12"/>
    <p:sldLayoutId id="2147483680" r:id="rId13"/>
    <p:sldLayoutId id="2147483681" r:id="rId14"/>
    <p:sldLayoutId id="2147483682" r:id="rId15"/>
    <p:sldLayoutId id="214748368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roshi.ai/editor"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107"/>
          <a:stretch/>
        </p:blipFill>
        <p:spPr>
          <a:xfrm>
            <a:off x="0" y="0"/>
            <a:ext cx="9154274" cy="6690012"/>
          </a:xfrm>
          <a:prstGeom prst="rect">
            <a:avLst/>
          </a:prstGeom>
        </p:spPr>
      </p:pic>
      <p:sp>
        <p:nvSpPr>
          <p:cNvPr id="11" name="TextBox 1"/>
          <p:cNvSpPr txBox="1">
            <a:spLocks noChangeArrowheads="1"/>
          </p:cNvSpPr>
          <p:nvPr/>
        </p:nvSpPr>
        <p:spPr bwMode="auto">
          <a:xfrm>
            <a:off x="145410" y="1104807"/>
            <a:ext cx="5650725" cy="1446550"/>
          </a:xfrm>
          <a:prstGeom prst="rect">
            <a:avLst/>
          </a:prstGeom>
          <a:noFill/>
          <a:ln w="9525">
            <a:noFill/>
            <a:miter lim="800000"/>
            <a:headEnd/>
            <a:tailEnd/>
          </a:ln>
        </p:spPr>
        <p:txBody>
          <a:bodyPr wrap="square">
            <a:spAutoFit/>
          </a:bodyPr>
          <a:lstStyle/>
          <a:p>
            <a:pPr algn="ctr"/>
            <a:r>
              <a:rPr lang="en-US" sz="2800" b="1" dirty="0">
                <a:latin typeface="+mj-lt"/>
              </a:rPr>
              <a:t>Language Use in Assessments: </a:t>
            </a:r>
          </a:p>
          <a:p>
            <a:pPr algn="ctr"/>
            <a:r>
              <a:rPr lang="en-US" sz="3000" b="1" dirty="0">
                <a:latin typeface="+mj-lt"/>
              </a:rPr>
              <a:t>Making Multiple Choice Questions More Intelligible</a:t>
            </a:r>
            <a:endParaRPr lang="en-US" altLang="ko-KR" sz="3000" b="1" dirty="0">
              <a:solidFill>
                <a:schemeClr val="bg1"/>
              </a:solidFill>
              <a:latin typeface="+mj-lt"/>
              <a:ea typeface="맑은 고딕" pitchFamily="50" charset="-127"/>
              <a:cs typeface="Arial" pitchFamily="34" charset="0"/>
            </a:endParaRPr>
          </a:p>
        </p:txBody>
      </p:sp>
      <p:sp>
        <p:nvSpPr>
          <p:cNvPr id="10" name="TextBox 9"/>
          <p:cNvSpPr txBox="1"/>
          <p:nvPr/>
        </p:nvSpPr>
        <p:spPr>
          <a:xfrm>
            <a:off x="264111" y="2489802"/>
            <a:ext cx="5532024" cy="1384995"/>
          </a:xfrm>
          <a:prstGeom prst="rect">
            <a:avLst/>
          </a:prstGeom>
          <a:noFill/>
        </p:spPr>
        <p:txBody>
          <a:bodyPr wrap="square">
            <a:spAutoFit/>
          </a:bodyPr>
          <a:lstStyle/>
          <a:p>
            <a:pPr algn="ctr">
              <a:defRPr/>
            </a:pPr>
            <a:r>
              <a:rPr lang="en-US" b="1" dirty="0">
                <a:cs typeface="Arial" pitchFamily="34" charset="0"/>
              </a:rPr>
              <a:t>Presenters: Jennifer Lightfoot &amp; Daniel Riccardi</a:t>
            </a:r>
          </a:p>
          <a:p>
            <a:pPr algn="ctr">
              <a:defRPr/>
            </a:pPr>
            <a:r>
              <a:rPr lang="en-US" sz="1400" dirty="0">
                <a:cs typeface="Arial" pitchFamily="34" charset="0"/>
              </a:rPr>
              <a:t>Collaborators: Dr. Nathan Roberson, Dr. Katherine Lyon, Dr. Mark Lam</a:t>
            </a:r>
            <a:r>
              <a:rPr lang="en-US" sz="1400">
                <a:cs typeface="Arial" pitchFamily="34" charset="0"/>
              </a:rPr>
              <a:t>, </a:t>
            </a:r>
            <a:br>
              <a:rPr lang="en-US" sz="1400">
                <a:cs typeface="Arial" pitchFamily="34" charset="0"/>
              </a:rPr>
            </a:br>
            <a:r>
              <a:rPr lang="en-US" sz="1400">
                <a:cs typeface="Arial" pitchFamily="34" charset="0"/>
              </a:rPr>
              <a:t>Dr</a:t>
            </a:r>
            <a:r>
              <a:rPr lang="en-US" sz="1400" dirty="0">
                <a:cs typeface="Arial" pitchFamily="34" charset="0"/>
              </a:rPr>
              <a:t>. Simon Lolliot, Virginia Dreier &amp; Veronika Larsen </a:t>
            </a:r>
          </a:p>
          <a:p>
            <a:pPr algn="ctr">
              <a:defRPr/>
            </a:pPr>
            <a:r>
              <a:rPr lang="en-US" sz="1400" dirty="0">
                <a:cs typeface="Arial" pitchFamily="34" charset="0"/>
              </a:rPr>
              <a:t> </a:t>
            </a:r>
          </a:p>
          <a:p>
            <a:pPr algn="ctr">
              <a:defRPr/>
            </a:pPr>
            <a:r>
              <a:rPr lang="en-US" sz="1400" b="1" dirty="0">
                <a:cs typeface="Arial" pitchFamily="34" charset="0"/>
              </a:rPr>
              <a:t>University of British Columbia  </a:t>
            </a:r>
          </a:p>
          <a:p>
            <a:pPr algn="ctr" fontAlgn="auto">
              <a:spcBef>
                <a:spcPts val="0"/>
              </a:spcBef>
              <a:spcAft>
                <a:spcPts val="0"/>
              </a:spcAft>
              <a:defRPr/>
            </a:pPr>
            <a:r>
              <a:rPr kumimoji="0" lang="en-US" altLang="ko-KR" sz="1000" b="1" dirty="0">
                <a:solidFill>
                  <a:schemeClr val="bg1"/>
                </a:solidFill>
                <a:cs typeface="Arial" pitchFamily="34" charset="0"/>
              </a:rPr>
              <a:t>  </a:t>
            </a: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39029C-7277-4305-A8E8-F173519C22AB}"/>
              </a:ext>
            </a:extLst>
          </p:cNvPr>
          <p:cNvSpPr>
            <a:spLocks noGrp="1"/>
          </p:cNvSpPr>
          <p:nvPr>
            <p:ph type="title"/>
          </p:nvPr>
        </p:nvSpPr>
        <p:spPr/>
        <p:txBody>
          <a:bodyPr>
            <a:normAutofit fontScale="90000"/>
          </a:bodyPr>
          <a:lstStyle/>
          <a:p>
            <a:r>
              <a:rPr lang="en-US" b="1" dirty="0"/>
              <a:t>Unpacking Linguistically Complex MCQs </a:t>
            </a:r>
            <a:endParaRPr lang="en-US" dirty="0"/>
          </a:p>
        </p:txBody>
      </p:sp>
      <p:sp>
        <p:nvSpPr>
          <p:cNvPr id="3" name="Text Placeholder 2"/>
          <p:cNvSpPr>
            <a:spLocks noGrp="1"/>
          </p:cNvSpPr>
          <p:nvPr>
            <p:ph idx="10"/>
          </p:nvPr>
        </p:nvSpPr>
        <p:spPr>
          <a:xfrm>
            <a:off x="282352" y="1419622"/>
            <a:ext cx="8723312" cy="3447964"/>
          </a:xfrm>
        </p:spPr>
        <p:txBody>
          <a:bodyPr wrap="square">
            <a:normAutofit fontScale="92500" lnSpcReduction="10000"/>
          </a:bodyPr>
          <a:lstStyle/>
          <a:p>
            <a:r>
              <a:rPr lang="en-US" sz="2400" b="1" dirty="0">
                <a:solidFill>
                  <a:srgbClr val="C00000"/>
                </a:solidFill>
              </a:rPr>
              <a:t>Complex MCQ: </a:t>
            </a:r>
            <a:r>
              <a:rPr lang="en-US" sz="2400" dirty="0">
                <a:solidFill>
                  <a:schemeClr val="tx1"/>
                </a:solidFill>
              </a:rPr>
              <a:t>Multiple choice questions (MCQs) used for formative and summative assessment of students’ cognitive knowledge in undergraduate higher education course tests tend to contain highly complex linguistic features, which may result in… </a:t>
            </a:r>
          </a:p>
          <a:p>
            <a:endParaRPr lang="en-US" sz="2400" dirty="0"/>
          </a:p>
          <a:p>
            <a:pPr>
              <a:tabLst>
                <a:tab pos="91440" algn="l"/>
              </a:tabLst>
            </a:pPr>
            <a:r>
              <a:rPr lang="en-US" sz="2400" b="1" dirty="0">
                <a:solidFill>
                  <a:srgbClr val="0070C0"/>
                </a:solidFill>
              </a:rPr>
              <a:t>Unpacked MCQ:</a:t>
            </a:r>
            <a:r>
              <a:rPr lang="en-US" sz="2400" i="1" dirty="0">
                <a:solidFill>
                  <a:srgbClr val="0070C0"/>
                </a:solidFill>
              </a:rPr>
              <a:t> </a:t>
            </a:r>
            <a:r>
              <a:rPr lang="en-US" sz="2400" dirty="0">
                <a:solidFill>
                  <a:schemeClr val="tx1"/>
                </a:solidFill>
              </a:rPr>
              <a:t>Multiple choice questions (MCQs) are used as assessments in undergraduate higher education courses. They help instructors monitor how well students understand information throughout a course and at the end of a course. However, many MCQs are written in a complex way. This complex language may result in… </a:t>
            </a:r>
          </a:p>
        </p:txBody>
      </p:sp>
    </p:spTree>
    <p:extLst>
      <p:ext uri="{BB962C8B-B14F-4D97-AF65-F5344CB8AC3E}">
        <p14:creationId xmlns:p14="http://schemas.microsoft.com/office/powerpoint/2010/main" val="346621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1990056" y="195486"/>
            <a:ext cx="6912768" cy="1036712"/>
          </a:xfrm>
        </p:spPr>
        <p:txBody>
          <a:bodyPr>
            <a:normAutofit lnSpcReduction="10000"/>
          </a:bodyPr>
          <a:lstStyle/>
          <a:p>
            <a:r>
              <a:rPr lang="en-US" sz="3600" b="1" dirty="0">
                <a:solidFill>
                  <a:schemeClr val="tx1"/>
                </a:solidFill>
              </a:rPr>
              <a:t>Linguistic Intervention #3: </a:t>
            </a:r>
          </a:p>
          <a:p>
            <a:r>
              <a:rPr lang="en-US" sz="2600" b="1" dirty="0">
                <a:solidFill>
                  <a:schemeClr val="tx1"/>
                </a:solidFill>
              </a:rPr>
              <a:t>Making Cultural References Explicit</a:t>
            </a:r>
            <a:endParaRPr lang="en-US" sz="2600" dirty="0">
              <a:solidFill>
                <a:schemeClr val="tx1"/>
              </a:solidFill>
            </a:endParaRPr>
          </a:p>
        </p:txBody>
      </p:sp>
      <p:sp>
        <p:nvSpPr>
          <p:cNvPr id="3" name="Text Placeholder 2"/>
          <p:cNvSpPr>
            <a:spLocks noGrp="1"/>
          </p:cNvSpPr>
          <p:nvPr>
            <p:ph idx="10"/>
          </p:nvPr>
        </p:nvSpPr>
        <p:spPr>
          <a:xfrm>
            <a:off x="1990056" y="1635646"/>
            <a:ext cx="6912768" cy="3507854"/>
          </a:xfrm>
        </p:spPr>
        <p:txBody>
          <a:bodyPr>
            <a:normAutofit/>
          </a:bodyPr>
          <a:lstStyle/>
          <a:p>
            <a:r>
              <a:rPr lang="en-US" sz="2400" b="1" dirty="0">
                <a:solidFill>
                  <a:srgbClr val="C00000"/>
                </a:solidFill>
              </a:rPr>
              <a:t>Complex MCQ: </a:t>
            </a:r>
            <a:r>
              <a:rPr lang="en-GB" sz="2400" dirty="0">
                <a:solidFill>
                  <a:schemeClr val="tx1"/>
                </a:solidFill>
              </a:rPr>
              <a:t>Charon argues that the slap of </a:t>
            </a:r>
            <a:r>
              <a:rPr lang="en-GB" sz="2400" u="sng" dirty="0">
                <a:solidFill>
                  <a:schemeClr val="tx1"/>
                </a:solidFill>
              </a:rPr>
              <a:t>a beaver’s tail</a:t>
            </a:r>
            <a:r>
              <a:rPr lang="en-GB" sz="2400" dirty="0">
                <a:solidFill>
                  <a:schemeClr val="tx1"/>
                </a:solidFill>
              </a:rPr>
              <a:t> is: </a:t>
            </a:r>
          </a:p>
          <a:p>
            <a:endParaRPr lang="en-US" sz="2400" dirty="0"/>
          </a:p>
          <a:p>
            <a:r>
              <a:rPr lang="en-US" sz="2400" b="1" dirty="0">
                <a:solidFill>
                  <a:srgbClr val="0070C0"/>
                </a:solidFill>
              </a:rPr>
              <a:t>Unpacked MCQ:</a:t>
            </a:r>
            <a:r>
              <a:rPr lang="en-US" sz="2400" i="1" dirty="0">
                <a:solidFill>
                  <a:srgbClr val="0070C0"/>
                </a:solidFill>
              </a:rPr>
              <a:t> </a:t>
            </a:r>
            <a:r>
              <a:rPr lang="en-GB" sz="2400" u="sng" dirty="0">
                <a:solidFill>
                  <a:schemeClr val="tx1"/>
                </a:solidFill>
              </a:rPr>
              <a:t>Beavers are animals that have large, round tails and sometimes slap (hit) them on water.</a:t>
            </a:r>
            <a:r>
              <a:rPr lang="en-GB" sz="2400" dirty="0">
                <a:solidFill>
                  <a:schemeClr val="tx1"/>
                </a:solidFill>
              </a:rPr>
              <a:t> Charon argues that when a beaver slaps its tail, it is:</a:t>
            </a:r>
            <a:endParaRPr lang="en-US" sz="2400" dirty="0">
              <a:solidFill>
                <a:schemeClr val="tx1"/>
              </a:solidFill>
            </a:endParaRPr>
          </a:p>
          <a:p>
            <a:endParaRPr lang="en-US" sz="2400" dirty="0"/>
          </a:p>
        </p:txBody>
      </p:sp>
    </p:spTree>
    <p:extLst>
      <p:ext uri="{BB962C8B-B14F-4D97-AF65-F5344CB8AC3E}">
        <p14:creationId xmlns:p14="http://schemas.microsoft.com/office/powerpoint/2010/main" val="238322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Context </a:t>
            </a:r>
          </a:p>
        </p:txBody>
      </p:sp>
      <p:sp>
        <p:nvSpPr>
          <p:cNvPr id="3" name="Content Placeholder 2"/>
          <p:cNvSpPr>
            <a:spLocks noGrp="1"/>
          </p:cNvSpPr>
          <p:nvPr>
            <p:ph idx="1"/>
          </p:nvPr>
        </p:nvSpPr>
        <p:spPr/>
        <p:txBody>
          <a:bodyPr>
            <a:noAutofit/>
          </a:bodyPr>
          <a:lstStyle/>
          <a:p>
            <a:pPr algn="ctr"/>
            <a:r>
              <a:rPr lang="en-US" sz="2400" dirty="0">
                <a:solidFill>
                  <a:schemeClr val="tx1"/>
                </a:solidFill>
              </a:rPr>
              <a:t>Layered Adjustments of First Year International EAL Students</a:t>
            </a:r>
          </a:p>
        </p:txBody>
      </p:sp>
      <p:sp>
        <p:nvSpPr>
          <p:cNvPr id="4" name="Content Placeholder 3"/>
          <p:cNvSpPr>
            <a:spLocks noGrp="1"/>
          </p:cNvSpPr>
          <p:nvPr>
            <p:ph idx="10"/>
          </p:nvPr>
        </p:nvSpPr>
        <p:spPr/>
        <p:txBody>
          <a:bodyPr/>
          <a:lstStyle/>
          <a:p>
            <a:endParaRPr lang="en-US" dirty="0"/>
          </a:p>
        </p:txBody>
      </p:sp>
      <p:grpSp>
        <p:nvGrpSpPr>
          <p:cNvPr id="5" name="Group 4">
            <a:extLst>
              <a:ext uri="{FF2B5EF4-FFF2-40B4-BE49-F238E27FC236}">
                <a16:creationId xmlns:a16="http://schemas.microsoft.com/office/drawing/2014/main" id="{2054A51C-D2A2-4559-9654-3D1A6091C587}"/>
              </a:ext>
            </a:extLst>
          </p:cNvPr>
          <p:cNvGrpSpPr/>
          <p:nvPr/>
        </p:nvGrpSpPr>
        <p:grpSpPr>
          <a:xfrm>
            <a:off x="2699792" y="1707654"/>
            <a:ext cx="3735766" cy="3296146"/>
            <a:chOff x="6657654" y="4303983"/>
            <a:chExt cx="2394530" cy="2546104"/>
          </a:xfrm>
        </p:grpSpPr>
        <p:sp>
          <p:nvSpPr>
            <p:cNvPr id="6" name="Freeform 4">
              <a:extLst>
                <a:ext uri="{FF2B5EF4-FFF2-40B4-BE49-F238E27FC236}">
                  <a16:creationId xmlns:a16="http://schemas.microsoft.com/office/drawing/2014/main" id="{D7CDDED7-F787-4964-9F6A-42C0A7D5A863}"/>
                </a:ext>
              </a:extLst>
            </p:cNvPr>
            <p:cNvSpPr/>
            <p:nvPr/>
          </p:nvSpPr>
          <p:spPr>
            <a:xfrm>
              <a:off x="6657654" y="4303983"/>
              <a:ext cx="2394530" cy="2546104"/>
            </a:xfrm>
            <a:custGeom>
              <a:avLst/>
              <a:gdLst>
                <a:gd name="connsiteX0" fmla="*/ 0 w 4305300"/>
                <a:gd name="connsiteY0" fmla="*/ 2152650 h 4305300"/>
                <a:gd name="connsiteX1" fmla="*/ 2152650 w 4305300"/>
                <a:gd name="connsiteY1" fmla="*/ 0 h 4305300"/>
                <a:gd name="connsiteX2" fmla="*/ 4305300 w 4305300"/>
                <a:gd name="connsiteY2" fmla="*/ 2152650 h 4305300"/>
                <a:gd name="connsiteX3" fmla="*/ 2152650 w 4305300"/>
                <a:gd name="connsiteY3" fmla="*/ 4305300 h 4305300"/>
                <a:gd name="connsiteX4" fmla="*/ 0 w 4305300"/>
                <a:gd name="connsiteY4" fmla="*/ 2152650 h 430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00" h="4305300">
                  <a:moveTo>
                    <a:pt x="0" y="2152650"/>
                  </a:moveTo>
                  <a:cubicBezTo>
                    <a:pt x="0" y="963774"/>
                    <a:pt x="963774" y="0"/>
                    <a:pt x="2152650" y="0"/>
                  </a:cubicBezTo>
                  <a:cubicBezTo>
                    <a:pt x="3341526" y="0"/>
                    <a:pt x="4305300" y="963774"/>
                    <a:pt x="4305300" y="2152650"/>
                  </a:cubicBezTo>
                  <a:cubicBezTo>
                    <a:pt x="4305300" y="3341526"/>
                    <a:pt x="3341526" y="4305300"/>
                    <a:pt x="2152650" y="4305300"/>
                  </a:cubicBezTo>
                  <a:cubicBezTo>
                    <a:pt x="963774" y="4305300"/>
                    <a:pt x="0" y="3341526"/>
                    <a:pt x="0" y="2152650"/>
                  </a:cubicBezTo>
                  <a:close/>
                </a:path>
              </a:pathLst>
            </a:custGeom>
            <a:solidFill>
              <a:srgbClr val="9E062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6236" tIns="257460" rIns="1146237" bIns="2679193" numCol="1" spcCol="1270" anchor="ctr" anchorCtr="0">
              <a:noAutofit/>
            </a:bodyPr>
            <a:lstStyle/>
            <a:p>
              <a:pPr algn="ctr" defTabSz="600075">
                <a:lnSpc>
                  <a:spcPct val="90000"/>
                </a:lnSpc>
                <a:spcBef>
                  <a:spcPct val="0"/>
                </a:spcBef>
                <a:spcAft>
                  <a:spcPct val="35000"/>
                </a:spcAft>
              </a:pPr>
              <a:endParaRPr lang="en-US" sz="1350" dirty="0"/>
            </a:p>
            <a:p>
              <a:pPr algn="ctr" defTabSz="600075">
                <a:lnSpc>
                  <a:spcPct val="90000"/>
                </a:lnSpc>
                <a:spcBef>
                  <a:spcPct val="0"/>
                </a:spcBef>
                <a:spcAft>
                  <a:spcPct val="35000"/>
                </a:spcAft>
              </a:pPr>
              <a:endParaRPr lang="en-US" sz="1350" dirty="0"/>
            </a:p>
            <a:p>
              <a:pPr algn="ctr" defTabSz="600075">
                <a:lnSpc>
                  <a:spcPct val="90000"/>
                </a:lnSpc>
                <a:spcBef>
                  <a:spcPct val="0"/>
                </a:spcBef>
                <a:spcAft>
                  <a:spcPct val="35000"/>
                </a:spcAft>
              </a:pPr>
              <a:endParaRPr lang="en-US" sz="1350" dirty="0"/>
            </a:p>
            <a:p>
              <a:pPr algn="ctr" defTabSz="600075">
                <a:lnSpc>
                  <a:spcPct val="90000"/>
                </a:lnSpc>
                <a:spcBef>
                  <a:spcPct val="0"/>
                </a:spcBef>
                <a:spcAft>
                  <a:spcPct val="35000"/>
                </a:spcAft>
              </a:pPr>
              <a:endParaRPr lang="en-US" sz="1350" dirty="0"/>
            </a:p>
            <a:p>
              <a:pPr algn="ctr" defTabSz="600075">
                <a:lnSpc>
                  <a:spcPct val="90000"/>
                </a:lnSpc>
                <a:spcBef>
                  <a:spcPct val="0"/>
                </a:spcBef>
                <a:spcAft>
                  <a:spcPct val="35000"/>
                </a:spcAft>
              </a:pPr>
              <a:endParaRPr lang="en-US" sz="1350" dirty="0"/>
            </a:p>
          </p:txBody>
        </p:sp>
        <p:sp>
          <p:nvSpPr>
            <p:cNvPr id="7" name="Freeform 5">
              <a:extLst>
                <a:ext uri="{FF2B5EF4-FFF2-40B4-BE49-F238E27FC236}">
                  <a16:creationId xmlns:a16="http://schemas.microsoft.com/office/drawing/2014/main" id="{1E25436C-67E2-4752-BE79-1CA61AE77B6F}"/>
                </a:ext>
              </a:extLst>
            </p:cNvPr>
            <p:cNvSpPr/>
            <p:nvPr/>
          </p:nvSpPr>
          <p:spPr>
            <a:xfrm>
              <a:off x="6870497" y="4970777"/>
              <a:ext cx="1962737" cy="1879310"/>
            </a:xfrm>
            <a:custGeom>
              <a:avLst/>
              <a:gdLst>
                <a:gd name="connsiteX0" fmla="*/ 0 w 3228975"/>
                <a:gd name="connsiteY0" fmla="*/ 1614488 h 3228975"/>
                <a:gd name="connsiteX1" fmla="*/ 1614488 w 3228975"/>
                <a:gd name="connsiteY1" fmla="*/ 0 h 3228975"/>
                <a:gd name="connsiteX2" fmla="*/ 3228976 w 3228975"/>
                <a:gd name="connsiteY2" fmla="*/ 1614488 h 3228975"/>
                <a:gd name="connsiteX3" fmla="*/ 1614488 w 3228975"/>
                <a:gd name="connsiteY3" fmla="*/ 3228976 h 3228975"/>
                <a:gd name="connsiteX4" fmla="*/ 0 w 3228975"/>
                <a:gd name="connsiteY4" fmla="*/ 1614488 h 32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228975">
                  <a:moveTo>
                    <a:pt x="0" y="1614488"/>
                  </a:moveTo>
                  <a:cubicBezTo>
                    <a:pt x="0" y="722831"/>
                    <a:pt x="722831" y="0"/>
                    <a:pt x="1614488" y="0"/>
                  </a:cubicBezTo>
                  <a:cubicBezTo>
                    <a:pt x="2506145" y="0"/>
                    <a:pt x="3228976" y="722831"/>
                    <a:pt x="3228976" y="1614488"/>
                  </a:cubicBezTo>
                  <a:cubicBezTo>
                    <a:pt x="3228976" y="2506145"/>
                    <a:pt x="2506145" y="3228976"/>
                    <a:pt x="1614488" y="3228976"/>
                  </a:cubicBezTo>
                  <a:cubicBezTo>
                    <a:pt x="722831" y="3228976"/>
                    <a:pt x="0" y="2506145"/>
                    <a:pt x="0" y="1614488"/>
                  </a:cubicBezTo>
                  <a:close/>
                </a:path>
              </a:pathLst>
            </a:custGeom>
            <a:solidFill>
              <a:srgbClr val="EDC9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2614" tIns="247370" rIns="742615" bIns="1912311" numCol="1" spcCol="1270" anchor="ctr" anchorCtr="0">
              <a:noAutofit/>
            </a:bodyPr>
            <a:lstStyle/>
            <a:p>
              <a:pPr algn="ctr" defTabSz="600075">
                <a:lnSpc>
                  <a:spcPct val="90000"/>
                </a:lnSpc>
                <a:spcBef>
                  <a:spcPct val="0"/>
                </a:spcBef>
                <a:spcAft>
                  <a:spcPct val="35000"/>
                </a:spcAft>
              </a:pPr>
              <a:endParaRPr lang="en-US" sz="1350" dirty="0"/>
            </a:p>
            <a:p>
              <a:pPr algn="ctr" defTabSz="600075">
                <a:lnSpc>
                  <a:spcPct val="90000"/>
                </a:lnSpc>
                <a:spcBef>
                  <a:spcPct val="0"/>
                </a:spcBef>
                <a:spcAft>
                  <a:spcPct val="35000"/>
                </a:spcAft>
              </a:pPr>
              <a:r>
                <a:rPr lang="en-US" sz="1050" dirty="0"/>
                <a:t> </a:t>
              </a:r>
            </a:p>
          </p:txBody>
        </p:sp>
        <p:sp>
          <p:nvSpPr>
            <p:cNvPr id="8" name="Freeform 6">
              <a:extLst>
                <a:ext uri="{FF2B5EF4-FFF2-40B4-BE49-F238E27FC236}">
                  <a16:creationId xmlns:a16="http://schemas.microsoft.com/office/drawing/2014/main" id="{F3E5487A-1F9D-40D6-9FD8-4A869E7AACAE}"/>
                </a:ext>
              </a:extLst>
            </p:cNvPr>
            <p:cNvSpPr/>
            <p:nvPr/>
          </p:nvSpPr>
          <p:spPr>
            <a:xfrm>
              <a:off x="7260290" y="5582285"/>
              <a:ext cx="1176392" cy="1267802"/>
            </a:xfrm>
            <a:custGeom>
              <a:avLst/>
              <a:gdLst>
                <a:gd name="connsiteX0" fmla="*/ 0 w 2152650"/>
                <a:gd name="connsiteY0" fmla="*/ 1076325 h 2152650"/>
                <a:gd name="connsiteX1" fmla="*/ 1076325 w 2152650"/>
                <a:gd name="connsiteY1" fmla="*/ 0 h 2152650"/>
                <a:gd name="connsiteX2" fmla="*/ 2152650 w 2152650"/>
                <a:gd name="connsiteY2" fmla="*/ 1076325 h 2152650"/>
                <a:gd name="connsiteX3" fmla="*/ 1076325 w 2152650"/>
                <a:gd name="connsiteY3" fmla="*/ 2152650 h 2152650"/>
                <a:gd name="connsiteX4" fmla="*/ 0 w 2152650"/>
                <a:gd name="connsiteY4" fmla="*/ 1076325 h 215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650" h="2152650">
                  <a:moveTo>
                    <a:pt x="0" y="1076325"/>
                  </a:moveTo>
                  <a:cubicBezTo>
                    <a:pt x="0" y="481887"/>
                    <a:pt x="481887" y="0"/>
                    <a:pt x="1076325" y="0"/>
                  </a:cubicBezTo>
                  <a:cubicBezTo>
                    <a:pt x="1670763" y="0"/>
                    <a:pt x="2152650" y="481887"/>
                    <a:pt x="2152650" y="1076325"/>
                  </a:cubicBezTo>
                  <a:cubicBezTo>
                    <a:pt x="2152650" y="1670763"/>
                    <a:pt x="1670763" y="2152650"/>
                    <a:pt x="1076325" y="2152650"/>
                  </a:cubicBezTo>
                  <a:cubicBezTo>
                    <a:pt x="481887" y="2152650"/>
                    <a:pt x="0" y="1670763"/>
                    <a:pt x="0" y="1076325"/>
                  </a:cubicBezTo>
                  <a:close/>
                </a:path>
              </a:pathLst>
            </a:custGeom>
            <a:solidFill>
              <a:srgbClr val="2E927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2449" tIns="499634" rIns="332448" bIns="499634" numCol="1" spcCol="1270" anchor="ctr" anchorCtr="0">
              <a:noAutofit/>
            </a:bodyPr>
            <a:lstStyle/>
            <a:p>
              <a:pPr algn="ctr" defTabSz="600075">
                <a:lnSpc>
                  <a:spcPct val="90000"/>
                </a:lnSpc>
                <a:spcBef>
                  <a:spcPct val="0"/>
                </a:spcBef>
                <a:spcAft>
                  <a:spcPct val="35000"/>
                </a:spcAft>
              </a:pPr>
              <a:endParaRPr lang="en-US" sz="1350" dirty="0"/>
            </a:p>
          </p:txBody>
        </p:sp>
        <p:sp>
          <p:nvSpPr>
            <p:cNvPr id="9" name="TextBox 8">
              <a:extLst>
                <a:ext uri="{FF2B5EF4-FFF2-40B4-BE49-F238E27FC236}">
                  <a16:creationId xmlns:a16="http://schemas.microsoft.com/office/drawing/2014/main" id="{0BDFE08F-0811-4A18-AC1D-2658E334FDC6}"/>
                </a:ext>
              </a:extLst>
            </p:cNvPr>
            <p:cNvSpPr txBox="1"/>
            <p:nvPr/>
          </p:nvSpPr>
          <p:spPr>
            <a:xfrm>
              <a:off x="7369334" y="4477765"/>
              <a:ext cx="971392" cy="493013"/>
            </a:xfrm>
            <a:prstGeom prst="rect">
              <a:avLst/>
            </a:prstGeom>
            <a:noFill/>
          </p:spPr>
          <p:txBody>
            <a:bodyPr wrap="none" rtlCol="0">
              <a:spAutoFit/>
            </a:bodyPr>
            <a:lstStyle/>
            <a:p>
              <a:r>
                <a:rPr lang="en-CA" sz="3750" dirty="0">
                  <a:solidFill>
                    <a:schemeClr val="bg1"/>
                  </a:solidFill>
                </a:rPr>
                <a:t>1</a:t>
              </a:r>
              <a:r>
                <a:rPr lang="en-CA" sz="3750" baseline="30000" dirty="0">
                  <a:solidFill>
                    <a:schemeClr val="bg1"/>
                  </a:solidFill>
                </a:rPr>
                <a:t>st</a:t>
              </a:r>
              <a:r>
                <a:rPr lang="en-CA" sz="3750" dirty="0">
                  <a:solidFill>
                    <a:schemeClr val="bg1"/>
                  </a:solidFill>
                </a:rPr>
                <a:t> Year</a:t>
              </a:r>
            </a:p>
          </p:txBody>
        </p:sp>
        <p:sp>
          <p:nvSpPr>
            <p:cNvPr id="10" name="TextBox 9">
              <a:extLst>
                <a:ext uri="{FF2B5EF4-FFF2-40B4-BE49-F238E27FC236}">
                  <a16:creationId xmlns:a16="http://schemas.microsoft.com/office/drawing/2014/main" id="{2A02F41A-D8FB-4DD3-919A-6E424B55FD40}"/>
                </a:ext>
              </a:extLst>
            </p:cNvPr>
            <p:cNvSpPr txBox="1"/>
            <p:nvPr/>
          </p:nvSpPr>
          <p:spPr>
            <a:xfrm>
              <a:off x="7025903" y="5170914"/>
              <a:ext cx="1645164" cy="493013"/>
            </a:xfrm>
            <a:prstGeom prst="rect">
              <a:avLst/>
            </a:prstGeom>
            <a:noFill/>
          </p:spPr>
          <p:txBody>
            <a:bodyPr wrap="none" rtlCol="0">
              <a:spAutoFit/>
            </a:bodyPr>
            <a:lstStyle/>
            <a:p>
              <a:r>
                <a:rPr lang="en-CA" sz="3750" dirty="0"/>
                <a:t>International</a:t>
              </a:r>
            </a:p>
          </p:txBody>
        </p:sp>
        <p:sp>
          <p:nvSpPr>
            <p:cNvPr id="11" name="TextBox 10">
              <a:extLst>
                <a:ext uri="{FF2B5EF4-FFF2-40B4-BE49-F238E27FC236}">
                  <a16:creationId xmlns:a16="http://schemas.microsoft.com/office/drawing/2014/main" id="{46FC6682-372A-4306-8ADF-BA9D0554FE96}"/>
                </a:ext>
              </a:extLst>
            </p:cNvPr>
            <p:cNvSpPr txBox="1"/>
            <p:nvPr/>
          </p:nvSpPr>
          <p:spPr>
            <a:xfrm>
              <a:off x="7577605" y="5876835"/>
              <a:ext cx="541760" cy="493013"/>
            </a:xfrm>
            <a:prstGeom prst="rect">
              <a:avLst/>
            </a:prstGeom>
            <a:noFill/>
          </p:spPr>
          <p:txBody>
            <a:bodyPr wrap="none" rtlCol="0">
              <a:spAutoFit/>
            </a:bodyPr>
            <a:lstStyle/>
            <a:p>
              <a:r>
                <a:rPr lang="en-CA" sz="3750" dirty="0">
                  <a:solidFill>
                    <a:schemeClr val="bg1"/>
                  </a:solidFill>
                </a:rPr>
                <a:t>EAL</a:t>
              </a:r>
            </a:p>
          </p:txBody>
        </p:sp>
      </p:grpSp>
    </p:spTree>
    <p:extLst>
      <p:ext uri="{BB962C8B-B14F-4D97-AF65-F5344CB8AC3E}">
        <p14:creationId xmlns:p14="http://schemas.microsoft.com/office/powerpoint/2010/main" val="242414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56" y="195486"/>
            <a:ext cx="7153944" cy="884466"/>
          </a:xfrm>
        </p:spPr>
        <p:txBody>
          <a:bodyPr>
            <a:normAutofit/>
          </a:bodyPr>
          <a:lstStyle/>
          <a:p>
            <a:r>
              <a:rPr lang="en-US" b="1" dirty="0">
                <a:solidFill>
                  <a:schemeClr val="tx1"/>
                </a:solidFill>
              </a:rPr>
              <a:t>Research Questions:</a:t>
            </a:r>
            <a:endParaRPr lang="en-US" dirty="0">
              <a:solidFill>
                <a:schemeClr val="tx1"/>
              </a:solidFill>
            </a:endParaRPr>
          </a:p>
        </p:txBody>
      </p:sp>
      <p:sp>
        <p:nvSpPr>
          <p:cNvPr id="4" name="Content Placeholder 3"/>
          <p:cNvSpPr>
            <a:spLocks noGrp="1"/>
          </p:cNvSpPr>
          <p:nvPr>
            <p:ph idx="10"/>
          </p:nvPr>
        </p:nvSpPr>
        <p:spPr>
          <a:xfrm>
            <a:off x="1691680" y="1275606"/>
            <a:ext cx="7211144" cy="2995737"/>
          </a:xfrm>
        </p:spPr>
        <p:txBody>
          <a:bodyPr>
            <a:noAutofit/>
          </a:bodyPr>
          <a:lstStyle/>
          <a:p>
            <a:pPr marL="514350" indent="-514350" fontAlgn="base">
              <a:buFont typeface="+mj-lt"/>
              <a:buAutoNum type="alphaLcParenR"/>
            </a:pPr>
            <a:r>
              <a:rPr lang="en-US" sz="2200" dirty="0">
                <a:solidFill>
                  <a:schemeClr val="tx1"/>
                </a:solidFill>
              </a:rPr>
              <a:t>Does the linguistic structure of MCQs limit EAL students’ ability to demonstrate their knowledge of course content in post-secondary sociology and psychology courses?</a:t>
            </a:r>
            <a:br>
              <a:rPr lang="en-US" sz="2200" dirty="0">
                <a:solidFill>
                  <a:schemeClr val="tx1"/>
                </a:solidFill>
              </a:rPr>
            </a:br>
            <a:r>
              <a:rPr lang="en-US" sz="2200" dirty="0">
                <a:solidFill>
                  <a:schemeClr val="tx1"/>
                </a:solidFill>
              </a:rPr>
              <a:t> </a:t>
            </a:r>
          </a:p>
          <a:p>
            <a:pPr marL="514350" indent="-514350" fontAlgn="base">
              <a:buFont typeface="+mj-lt"/>
              <a:buAutoNum type="alphaLcParenR"/>
            </a:pPr>
            <a:r>
              <a:rPr lang="en-US" sz="2200" dirty="0">
                <a:solidFill>
                  <a:schemeClr val="tx1"/>
                </a:solidFill>
              </a:rPr>
              <a:t>What is the effect of simplifying the language of MCQs for pathway and direct entry students? </a:t>
            </a:r>
            <a:br>
              <a:rPr lang="en-US" sz="2200" dirty="0">
                <a:solidFill>
                  <a:schemeClr val="tx1"/>
                </a:solidFill>
              </a:rPr>
            </a:br>
            <a:endParaRPr lang="en-US" sz="2200" dirty="0">
              <a:solidFill>
                <a:schemeClr val="tx1"/>
              </a:solidFill>
            </a:endParaRPr>
          </a:p>
          <a:p>
            <a:pPr marL="514350" indent="-514350" fontAlgn="base">
              <a:buFont typeface="+mj-lt"/>
              <a:buAutoNum type="alphaLcParenR"/>
            </a:pPr>
            <a:r>
              <a:rPr lang="en-US" sz="2200" dirty="0">
                <a:solidFill>
                  <a:schemeClr val="tx1"/>
                </a:solidFill>
              </a:rPr>
              <a:t>How do pathway and direct entry students perceive differences between original and simplified MCQs? </a:t>
            </a:r>
          </a:p>
        </p:txBody>
      </p:sp>
    </p:spTree>
    <p:extLst>
      <p:ext uri="{BB962C8B-B14F-4D97-AF65-F5344CB8AC3E}">
        <p14:creationId xmlns:p14="http://schemas.microsoft.com/office/powerpoint/2010/main" val="1302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9893-D4AB-453B-8C5F-976FCF3228F6}"/>
              </a:ext>
            </a:extLst>
          </p:cNvPr>
          <p:cNvSpPr>
            <a:spLocks noGrp="1"/>
          </p:cNvSpPr>
          <p:nvPr>
            <p:ph type="title"/>
          </p:nvPr>
        </p:nvSpPr>
        <p:spPr>
          <a:xfrm>
            <a:off x="405880" y="0"/>
            <a:ext cx="8738120" cy="884466"/>
          </a:xfrm>
        </p:spPr>
        <p:txBody>
          <a:bodyPr/>
          <a:lstStyle/>
          <a:p>
            <a:r>
              <a:rPr lang="en-US" dirty="0"/>
              <a:t>Results</a:t>
            </a:r>
          </a:p>
        </p:txBody>
      </p:sp>
      <p:sp>
        <p:nvSpPr>
          <p:cNvPr id="3" name="Content Placeholder 2">
            <a:extLst>
              <a:ext uri="{FF2B5EF4-FFF2-40B4-BE49-F238E27FC236}">
                <a16:creationId xmlns:a16="http://schemas.microsoft.com/office/drawing/2014/main" id="{773DF817-3243-4190-9A6B-3B45BD6B26C4}"/>
              </a:ext>
            </a:extLst>
          </p:cNvPr>
          <p:cNvSpPr>
            <a:spLocks noGrp="1"/>
          </p:cNvSpPr>
          <p:nvPr>
            <p:ph idx="1"/>
          </p:nvPr>
        </p:nvSpPr>
        <p:spPr>
          <a:xfrm>
            <a:off x="405880" y="1131590"/>
            <a:ext cx="8486600" cy="1368152"/>
          </a:xfrm>
        </p:spPr>
        <p:txBody>
          <a:bodyPr>
            <a:normAutofit/>
          </a:bodyPr>
          <a:lstStyle/>
          <a:p>
            <a:r>
              <a:rPr lang="en-US" sz="2200" dirty="0">
                <a:solidFill>
                  <a:schemeClr val="tx1"/>
                </a:solidFill>
              </a:rPr>
              <a:t>Does the linguistic structure of MCQs limit EAL students’ ability to demonstrate their knowledge of course content in post-secondary sociology and psychology courses? </a:t>
            </a:r>
          </a:p>
          <a:p>
            <a:endParaRPr lang="en-US" dirty="0"/>
          </a:p>
        </p:txBody>
      </p:sp>
      <p:sp>
        <p:nvSpPr>
          <p:cNvPr id="4" name="Content Placeholder 3">
            <a:extLst>
              <a:ext uri="{FF2B5EF4-FFF2-40B4-BE49-F238E27FC236}">
                <a16:creationId xmlns:a16="http://schemas.microsoft.com/office/drawing/2014/main" id="{78389E38-B941-410C-BD11-2116780E3B57}"/>
              </a:ext>
            </a:extLst>
          </p:cNvPr>
          <p:cNvSpPr>
            <a:spLocks noGrp="1"/>
          </p:cNvSpPr>
          <p:nvPr>
            <p:ph idx="10"/>
          </p:nvPr>
        </p:nvSpPr>
        <p:spPr>
          <a:xfrm>
            <a:off x="405880" y="2746866"/>
            <a:ext cx="8496944" cy="2057132"/>
          </a:xfrm>
        </p:spPr>
        <p:txBody>
          <a:bodyPr>
            <a:normAutofit/>
          </a:bodyPr>
          <a:lstStyle/>
          <a:p>
            <a:r>
              <a:rPr lang="en-US" sz="2800" b="1" dirty="0">
                <a:solidFill>
                  <a:schemeClr val="tx1"/>
                </a:solidFill>
              </a:rPr>
              <a:t>Yes – </a:t>
            </a:r>
            <a:r>
              <a:rPr lang="en-US" sz="2800" dirty="0">
                <a:solidFill>
                  <a:schemeClr val="tx1"/>
                </a:solidFill>
              </a:rPr>
              <a:t>Students have a </a:t>
            </a:r>
            <a:r>
              <a:rPr lang="en-US" sz="2800" b="1" dirty="0">
                <a:solidFill>
                  <a:schemeClr val="tx1"/>
                </a:solidFill>
              </a:rPr>
              <a:t>6% increased chance </a:t>
            </a:r>
            <a:r>
              <a:rPr lang="en-US" sz="2800" dirty="0">
                <a:solidFill>
                  <a:schemeClr val="tx1"/>
                </a:solidFill>
              </a:rPr>
              <a:t>of answering an unpacked question correctly compared to a complex question.</a:t>
            </a:r>
          </a:p>
        </p:txBody>
      </p:sp>
    </p:spTree>
    <p:extLst>
      <p:ext uri="{BB962C8B-B14F-4D97-AF65-F5344CB8AC3E}">
        <p14:creationId xmlns:p14="http://schemas.microsoft.com/office/powerpoint/2010/main" val="291309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2725-8F0C-4383-8BE6-4DF3D7B43A70}"/>
              </a:ext>
            </a:extLst>
          </p:cNvPr>
          <p:cNvSpPr>
            <a:spLocks noGrp="1"/>
          </p:cNvSpPr>
          <p:nvPr>
            <p:ph type="title"/>
          </p:nvPr>
        </p:nvSpPr>
        <p:spPr>
          <a:xfrm>
            <a:off x="395536" y="0"/>
            <a:ext cx="8748464" cy="884466"/>
          </a:xfrm>
        </p:spPr>
        <p:txBody>
          <a:bodyPr/>
          <a:lstStyle/>
          <a:p>
            <a:r>
              <a:rPr lang="en-US" dirty="0"/>
              <a:t>Results</a:t>
            </a:r>
          </a:p>
        </p:txBody>
      </p:sp>
      <p:sp>
        <p:nvSpPr>
          <p:cNvPr id="3" name="Content Placeholder 2">
            <a:extLst>
              <a:ext uri="{FF2B5EF4-FFF2-40B4-BE49-F238E27FC236}">
                <a16:creationId xmlns:a16="http://schemas.microsoft.com/office/drawing/2014/main" id="{A675ABA3-40B1-42CD-999E-72DA16356487}"/>
              </a:ext>
            </a:extLst>
          </p:cNvPr>
          <p:cNvSpPr>
            <a:spLocks noGrp="1"/>
          </p:cNvSpPr>
          <p:nvPr>
            <p:ph idx="1"/>
          </p:nvPr>
        </p:nvSpPr>
        <p:spPr>
          <a:xfrm>
            <a:off x="395536" y="1131589"/>
            <a:ext cx="8496944" cy="676671"/>
          </a:xfrm>
        </p:spPr>
        <p:txBody>
          <a:bodyPr>
            <a:normAutofit fontScale="92500"/>
          </a:bodyPr>
          <a:lstStyle/>
          <a:p>
            <a:pPr fontAlgn="base"/>
            <a:r>
              <a:rPr lang="en-US" sz="2200" dirty="0">
                <a:solidFill>
                  <a:schemeClr val="tx1"/>
                </a:solidFill>
              </a:rPr>
              <a:t>What is the effect of simplifying MCQs for pathway and direct entry students? </a:t>
            </a:r>
          </a:p>
        </p:txBody>
      </p:sp>
      <p:sp>
        <p:nvSpPr>
          <p:cNvPr id="4" name="Content Placeholder 3">
            <a:extLst>
              <a:ext uri="{FF2B5EF4-FFF2-40B4-BE49-F238E27FC236}">
                <a16:creationId xmlns:a16="http://schemas.microsoft.com/office/drawing/2014/main" id="{A7DE3EBB-82CF-4E44-A087-633FEECF6C24}"/>
              </a:ext>
            </a:extLst>
          </p:cNvPr>
          <p:cNvSpPr>
            <a:spLocks noGrp="1"/>
          </p:cNvSpPr>
          <p:nvPr>
            <p:ph idx="10"/>
          </p:nvPr>
        </p:nvSpPr>
        <p:spPr>
          <a:xfrm>
            <a:off x="405880" y="2055383"/>
            <a:ext cx="8270576" cy="2748615"/>
          </a:xfrm>
        </p:spPr>
        <p:txBody>
          <a:bodyPr>
            <a:noAutofit/>
          </a:bodyPr>
          <a:lstStyle/>
          <a:p>
            <a:r>
              <a:rPr lang="en-US" sz="2400" dirty="0">
                <a:solidFill>
                  <a:schemeClr val="tx1"/>
                </a:solidFill>
              </a:rPr>
              <a:t>While our results suggest that unpacking increases all students’ ability to demonstrate their knowledge by answering more MCQs correctly, our results indicate that international </a:t>
            </a:r>
            <a:r>
              <a:rPr lang="en-US" sz="2400" b="1" dirty="0">
                <a:solidFill>
                  <a:schemeClr val="tx1"/>
                </a:solidFill>
              </a:rPr>
              <a:t>EAL students are more likely to benefit from reduced complexity of MCQs.  </a:t>
            </a:r>
          </a:p>
          <a:p>
            <a:r>
              <a:rPr lang="en-US" sz="2400" dirty="0">
                <a:solidFill>
                  <a:schemeClr val="tx1"/>
                </a:solidFill>
              </a:rPr>
              <a:t>	</a:t>
            </a:r>
          </a:p>
        </p:txBody>
      </p:sp>
    </p:spTree>
    <p:extLst>
      <p:ext uri="{BB962C8B-B14F-4D97-AF65-F5344CB8AC3E}">
        <p14:creationId xmlns:p14="http://schemas.microsoft.com/office/powerpoint/2010/main" val="353723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12A2-D02D-49E2-B5E8-6EDE8E82734C}"/>
              </a:ext>
            </a:extLst>
          </p:cNvPr>
          <p:cNvSpPr>
            <a:spLocks noGrp="1"/>
          </p:cNvSpPr>
          <p:nvPr>
            <p:ph type="title"/>
          </p:nvPr>
        </p:nvSpPr>
        <p:spPr>
          <a:xfrm>
            <a:off x="405880" y="0"/>
            <a:ext cx="8738120" cy="884466"/>
          </a:xfrm>
        </p:spPr>
        <p:txBody>
          <a:bodyPr/>
          <a:lstStyle/>
          <a:p>
            <a:r>
              <a:rPr lang="en-US" dirty="0"/>
              <a:t>Results</a:t>
            </a:r>
          </a:p>
        </p:txBody>
      </p:sp>
      <p:sp>
        <p:nvSpPr>
          <p:cNvPr id="3" name="Content Placeholder 2">
            <a:extLst>
              <a:ext uri="{FF2B5EF4-FFF2-40B4-BE49-F238E27FC236}">
                <a16:creationId xmlns:a16="http://schemas.microsoft.com/office/drawing/2014/main" id="{AE12B102-BD22-4543-AC3C-CA4DD35FB160}"/>
              </a:ext>
            </a:extLst>
          </p:cNvPr>
          <p:cNvSpPr>
            <a:spLocks noGrp="1"/>
          </p:cNvSpPr>
          <p:nvPr>
            <p:ph idx="1"/>
          </p:nvPr>
        </p:nvSpPr>
        <p:spPr>
          <a:xfrm>
            <a:off x="405880" y="1203598"/>
            <a:ext cx="8496944" cy="676671"/>
          </a:xfrm>
        </p:spPr>
        <p:txBody>
          <a:bodyPr>
            <a:normAutofit fontScale="62500" lnSpcReduction="20000"/>
          </a:bodyPr>
          <a:lstStyle/>
          <a:p>
            <a:r>
              <a:rPr lang="en-US" sz="3400" dirty="0">
                <a:solidFill>
                  <a:schemeClr val="tx1"/>
                </a:solidFill>
              </a:rPr>
              <a:t>How do </a:t>
            </a:r>
            <a:r>
              <a:rPr lang="en-US" sz="3600" dirty="0">
                <a:solidFill>
                  <a:schemeClr val="tx1"/>
                </a:solidFill>
              </a:rPr>
              <a:t>pathway and direct entry </a:t>
            </a:r>
            <a:r>
              <a:rPr lang="en-US" sz="3400" dirty="0">
                <a:solidFill>
                  <a:schemeClr val="tx1"/>
                </a:solidFill>
              </a:rPr>
              <a:t>students perceive differences between original and simplified MCQs? </a:t>
            </a:r>
          </a:p>
          <a:p>
            <a:endParaRPr lang="en-US" dirty="0"/>
          </a:p>
        </p:txBody>
      </p:sp>
      <p:sp>
        <p:nvSpPr>
          <p:cNvPr id="4" name="Content Placeholder 3">
            <a:extLst>
              <a:ext uri="{FF2B5EF4-FFF2-40B4-BE49-F238E27FC236}">
                <a16:creationId xmlns:a16="http://schemas.microsoft.com/office/drawing/2014/main" id="{F3DB8BAD-80D4-44B0-A827-301D9A31D4B5}"/>
              </a:ext>
            </a:extLst>
          </p:cNvPr>
          <p:cNvSpPr>
            <a:spLocks noGrp="1"/>
          </p:cNvSpPr>
          <p:nvPr>
            <p:ph idx="10"/>
          </p:nvPr>
        </p:nvSpPr>
        <p:spPr>
          <a:xfrm>
            <a:off x="179512" y="1880268"/>
            <a:ext cx="8723312" cy="3263231"/>
          </a:xfrm>
        </p:spPr>
        <p:txBody>
          <a:bodyPr>
            <a:noAutofit/>
          </a:bodyPr>
          <a:lstStyle/>
          <a:p>
            <a:r>
              <a:rPr lang="en-US" sz="1800" dirty="0">
                <a:solidFill>
                  <a:schemeClr val="tx1"/>
                </a:solidFill>
              </a:rPr>
              <a:t>Students perceived: </a:t>
            </a:r>
          </a:p>
          <a:p>
            <a:endParaRPr lang="en-US" sz="1800" dirty="0">
              <a:solidFill>
                <a:schemeClr val="tx1"/>
              </a:solidFill>
            </a:endParaRPr>
          </a:p>
          <a:p>
            <a:pPr marL="285750" indent="-285750">
              <a:buFont typeface="+mj-lt"/>
              <a:buAutoNum type="arabicPeriod"/>
            </a:pPr>
            <a:r>
              <a:rPr lang="en-US" sz="1800" dirty="0">
                <a:solidFill>
                  <a:schemeClr val="tx1"/>
                </a:solidFill>
              </a:rPr>
              <a:t>Unpacked versions provided more information, context and more details to interpret the meaning of the MCQ stem. </a:t>
            </a:r>
          </a:p>
          <a:p>
            <a:pPr marL="285750" indent="-285750">
              <a:buFont typeface="+mj-lt"/>
              <a:buAutoNum type="arabicPeriod"/>
            </a:pPr>
            <a:r>
              <a:rPr lang="en-US" sz="1800" dirty="0">
                <a:solidFill>
                  <a:schemeClr val="tx1"/>
                </a:solidFill>
              </a:rPr>
              <a:t>However, unpacked MCQs take longer to read, presenting a challenge to EAL students. </a:t>
            </a:r>
          </a:p>
          <a:p>
            <a:pPr marL="285750" indent="-285750">
              <a:buFont typeface="+mj-lt"/>
              <a:buAutoNum type="arabicPeriod"/>
            </a:pPr>
            <a:r>
              <a:rPr lang="en-US" sz="1800" dirty="0">
                <a:solidFill>
                  <a:schemeClr val="tx1"/>
                </a:solidFill>
              </a:rPr>
              <a:t>Study strategies and techniques for identifying the right MCQ response as most important (placing the burden of understanding on the student), overlooking possible issues in the linguistic structure. </a:t>
            </a:r>
          </a:p>
        </p:txBody>
      </p:sp>
    </p:spTree>
    <p:extLst>
      <p:ext uri="{BB962C8B-B14F-4D97-AF65-F5344CB8AC3E}">
        <p14:creationId xmlns:p14="http://schemas.microsoft.com/office/powerpoint/2010/main" val="224390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42D722-02E4-4D0B-B085-36459BC5BA0B}"/>
              </a:ext>
            </a:extLst>
          </p:cNvPr>
          <p:cNvSpPr>
            <a:spLocks noGrp="1"/>
          </p:cNvSpPr>
          <p:nvPr>
            <p:ph type="title"/>
          </p:nvPr>
        </p:nvSpPr>
        <p:spPr/>
        <p:txBody>
          <a:bodyPr/>
          <a:lstStyle/>
          <a:p>
            <a:r>
              <a:rPr lang="en-US" dirty="0">
                <a:solidFill>
                  <a:schemeClr val="tx1"/>
                </a:solidFill>
              </a:rPr>
              <a:t>Implications</a:t>
            </a:r>
          </a:p>
        </p:txBody>
      </p:sp>
      <p:sp>
        <p:nvSpPr>
          <p:cNvPr id="7" name="Content Placeholder 6">
            <a:extLst>
              <a:ext uri="{FF2B5EF4-FFF2-40B4-BE49-F238E27FC236}">
                <a16:creationId xmlns:a16="http://schemas.microsoft.com/office/drawing/2014/main" id="{09F2BCBE-E6DB-476C-AAC2-3F333064BD03}"/>
              </a:ext>
            </a:extLst>
          </p:cNvPr>
          <p:cNvSpPr>
            <a:spLocks noGrp="1"/>
          </p:cNvSpPr>
          <p:nvPr>
            <p:ph idx="1"/>
          </p:nvPr>
        </p:nvSpPr>
        <p:spPr>
          <a:xfrm>
            <a:off x="1979712" y="1131589"/>
            <a:ext cx="6923112" cy="3744417"/>
          </a:xfrm>
        </p:spPr>
        <p:txBody>
          <a:bodyPr>
            <a:normAutofit/>
          </a:bodyPr>
          <a:lstStyle/>
          <a:p>
            <a:r>
              <a:rPr lang="en-US" sz="2000" dirty="0">
                <a:solidFill>
                  <a:schemeClr val="tx1"/>
                </a:solidFill>
              </a:rPr>
              <a:t>Unpacking MCQs – but be selective </a:t>
            </a:r>
            <a:r>
              <a:rPr lang="en-US" dirty="0">
                <a:solidFill>
                  <a:schemeClr val="tx1"/>
                </a:solidFill>
              </a:rPr>
              <a:t>about which content to unpack, avoiding unnecessarily long question stems. </a:t>
            </a:r>
            <a:endParaRPr lang="en-US" sz="2000" dirty="0">
              <a:solidFill>
                <a:schemeClr val="tx1"/>
              </a:solidFill>
            </a:endParaRPr>
          </a:p>
          <a:p>
            <a:pPr marL="1028700" lvl="1">
              <a:buFont typeface="Arial" panose="020B0604020202020204" pitchFamily="34" charset="0"/>
              <a:buChar char="•"/>
            </a:pPr>
            <a:r>
              <a:rPr lang="en-US" sz="1800" dirty="0"/>
              <a:t>Reducing noun group complexity </a:t>
            </a:r>
          </a:p>
          <a:p>
            <a:pPr marL="1028700" lvl="1">
              <a:buFont typeface="Arial" panose="020B0604020202020204" pitchFamily="34" charset="0"/>
              <a:buChar char="•"/>
            </a:pPr>
            <a:r>
              <a:rPr lang="en-US" sz="1800" dirty="0"/>
              <a:t>Substituting infrequent vocabulary </a:t>
            </a:r>
          </a:p>
          <a:p>
            <a:pPr marL="1028700" lvl="1">
              <a:buFont typeface="Arial" panose="020B0604020202020204" pitchFamily="34" charset="0"/>
              <a:buChar char="•"/>
            </a:pPr>
            <a:r>
              <a:rPr lang="en-US" sz="1800" dirty="0"/>
              <a:t>Making cultural references explicit </a:t>
            </a:r>
          </a:p>
          <a:p>
            <a:pPr marL="1028700" lvl="1">
              <a:buFont typeface="Arial" panose="020B0604020202020204" pitchFamily="34" charset="0"/>
              <a:buChar char="•"/>
            </a:pPr>
            <a:endParaRPr lang="en-US" sz="2000" dirty="0"/>
          </a:p>
          <a:p>
            <a:r>
              <a:rPr lang="en-US" sz="2000" dirty="0">
                <a:solidFill>
                  <a:schemeClr val="tx1"/>
                </a:solidFill>
              </a:rPr>
              <a:t>Consider more inclusive practices</a:t>
            </a:r>
          </a:p>
          <a:p>
            <a:pPr marL="1028700" lvl="1">
              <a:buFont typeface="Arial" panose="020B0604020202020204" pitchFamily="34" charset="0"/>
              <a:buChar char="•"/>
            </a:pPr>
            <a:r>
              <a:rPr lang="en-US" sz="1800" dirty="0"/>
              <a:t>Increased time</a:t>
            </a:r>
          </a:p>
          <a:p>
            <a:pPr marL="1028700" lvl="1">
              <a:buFont typeface="Arial" panose="020B0604020202020204" pitchFamily="34" charset="0"/>
              <a:buChar char="•"/>
            </a:pPr>
            <a:r>
              <a:rPr lang="en-US" sz="1800" dirty="0"/>
              <a:t>Practice with MCQs</a:t>
            </a:r>
          </a:p>
        </p:txBody>
      </p:sp>
    </p:spTree>
    <p:extLst>
      <p:ext uri="{BB962C8B-B14F-4D97-AF65-F5344CB8AC3E}">
        <p14:creationId xmlns:p14="http://schemas.microsoft.com/office/powerpoint/2010/main" val="38367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378C98-383F-8549-A1A2-C7E656EC8324}"/>
              </a:ext>
            </a:extLst>
          </p:cNvPr>
          <p:cNvSpPr>
            <a:spLocks noGrp="1"/>
          </p:cNvSpPr>
          <p:nvPr>
            <p:ph idx="10"/>
          </p:nvPr>
        </p:nvSpPr>
        <p:spPr/>
        <p:txBody>
          <a:bodyPr>
            <a:normAutofit/>
          </a:bodyPr>
          <a:lstStyle/>
          <a:p>
            <a:pPr algn="ctr"/>
            <a:r>
              <a:rPr lang="en-US" sz="3600" dirty="0">
                <a:solidFill>
                  <a:schemeClr val="tx1"/>
                </a:solidFill>
              </a:rPr>
              <a:t>Time for some </a:t>
            </a:r>
            <a:r>
              <a:rPr lang="en-US" sz="3600" b="1" dirty="0">
                <a:solidFill>
                  <a:schemeClr val="tx1"/>
                </a:solidFill>
              </a:rPr>
              <a:t>practice</a:t>
            </a:r>
            <a:r>
              <a:rPr lang="en-US" sz="3600" dirty="0">
                <a:solidFill>
                  <a:schemeClr val="tx1"/>
                </a:solidFill>
              </a:rPr>
              <a:t> </a:t>
            </a:r>
            <a:br>
              <a:rPr lang="en-US" sz="3600" dirty="0">
                <a:solidFill>
                  <a:schemeClr val="tx1"/>
                </a:solidFill>
              </a:rPr>
            </a:br>
            <a:r>
              <a:rPr lang="en-US" sz="3600" dirty="0">
                <a:solidFill>
                  <a:schemeClr val="tx1"/>
                </a:solidFill>
              </a:rPr>
              <a:t>unpacking complex language! </a:t>
            </a:r>
          </a:p>
          <a:p>
            <a:pPr algn="ctr"/>
            <a:endParaRPr lang="en-US" sz="2800" dirty="0">
              <a:solidFill>
                <a:schemeClr val="tx1"/>
              </a:solidFill>
            </a:endParaRPr>
          </a:p>
        </p:txBody>
      </p:sp>
    </p:spTree>
    <p:extLst>
      <p:ext uri="{BB962C8B-B14F-4D97-AF65-F5344CB8AC3E}">
        <p14:creationId xmlns:p14="http://schemas.microsoft.com/office/powerpoint/2010/main" val="368852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a:t>
            </a:r>
          </a:p>
        </p:txBody>
      </p:sp>
      <p:sp>
        <p:nvSpPr>
          <p:cNvPr id="3" name="Text Placeholder 2"/>
          <p:cNvSpPr>
            <a:spLocks noGrp="1"/>
          </p:cNvSpPr>
          <p:nvPr>
            <p:ph type="body" idx="1"/>
          </p:nvPr>
        </p:nvSpPr>
        <p:spPr/>
        <p:txBody>
          <a:bodyPr/>
          <a:lstStyle/>
          <a:p>
            <a:r>
              <a:rPr lang="en-US" dirty="0">
                <a:solidFill>
                  <a:schemeClr val="tx1"/>
                </a:solidFill>
              </a:rPr>
              <a:t>Analyzing Packed vs. Unpacked Language   </a:t>
            </a:r>
          </a:p>
        </p:txBody>
      </p:sp>
    </p:spTree>
    <p:extLst>
      <p:ext uri="{BB962C8B-B14F-4D97-AF65-F5344CB8AC3E}">
        <p14:creationId xmlns:p14="http://schemas.microsoft.com/office/powerpoint/2010/main" val="108912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0056" y="0"/>
            <a:ext cx="7153944" cy="884466"/>
          </a:xfrm>
        </p:spPr>
        <p:txBody>
          <a:bodyPr/>
          <a:lstStyle/>
          <a:p>
            <a:r>
              <a:rPr lang="en-US" altLang="ko-KR" dirty="0">
                <a:solidFill>
                  <a:schemeClr val="tx1"/>
                </a:solidFill>
              </a:rPr>
              <a:t>Presentation Goals</a:t>
            </a:r>
            <a:endParaRPr lang="ko-KR" altLang="en-US" dirty="0">
              <a:solidFill>
                <a:schemeClr val="tx1"/>
              </a:solidFill>
            </a:endParaRPr>
          </a:p>
        </p:txBody>
      </p:sp>
      <p:sp>
        <p:nvSpPr>
          <p:cNvPr id="2" name="Content Placeholder 1"/>
          <p:cNvSpPr>
            <a:spLocks noGrp="1"/>
          </p:cNvSpPr>
          <p:nvPr>
            <p:ph idx="1"/>
          </p:nvPr>
        </p:nvSpPr>
        <p:spPr>
          <a:xfrm>
            <a:off x="1990056" y="884466"/>
            <a:ext cx="6912768" cy="792088"/>
          </a:xfrm>
        </p:spPr>
        <p:txBody>
          <a:bodyPr>
            <a:normAutofit/>
          </a:bodyPr>
          <a:lstStyle/>
          <a:p>
            <a:r>
              <a:rPr lang="en-US" b="1" i="1" dirty="0">
                <a:solidFill>
                  <a:schemeClr val="tx1"/>
                </a:solidFill>
              </a:rPr>
              <a:t>To explore equitable and inclusive assessment practices for linguistically diverse students using MCQs</a:t>
            </a:r>
          </a:p>
        </p:txBody>
      </p:sp>
      <p:sp>
        <p:nvSpPr>
          <p:cNvPr id="5" name="Content Placeholder 4"/>
          <p:cNvSpPr>
            <a:spLocks noGrp="1"/>
          </p:cNvSpPr>
          <p:nvPr>
            <p:ph idx="10"/>
          </p:nvPr>
        </p:nvSpPr>
        <p:spPr>
          <a:xfrm>
            <a:off x="1990056" y="1851670"/>
            <a:ext cx="6912768" cy="2808312"/>
          </a:xfrm>
        </p:spPr>
        <p:txBody>
          <a:bodyPr>
            <a:noAutofit/>
          </a:bodyPr>
          <a:lstStyle/>
          <a:p>
            <a:pPr marL="285750" indent="-285750">
              <a:buFont typeface="Arial" panose="020B0604020202020204" pitchFamily="34" charset="0"/>
              <a:buChar char="•"/>
            </a:pPr>
            <a:r>
              <a:rPr lang="en-US" altLang="ko-KR" sz="1800" dirty="0">
                <a:solidFill>
                  <a:schemeClr val="tx1"/>
                </a:solidFill>
                <a:cs typeface="Arial" pitchFamily="34" charset="0"/>
              </a:rPr>
              <a:t>The linguistic construction of MCQs and what challenges this can pose for students to demonstrate their knowledge</a:t>
            </a:r>
          </a:p>
          <a:p>
            <a:pPr>
              <a:buFont typeface="Wingdings" pitchFamily="2" charset="2"/>
              <a:buChar char="ü"/>
            </a:pPr>
            <a:endParaRPr lang="en-US" altLang="ko-KR" sz="1800" dirty="0">
              <a:solidFill>
                <a:schemeClr val="tx1"/>
              </a:solidFill>
              <a:cs typeface="Arial" pitchFamily="34" charset="0"/>
            </a:endParaRPr>
          </a:p>
          <a:p>
            <a:pPr marL="285750" indent="-285750">
              <a:buFont typeface="Arial" panose="020B0604020202020204" pitchFamily="34" charset="0"/>
              <a:buChar char="•"/>
            </a:pPr>
            <a:r>
              <a:rPr lang="en-US" altLang="ko-KR" sz="1800" dirty="0">
                <a:solidFill>
                  <a:schemeClr val="tx1"/>
                </a:solidFill>
                <a:cs typeface="Arial" pitchFamily="34" charset="0"/>
              </a:rPr>
              <a:t>A short description of our research – an intervention with linguistic diverse students to assess their likelihood of demonstrating their knowledge when MCQs were “unpacked” </a:t>
            </a:r>
          </a:p>
          <a:p>
            <a:pPr marL="285750" indent="-285750">
              <a:buFont typeface="Arial" panose="020B0604020202020204" pitchFamily="34" charset="0"/>
              <a:buChar char="•"/>
            </a:pPr>
            <a:endParaRPr lang="en-US" altLang="ko-KR" sz="1800" dirty="0">
              <a:solidFill>
                <a:schemeClr val="tx1"/>
              </a:solidFill>
              <a:cs typeface="Arial" pitchFamily="34" charset="0"/>
            </a:endParaRPr>
          </a:p>
          <a:p>
            <a:pPr marL="285750" indent="-285750">
              <a:buFont typeface="Arial" panose="020B0604020202020204" pitchFamily="34" charset="0"/>
              <a:buChar char="•"/>
            </a:pPr>
            <a:r>
              <a:rPr lang="en-US" altLang="ko-KR" sz="1800" dirty="0">
                <a:solidFill>
                  <a:schemeClr val="tx1"/>
                </a:solidFill>
                <a:cs typeface="Arial" pitchFamily="34" charset="0"/>
              </a:rPr>
              <a:t>Feedback from student experiences with MCQs</a:t>
            </a:r>
          </a:p>
          <a:p>
            <a:endParaRPr lang="en-US" altLang="ko-KR" sz="1800" dirty="0">
              <a:solidFill>
                <a:schemeClr val="tx1"/>
              </a:solidFill>
              <a:cs typeface="Arial" pitchFamily="34" charset="0"/>
            </a:endParaRPr>
          </a:p>
          <a:p>
            <a:pPr marL="285750" indent="-285750">
              <a:buFont typeface="Arial" panose="020B0604020202020204" pitchFamily="34" charset="0"/>
              <a:buChar char="•"/>
            </a:pPr>
            <a:r>
              <a:rPr lang="en-US" altLang="ko-KR" sz="1800" dirty="0">
                <a:solidFill>
                  <a:schemeClr val="tx1"/>
                </a:solidFill>
                <a:cs typeface="Arial" pitchFamily="34" charset="0"/>
              </a:rPr>
              <a:t>Discuss implications for EAP specialists &amp; assessment writing </a:t>
            </a:r>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56" y="0"/>
            <a:ext cx="7153944" cy="987572"/>
          </a:xfrm>
        </p:spPr>
        <p:txBody>
          <a:bodyPr>
            <a:normAutofit fontScale="90000"/>
          </a:bodyPr>
          <a:lstStyle/>
          <a:p>
            <a:r>
              <a:rPr lang="en-US" dirty="0">
                <a:solidFill>
                  <a:schemeClr val="tx1"/>
                </a:solidFill>
              </a:rPr>
              <a:t>Packed vs. Unpacked Language</a:t>
            </a:r>
          </a:p>
        </p:txBody>
      </p:sp>
      <p:sp>
        <p:nvSpPr>
          <p:cNvPr id="3" name="Content Placeholder 2"/>
          <p:cNvSpPr>
            <a:spLocks noGrp="1"/>
          </p:cNvSpPr>
          <p:nvPr>
            <p:ph idx="1"/>
          </p:nvPr>
        </p:nvSpPr>
        <p:spPr>
          <a:xfrm>
            <a:off x="1979712" y="987573"/>
            <a:ext cx="6912768" cy="676671"/>
          </a:xfrm>
        </p:spPr>
        <p:txBody>
          <a:bodyPr>
            <a:noAutofit/>
          </a:bodyPr>
          <a:lstStyle/>
          <a:p>
            <a:r>
              <a:rPr lang="en-US" sz="1800" dirty="0">
                <a:solidFill>
                  <a:schemeClr val="tx1"/>
                </a:solidFill>
              </a:rPr>
              <a:t>Consider the following comparison between a packed and an unpacked MCQ stem: </a:t>
            </a:r>
          </a:p>
        </p:txBody>
      </p:sp>
      <p:sp>
        <p:nvSpPr>
          <p:cNvPr id="4" name="Content Placeholder 3"/>
          <p:cNvSpPr>
            <a:spLocks noGrp="1"/>
          </p:cNvSpPr>
          <p:nvPr>
            <p:ph idx="10"/>
          </p:nvPr>
        </p:nvSpPr>
        <p:spPr>
          <a:xfrm>
            <a:off x="1990056" y="1851670"/>
            <a:ext cx="6912768" cy="2808312"/>
          </a:xfrm>
        </p:spPr>
        <p:txBody>
          <a:bodyPr>
            <a:noAutofit/>
          </a:bodyPr>
          <a:lstStyle/>
          <a:p>
            <a:r>
              <a:rPr lang="en-US" sz="2000" b="1" dirty="0">
                <a:solidFill>
                  <a:schemeClr val="tx1"/>
                </a:solidFill>
              </a:rPr>
              <a:t>Packed MCQ stem: </a:t>
            </a:r>
            <a:r>
              <a:rPr lang="en-US" sz="2000" dirty="0">
                <a:solidFill>
                  <a:schemeClr val="tx1"/>
                </a:solidFill>
              </a:rPr>
              <a:t>A process used by plants and other organisms to convert light energy into chemical energy that can later be released to fuel the organisms' activities is called… </a:t>
            </a:r>
          </a:p>
          <a:p>
            <a:endParaRPr lang="en-US" sz="2000" dirty="0">
              <a:solidFill>
                <a:schemeClr val="tx1"/>
              </a:solidFill>
            </a:endParaRPr>
          </a:p>
          <a:p>
            <a:r>
              <a:rPr lang="en-US" sz="2000" b="1" dirty="0">
                <a:solidFill>
                  <a:schemeClr val="tx1"/>
                </a:solidFill>
              </a:rPr>
              <a:t>Unpacked MCQ stem: </a:t>
            </a:r>
            <a:r>
              <a:rPr lang="en-US" sz="2000" dirty="0">
                <a:solidFill>
                  <a:schemeClr val="tx1"/>
                </a:solidFill>
              </a:rPr>
              <a:t>Plants and other organisms can turn light energy from the sun into chemical energy. This chemical energy can be used later to give the plants and organisms energy to grow. What is this process called? </a:t>
            </a:r>
          </a:p>
          <a:p>
            <a:endParaRPr lang="en-US" sz="2000" dirty="0">
              <a:solidFill>
                <a:schemeClr val="tx1"/>
              </a:solidFill>
            </a:endParaRPr>
          </a:p>
        </p:txBody>
      </p:sp>
    </p:spTree>
    <p:extLst>
      <p:ext uri="{BB962C8B-B14F-4D97-AF65-F5344CB8AC3E}">
        <p14:creationId xmlns:p14="http://schemas.microsoft.com/office/powerpoint/2010/main" val="2720744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56" y="0"/>
            <a:ext cx="7153944" cy="987572"/>
          </a:xfrm>
        </p:spPr>
        <p:txBody>
          <a:bodyPr>
            <a:normAutofit fontScale="90000"/>
          </a:bodyPr>
          <a:lstStyle/>
          <a:p>
            <a:r>
              <a:rPr lang="en-US" dirty="0">
                <a:solidFill>
                  <a:schemeClr val="tx1"/>
                </a:solidFill>
              </a:rPr>
              <a:t>Packed vs. Unpacked Language</a:t>
            </a:r>
          </a:p>
        </p:txBody>
      </p:sp>
      <p:sp>
        <p:nvSpPr>
          <p:cNvPr id="3" name="Content Placeholder 2"/>
          <p:cNvSpPr>
            <a:spLocks noGrp="1"/>
          </p:cNvSpPr>
          <p:nvPr>
            <p:ph idx="1"/>
          </p:nvPr>
        </p:nvSpPr>
        <p:spPr>
          <a:xfrm>
            <a:off x="1979712" y="987573"/>
            <a:ext cx="6912768" cy="676671"/>
          </a:xfrm>
        </p:spPr>
        <p:txBody>
          <a:bodyPr>
            <a:noAutofit/>
          </a:bodyPr>
          <a:lstStyle/>
          <a:p>
            <a:r>
              <a:rPr lang="en-US" sz="1800" dirty="0">
                <a:solidFill>
                  <a:schemeClr val="tx1"/>
                </a:solidFill>
              </a:rPr>
              <a:t>Consider the following comparison between a packed and an unpacked MCQ stem: </a:t>
            </a:r>
          </a:p>
        </p:txBody>
      </p:sp>
      <p:sp>
        <p:nvSpPr>
          <p:cNvPr id="4" name="Content Placeholder 3"/>
          <p:cNvSpPr>
            <a:spLocks noGrp="1"/>
          </p:cNvSpPr>
          <p:nvPr>
            <p:ph idx="10"/>
          </p:nvPr>
        </p:nvSpPr>
        <p:spPr>
          <a:xfrm>
            <a:off x="1990056" y="1851670"/>
            <a:ext cx="6912768" cy="2808312"/>
          </a:xfrm>
        </p:spPr>
        <p:txBody>
          <a:bodyPr>
            <a:noAutofit/>
          </a:bodyPr>
          <a:lstStyle/>
          <a:p>
            <a:r>
              <a:rPr lang="en-US" sz="2000" b="1" dirty="0">
                <a:solidFill>
                  <a:schemeClr val="tx1"/>
                </a:solidFill>
              </a:rPr>
              <a:t>Packed MCQ stem: </a:t>
            </a:r>
            <a:r>
              <a:rPr lang="en-US" sz="2000" dirty="0">
                <a:solidFill>
                  <a:schemeClr val="tx1"/>
                </a:solidFill>
              </a:rPr>
              <a:t>A </a:t>
            </a:r>
            <a:r>
              <a:rPr lang="en-US" sz="2000" u="sng" dirty="0">
                <a:solidFill>
                  <a:schemeClr val="tx1"/>
                </a:solidFill>
              </a:rPr>
              <a:t>process</a:t>
            </a:r>
            <a:r>
              <a:rPr lang="en-US" sz="2000" dirty="0">
                <a:solidFill>
                  <a:srgbClr val="0070C0"/>
                </a:solidFill>
              </a:rPr>
              <a:t> used by plants and other organisms to </a:t>
            </a:r>
            <a:r>
              <a:rPr lang="en-US" sz="2000" i="1" dirty="0">
                <a:solidFill>
                  <a:srgbClr val="0070C0"/>
                </a:solidFill>
              </a:rPr>
              <a:t>convert</a:t>
            </a:r>
            <a:r>
              <a:rPr lang="en-US" sz="2000" dirty="0">
                <a:solidFill>
                  <a:srgbClr val="0070C0"/>
                </a:solidFill>
              </a:rPr>
              <a:t> light energy into chemical energy </a:t>
            </a:r>
            <a:r>
              <a:rPr lang="en-US" sz="2000" dirty="0">
                <a:solidFill>
                  <a:srgbClr val="7030A0"/>
                </a:solidFill>
              </a:rPr>
              <a:t>that can later be </a:t>
            </a:r>
            <a:r>
              <a:rPr lang="en-US" sz="2000" i="1" dirty="0">
                <a:solidFill>
                  <a:srgbClr val="7030A0"/>
                </a:solidFill>
              </a:rPr>
              <a:t>released</a:t>
            </a:r>
            <a:r>
              <a:rPr lang="en-US" sz="2000" dirty="0">
                <a:solidFill>
                  <a:srgbClr val="7030A0"/>
                </a:solidFill>
              </a:rPr>
              <a:t> to </a:t>
            </a:r>
            <a:r>
              <a:rPr lang="en-US" sz="2000" i="1" dirty="0">
                <a:solidFill>
                  <a:srgbClr val="7030A0"/>
                </a:solidFill>
              </a:rPr>
              <a:t>fuel</a:t>
            </a:r>
            <a:r>
              <a:rPr lang="en-US" sz="2000" dirty="0">
                <a:solidFill>
                  <a:srgbClr val="7030A0"/>
                </a:solidFill>
              </a:rPr>
              <a:t> the organisms' activities</a:t>
            </a:r>
            <a:r>
              <a:rPr lang="en-US" sz="2000" dirty="0">
                <a:solidFill>
                  <a:schemeClr val="tx1"/>
                </a:solidFill>
              </a:rPr>
              <a:t> is called… </a:t>
            </a:r>
          </a:p>
          <a:p>
            <a:endParaRPr lang="en-US" sz="2000" dirty="0">
              <a:solidFill>
                <a:schemeClr val="tx1"/>
              </a:solidFill>
            </a:endParaRPr>
          </a:p>
          <a:p>
            <a:r>
              <a:rPr lang="en-US" sz="2000" b="1" dirty="0">
                <a:solidFill>
                  <a:schemeClr val="tx1"/>
                </a:solidFill>
              </a:rPr>
              <a:t>Unpacked MCQ stem: </a:t>
            </a:r>
            <a:r>
              <a:rPr lang="en-US" sz="2000" dirty="0">
                <a:solidFill>
                  <a:srgbClr val="0070C0"/>
                </a:solidFill>
              </a:rPr>
              <a:t>Plants and other organisms can </a:t>
            </a:r>
            <a:r>
              <a:rPr lang="en-US" sz="2000" i="1" dirty="0">
                <a:solidFill>
                  <a:srgbClr val="0070C0"/>
                </a:solidFill>
              </a:rPr>
              <a:t>turn </a:t>
            </a:r>
            <a:r>
              <a:rPr lang="en-US" sz="2000" dirty="0">
                <a:solidFill>
                  <a:srgbClr val="0070C0"/>
                </a:solidFill>
              </a:rPr>
              <a:t>light energy </a:t>
            </a:r>
            <a:r>
              <a:rPr lang="en-US" sz="2000" i="1" dirty="0">
                <a:solidFill>
                  <a:srgbClr val="0070C0"/>
                </a:solidFill>
              </a:rPr>
              <a:t>from the sun </a:t>
            </a:r>
            <a:r>
              <a:rPr lang="en-US" sz="2000" dirty="0">
                <a:solidFill>
                  <a:srgbClr val="0070C0"/>
                </a:solidFill>
              </a:rPr>
              <a:t>into chemical energy.</a:t>
            </a:r>
            <a:r>
              <a:rPr lang="en-US" sz="2000" dirty="0">
                <a:solidFill>
                  <a:schemeClr val="tx1"/>
                </a:solidFill>
              </a:rPr>
              <a:t> </a:t>
            </a:r>
            <a:r>
              <a:rPr lang="en-US" sz="2000" dirty="0">
                <a:solidFill>
                  <a:srgbClr val="7030A0"/>
                </a:solidFill>
              </a:rPr>
              <a:t>This chemical energy can be </a:t>
            </a:r>
            <a:r>
              <a:rPr lang="en-US" sz="2000" i="1" dirty="0">
                <a:solidFill>
                  <a:srgbClr val="7030A0"/>
                </a:solidFill>
              </a:rPr>
              <a:t>used</a:t>
            </a:r>
            <a:r>
              <a:rPr lang="en-US" sz="2000" dirty="0">
                <a:solidFill>
                  <a:srgbClr val="7030A0"/>
                </a:solidFill>
              </a:rPr>
              <a:t> later to </a:t>
            </a:r>
            <a:r>
              <a:rPr lang="en-US" sz="2000" i="1" dirty="0">
                <a:solidFill>
                  <a:srgbClr val="7030A0"/>
                </a:solidFill>
              </a:rPr>
              <a:t>give</a:t>
            </a:r>
            <a:r>
              <a:rPr lang="en-US" sz="2000" dirty="0">
                <a:solidFill>
                  <a:srgbClr val="7030A0"/>
                </a:solidFill>
              </a:rPr>
              <a:t> the plants and organisms energy </a:t>
            </a:r>
            <a:r>
              <a:rPr lang="en-US" sz="2000" i="1" dirty="0">
                <a:solidFill>
                  <a:srgbClr val="7030A0"/>
                </a:solidFill>
              </a:rPr>
              <a:t>to grow</a:t>
            </a:r>
            <a:r>
              <a:rPr lang="en-US" sz="2000" dirty="0">
                <a:solidFill>
                  <a:srgbClr val="7030A0"/>
                </a:solidFill>
              </a:rPr>
              <a:t>.</a:t>
            </a:r>
            <a:r>
              <a:rPr lang="en-US" sz="2000" dirty="0">
                <a:solidFill>
                  <a:schemeClr val="tx1"/>
                </a:solidFill>
              </a:rPr>
              <a:t> What is this process called? </a:t>
            </a:r>
          </a:p>
          <a:p>
            <a:endParaRPr lang="en-US" sz="2000" dirty="0">
              <a:solidFill>
                <a:schemeClr val="tx1"/>
              </a:solidFill>
            </a:endParaRPr>
          </a:p>
        </p:txBody>
      </p:sp>
    </p:spTree>
    <p:extLst>
      <p:ext uri="{BB962C8B-B14F-4D97-AF65-F5344CB8AC3E}">
        <p14:creationId xmlns:p14="http://schemas.microsoft.com/office/powerpoint/2010/main" val="54489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a:t>
            </a:r>
          </a:p>
        </p:txBody>
      </p:sp>
      <p:sp>
        <p:nvSpPr>
          <p:cNvPr id="3" name="Text Placeholder 2"/>
          <p:cNvSpPr>
            <a:spLocks noGrp="1"/>
          </p:cNvSpPr>
          <p:nvPr>
            <p:ph type="body" idx="1"/>
          </p:nvPr>
        </p:nvSpPr>
        <p:spPr/>
        <p:txBody>
          <a:bodyPr/>
          <a:lstStyle/>
          <a:p>
            <a:r>
              <a:rPr lang="en-US" dirty="0">
                <a:solidFill>
                  <a:schemeClr val="tx1"/>
                </a:solidFill>
              </a:rPr>
              <a:t>Identifying Unpacked Questions </a:t>
            </a:r>
          </a:p>
        </p:txBody>
      </p:sp>
    </p:spTree>
    <p:extLst>
      <p:ext uri="{BB962C8B-B14F-4D97-AF65-F5344CB8AC3E}">
        <p14:creationId xmlns:p14="http://schemas.microsoft.com/office/powerpoint/2010/main" val="137113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normAutofit fontScale="90000"/>
          </a:bodyPr>
          <a:lstStyle/>
          <a:p>
            <a:r>
              <a:rPr lang="en-US" dirty="0"/>
              <a:t>Which MCQ stem is unpacked the most?</a:t>
            </a:r>
          </a:p>
        </p:txBody>
      </p:sp>
      <p:sp>
        <p:nvSpPr>
          <p:cNvPr id="3" name="Content Placeholder 2"/>
          <p:cNvSpPr>
            <a:spLocks noGrp="1"/>
          </p:cNvSpPr>
          <p:nvPr>
            <p:ph idx="1"/>
          </p:nvPr>
        </p:nvSpPr>
        <p:spPr>
          <a:xfrm>
            <a:off x="395536" y="895477"/>
            <a:ext cx="8496944" cy="936104"/>
          </a:xfrm>
        </p:spPr>
        <p:txBody>
          <a:bodyPr>
            <a:normAutofit/>
          </a:bodyPr>
          <a:lstStyle/>
          <a:p>
            <a:r>
              <a:rPr lang="en-CA" b="1" dirty="0">
                <a:solidFill>
                  <a:schemeClr val="tx1"/>
                </a:solidFill>
                <a:cs typeface="Arial" panose="020B0604020202020204" pitchFamily="34" charset="0"/>
              </a:rPr>
              <a:t>Original MCQ stem: </a:t>
            </a:r>
            <a:r>
              <a:rPr lang="en-CA" dirty="0">
                <a:solidFill>
                  <a:schemeClr val="tx1"/>
                </a:solidFill>
                <a:cs typeface="Arial" panose="020B0604020202020204" pitchFamily="34" charset="0"/>
              </a:rPr>
              <a:t>From a sociological perspective, one of the most significant factors that determines the number of children a woman bears is:</a:t>
            </a:r>
            <a:endParaRPr lang="en-US" dirty="0">
              <a:solidFill>
                <a:schemeClr val="tx1"/>
              </a:solidFill>
            </a:endParaRPr>
          </a:p>
        </p:txBody>
      </p:sp>
      <p:sp>
        <p:nvSpPr>
          <p:cNvPr id="4" name="Content Placeholder 3"/>
          <p:cNvSpPr>
            <a:spLocks noGrp="1"/>
          </p:cNvSpPr>
          <p:nvPr>
            <p:ph idx="10"/>
          </p:nvPr>
        </p:nvSpPr>
        <p:spPr>
          <a:xfrm>
            <a:off x="405880" y="1923678"/>
            <a:ext cx="8496944" cy="3219822"/>
          </a:xfrm>
        </p:spPr>
        <p:txBody>
          <a:bodyPr/>
          <a:lstStyle/>
          <a:p>
            <a:pPr marL="385763" indent="-385763">
              <a:buAutoNum type="alphaLcParenR"/>
            </a:pPr>
            <a:r>
              <a:rPr lang="en-CA" sz="2000" dirty="0">
                <a:solidFill>
                  <a:schemeClr val="tx1"/>
                </a:solidFill>
                <a:cs typeface="Arial" panose="020B0604020202020204" pitchFamily="34" charset="0"/>
              </a:rPr>
              <a:t>Certain factors can influence the number of children a woman bears. From a sociological perspective, what is the most significant factor?</a:t>
            </a:r>
          </a:p>
          <a:p>
            <a:pPr marL="385763" indent="-385763">
              <a:buAutoNum type="alphaLcParenR"/>
            </a:pPr>
            <a:endParaRPr lang="en-CA" sz="2000" dirty="0">
              <a:solidFill>
                <a:schemeClr val="tx1"/>
              </a:solidFill>
              <a:cs typeface="Arial" panose="020B0604020202020204" pitchFamily="34" charset="0"/>
            </a:endParaRPr>
          </a:p>
          <a:p>
            <a:pPr marL="385763" indent="-385763">
              <a:buAutoNum type="alphaLcParenR"/>
            </a:pPr>
            <a:r>
              <a:rPr lang="en-CA" sz="2000" dirty="0">
                <a:solidFill>
                  <a:schemeClr val="tx1"/>
                </a:solidFill>
                <a:cs typeface="Arial" panose="020B0604020202020204" pitchFamily="34" charset="0"/>
              </a:rPr>
              <a:t>From a sociological perspective, one of the most significant factors that helps influence the number of children a woman has is:</a:t>
            </a:r>
          </a:p>
          <a:p>
            <a:pPr marL="385763" indent="-385763">
              <a:buAutoNum type="alphaLcParenR"/>
            </a:pPr>
            <a:endParaRPr lang="en-CA" sz="2000" dirty="0">
              <a:solidFill>
                <a:schemeClr val="tx1"/>
              </a:solidFill>
              <a:cs typeface="Arial" panose="020B0604020202020204" pitchFamily="34" charset="0"/>
            </a:endParaRPr>
          </a:p>
          <a:p>
            <a:pPr marL="385763" indent="-385763">
              <a:buFont typeface="Arial" pitchFamily="34" charset="0"/>
              <a:buAutoNum type="alphaLcParenR"/>
            </a:pPr>
            <a:r>
              <a:rPr lang="en-CA" sz="2000" dirty="0">
                <a:solidFill>
                  <a:schemeClr val="tx1"/>
                </a:solidFill>
                <a:cs typeface="Arial" panose="020B0604020202020204" pitchFamily="34" charset="0"/>
              </a:rPr>
              <a:t>Certain factors in society can cause women to have more or fewer children. From a sociological perspective, which of the following factors has the strongest effect on the number of children women have? </a:t>
            </a:r>
          </a:p>
          <a:p>
            <a:pPr marL="385763" indent="-385763">
              <a:buAutoNum type="alphaLcParenR"/>
            </a:pPr>
            <a:endParaRPr lang="en-CA" sz="2000" dirty="0">
              <a:solidFill>
                <a:schemeClr val="tx1"/>
              </a:solidFill>
              <a:cs typeface="Arial" panose="020B0604020202020204" pitchFamily="34" charset="0"/>
            </a:endParaRPr>
          </a:p>
          <a:p>
            <a:endParaRPr lang="en-US" dirty="0"/>
          </a:p>
        </p:txBody>
      </p:sp>
    </p:spTree>
    <p:extLst>
      <p:ext uri="{BB962C8B-B14F-4D97-AF65-F5344CB8AC3E}">
        <p14:creationId xmlns:p14="http://schemas.microsoft.com/office/powerpoint/2010/main" val="1590212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normAutofit fontScale="90000"/>
          </a:bodyPr>
          <a:lstStyle/>
          <a:p>
            <a:r>
              <a:rPr lang="en-US" dirty="0"/>
              <a:t>Which MCQ stem is unpacked the most?</a:t>
            </a:r>
          </a:p>
        </p:txBody>
      </p:sp>
      <p:sp>
        <p:nvSpPr>
          <p:cNvPr id="3" name="Content Placeholder 2"/>
          <p:cNvSpPr>
            <a:spLocks noGrp="1"/>
          </p:cNvSpPr>
          <p:nvPr>
            <p:ph idx="1"/>
          </p:nvPr>
        </p:nvSpPr>
        <p:spPr>
          <a:xfrm>
            <a:off x="395536" y="895477"/>
            <a:ext cx="8496944" cy="936104"/>
          </a:xfrm>
        </p:spPr>
        <p:txBody>
          <a:bodyPr>
            <a:normAutofit/>
          </a:bodyPr>
          <a:lstStyle/>
          <a:p>
            <a:r>
              <a:rPr lang="en-CA" b="1" dirty="0">
                <a:solidFill>
                  <a:schemeClr val="tx1"/>
                </a:solidFill>
                <a:cs typeface="Arial" panose="020B0604020202020204" pitchFamily="34" charset="0"/>
              </a:rPr>
              <a:t>Original MCQ stem: </a:t>
            </a:r>
            <a:r>
              <a:rPr lang="en-CA" dirty="0">
                <a:solidFill>
                  <a:schemeClr val="tx1"/>
                </a:solidFill>
                <a:cs typeface="Arial" panose="020B0604020202020204" pitchFamily="34" charset="0"/>
              </a:rPr>
              <a:t>From a sociological perspective, one of the most significant factors that determines the number of children a woman bears is:</a:t>
            </a:r>
            <a:endParaRPr lang="en-US" dirty="0">
              <a:solidFill>
                <a:schemeClr val="tx1"/>
              </a:solidFill>
            </a:endParaRPr>
          </a:p>
        </p:txBody>
      </p:sp>
      <p:sp>
        <p:nvSpPr>
          <p:cNvPr id="4" name="Content Placeholder 3"/>
          <p:cNvSpPr>
            <a:spLocks noGrp="1"/>
          </p:cNvSpPr>
          <p:nvPr>
            <p:ph idx="10"/>
          </p:nvPr>
        </p:nvSpPr>
        <p:spPr>
          <a:xfrm>
            <a:off x="405880" y="1923678"/>
            <a:ext cx="8496944" cy="3219822"/>
          </a:xfrm>
        </p:spPr>
        <p:txBody>
          <a:bodyPr/>
          <a:lstStyle/>
          <a:p>
            <a:pPr marL="385763" indent="-385763">
              <a:buAutoNum type="alphaLcParenR"/>
            </a:pPr>
            <a:r>
              <a:rPr lang="en-CA" sz="2000" dirty="0">
                <a:solidFill>
                  <a:schemeClr val="tx1"/>
                </a:solidFill>
                <a:cs typeface="Arial" panose="020B0604020202020204" pitchFamily="34" charset="0"/>
              </a:rPr>
              <a:t>Certain factors can influence the number of children a woman bears. From a sociological perspective, what is the most significant factor?</a:t>
            </a:r>
          </a:p>
          <a:p>
            <a:pPr marL="385763" indent="-385763">
              <a:buAutoNum type="alphaLcParenR"/>
            </a:pPr>
            <a:endParaRPr lang="en-CA" sz="2000" dirty="0">
              <a:solidFill>
                <a:schemeClr val="tx1"/>
              </a:solidFill>
              <a:cs typeface="Arial" panose="020B0604020202020204" pitchFamily="34" charset="0"/>
            </a:endParaRPr>
          </a:p>
          <a:p>
            <a:pPr marL="385763" indent="-385763">
              <a:buAutoNum type="alphaLcParenR"/>
            </a:pPr>
            <a:r>
              <a:rPr lang="en-CA" sz="2000" dirty="0">
                <a:solidFill>
                  <a:schemeClr val="tx1"/>
                </a:solidFill>
                <a:cs typeface="Arial" panose="020B0604020202020204" pitchFamily="34" charset="0"/>
              </a:rPr>
              <a:t>From a sociological perspective, one of the most significant factors that helps influence the number of children a woman has is:</a:t>
            </a:r>
          </a:p>
          <a:p>
            <a:pPr marL="385763" indent="-385763">
              <a:buAutoNum type="alphaLcParenR"/>
            </a:pPr>
            <a:endParaRPr lang="en-CA" sz="2000" dirty="0">
              <a:solidFill>
                <a:schemeClr val="tx1"/>
              </a:solidFill>
              <a:cs typeface="Arial" panose="020B0604020202020204" pitchFamily="34" charset="0"/>
            </a:endParaRPr>
          </a:p>
          <a:p>
            <a:pPr marL="385763" indent="-385763">
              <a:buFont typeface="Arial" pitchFamily="34" charset="0"/>
              <a:buAutoNum type="alphaLcParenR"/>
            </a:pPr>
            <a:r>
              <a:rPr lang="en-CA" sz="2000" dirty="0">
                <a:solidFill>
                  <a:srgbClr val="00B050"/>
                </a:solidFill>
                <a:cs typeface="Arial" panose="020B0604020202020204" pitchFamily="34" charset="0"/>
              </a:rPr>
              <a:t>Certain factors in society can cause women to have more or fewer children. From a sociological perspective, which of the following factors has the strongest effect on the number of children women have? </a:t>
            </a:r>
          </a:p>
          <a:p>
            <a:pPr marL="385763" indent="-385763">
              <a:buAutoNum type="alphaLcParenR"/>
            </a:pPr>
            <a:endParaRPr lang="en-CA" sz="2000" dirty="0">
              <a:solidFill>
                <a:schemeClr val="tx1"/>
              </a:solidFill>
              <a:cs typeface="Arial" panose="020B0604020202020204" pitchFamily="34" charset="0"/>
            </a:endParaRPr>
          </a:p>
          <a:p>
            <a:endParaRPr lang="en-US" dirty="0"/>
          </a:p>
        </p:txBody>
      </p:sp>
    </p:spTree>
    <p:extLst>
      <p:ext uri="{BB962C8B-B14F-4D97-AF65-F5344CB8AC3E}">
        <p14:creationId xmlns:p14="http://schemas.microsoft.com/office/powerpoint/2010/main" val="268859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normAutofit fontScale="90000"/>
          </a:bodyPr>
          <a:lstStyle/>
          <a:p>
            <a:r>
              <a:rPr lang="en-US" dirty="0"/>
              <a:t>Which MCQ stem is unpacked the most?</a:t>
            </a:r>
          </a:p>
        </p:txBody>
      </p:sp>
      <p:sp>
        <p:nvSpPr>
          <p:cNvPr id="3" name="Content Placeholder 2"/>
          <p:cNvSpPr>
            <a:spLocks noGrp="1"/>
          </p:cNvSpPr>
          <p:nvPr>
            <p:ph idx="1"/>
          </p:nvPr>
        </p:nvSpPr>
        <p:spPr>
          <a:xfrm>
            <a:off x="395536" y="895477"/>
            <a:ext cx="8496944" cy="936104"/>
          </a:xfrm>
        </p:spPr>
        <p:txBody>
          <a:bodyPr>
            <a:normAutofit lnSpcReduction="10000"/>
          </a:bodyPr>
          <a:lstStyle/>
          <a:p>
            <a:r>
              <a:rPr lang="en-CA" b="1" dirty="0">
                <a:solidFill>
                  <a:schemeClr val="tx1"/>
                </a:solidFill>
                <a:cs typeface="Arial" panose="020B0604020202020204" pitchFamily="34" charset="0"/>
              </a:rPr>
              <a:t>Original MCQ stem: </a:t>
            </a:r>
            <a:r>
              <a:rPr lang="en-CA" dirty="0">
                <a:solidFill>
                  <a:schemeClr val="tx1"/>
                </a:solidFill>
                <a:cs typeface="Arial" panose="020B0604020202020204" pitchFamily="34" charset="0"/>
              </a:rPr>
              <a:t>A business leader who welcomes a variety of opinions from subordinates and invites experts' critiques of their company's developing plans is most likely to avoid:</a:t>
            </a:r>
            <a:endParaRPr lang="en-US" dirty="0">
              <a:solidFill>
                <a:schemeClr val="tx1"/>
              </a:solidFill>
            </a:endParaRPr>
          </a:p>
        </p:txBody>
      </p:sp>
      <p:sp>
        <p:nvSpPr>
          <p:cNvPr id="4" name="Content Placeholder 3"/>
          <p:cNvSpPr>
            <a:spLocks noGrp="1"/>
          </p:cNvSpPr>
          <p:nvPr>
            <p:ph idx="10"/>
          </p:nvPr>
        </p:nvSpPr>
        <p:spPr>
          <a:xfrm>
            <a:off x="107504" y="2067694"/>
            <a:ext cx="8784976" cy="3075806"/>
          </a:xfrm>
        </p:spPr>
        <p:txBody>
          <a:bodyPr>
            <a:normAutofit fontScale="85000" lnSpcReduction="20000"/>
          </a:bodyPr>
          <a:lstStyle/>
          <a:p>
            <a:pPr marL="457200" indent="-457200">
              <a:buAutoNum type="alphaLcParenR"/>
            </a:pPr>
            <a:r>
              <a:rPr lang="en-CA" sz="2000" dirty="0">
                <a:solidFill>
                  <a:schemeClr val="tx1"/>
                </a:solidFill>
                <a:cs typeface="Arial" panose="020B0604020202020204" pitchFamily="34" charset="0"/>
              </a:rPr>
              <a:t>Some business leaders who encourage their employees to give their own individual opinions about how the company can develop, while also inviting experts to give critical feedback about the company’s development are most likely to avoid:</a:t>
            </a:r>
          </a:p>
          <a:p>
            <a:pPr marL="457200" indent="-457200">
              <a:buAutoNum type="alphaLcParenR"/>
            </a:pPr>
            <a:endParaRPr lang="en-CA" sz="2000" dirty="0">
              <a:solidFill>
                <a:schemeClr val="tx1"/>
              </a:solidFill>
              <a:cs typeface="Arial" panose="020B0604020202020204" pitchFamily="34" charset="0"/>
            </a:endParaRPr>
          </a:p>
          <a:p>
            <a:pPr marL="457200" indent="-457200">
              <a:buAutoNum type="alphaLcParenR"/>
            </a:pPr>
            <a:r>
              <a:rPr lang="en-CA" sz="2000" dirty="0">
                <a:solidFill>
                  <a:schemeClr val="tx1"/>
                </a:solidFill>
                <a:cs typeface="Arial" panose="020B0604020202020204" pitchFamily="34" charset="0"/>
              </a:rPr>
              <a:t>Some business leaders encourage their employees to give their own individual opinions about how the company can develop. These leaders also ask experts to give critical feedback about the company’s development. These types of business leaders are most likely to avoid:</a:t>
            </a:r>
          </a:p>
          <a:p>
            <a:pPr marL="457200" indent="-457200">
              <a:buAutoNum type="alphaLcParenR"/>
            </a:pPr>
            <a:endParaRPr lang="en-CA" sz="2000" dirty="0">
              <a:solidFill>
                <a:schemeClr val="tx1"/>
              </a:solidFill>
              <a:cs typeface="Arial" panose="020B0604020202020204" pitchFamily="34" charset="0"/>
            </a:endParaRPr>
          </a:p>
          <a:p>
            <a:pPr marL="457200" indent="-457200">
              <a:buAutoNum type="alphaLcParenR"/>
            </a:pPr>
            <a:r>
              <a:rPr lang="en-CA" sz="2000" dirty="0">
                <a:solidFill>
                  <a:schemeClr val="tx1"/>
                </a:solidFill>
                <a:cs typeface="Arial" panose="020B0604020202020204" pitchFamily="34" charset="0"/>
              </a:rPr>
              <a:t>Some business leaders encourage their subordinates to give their own individual opinions about how the company can develop. These leaders also invite experts to critique the company’s plans for development. These types of business leaders are most likely to avoid:</a:t>
            </a:r>
          </a:p>
          <a:p>
            <a:endParaRPr lang="en-CA" sz="2000" dirty="0">
              <a:solidFill>
                <a:schemeClr val="tx1"/>
              </a:solidFill>
              <a:cs typeface="Arial" panose="020B0604020202020204" pitchFamily="34" charset="0"/>
            </a:endParaRPr>
          </a:p>
          <a:p>
            <a:endParaRPr lang="en-US" dirty="0"/>
          </a:p>
        </p:txBody>
      </p:sp>
    </p:spTree>
    <p:extLst>
      <p:ext uri="{BB962C8B-B14F-4D97-AF65-F5344CB8AC3E}">
        <p14:creationId xmlns:p14="http://schemas.microsoft.com/office/powerpoint/2010/main" val="207887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normAutofit fontScale="90000"/>
          </a:bodyPr>
          <a:lstStyle/>
          <a:p>
            <a:r>
              <a:rPr lang="en-US" dirty="0"/>
              <a:t>Which MCQ stem is unpacked the most?</a:t>
            </a:r>
          </a:p>
        </p:txBody>
      </p:sp>
      <p:sp>
        <p:nvSpPr>
          <p:cNvPr id="3" name="Content Placeholder 2"/>
          <p:cNvSpPr>
            <a:spLocks noGrp="1"/>
          </p:cNvSpPr>
          <p:nvPr>
            <p:ph idx="1"/>
          </p:nvPr>
        </p:nvSpPr>
        <p:spPr>
          <a:xfrm>
            <a:off x="395536" y="895477"/>
            <a:ext cx="8496944" cy="936104"/>
          </a:xfrm>
        </p:spPr>
        <p:txBody>
          <a:bodyPr>
            <a:normAutofit lnSpcReduction="10000"/>
          </a:bodyPr>
          <a:lstStyle/>
          <a:p>
            <a:r>
              <a:rPr lang="en-CA" b="1" dirty="0">
                <a:solidFill>
                  <a:schemeClr val="tx1"/>
                </a:solidFill>
                <a:cs typeface="Arial" panose="020B0604020202020204" pitchFamily="34" charset="0"/>
              </a:rPr>
              <a:t>Original MCQ stem: </a:t>
            </a:r>
            <a:r>
              <a:rPr lang="en-CA" dirty="0">
                <a:solidFill>
                  <a:schemeClr val="tx1"/>
                </a:solidFill>
                <a:cs typeface="Arial" panose="020B0604020202020204" pitchFamily="34" charset="0"/>
              </a:rPr>
              <a:t>A business leader who welcomes a variety of opinions from subordinates and invites experts' critiques of their company's developing plans is most likely to avoid:</a:t>
            </a:r>
            <a:endParaRPr lang="en-US" dirty="0">
              <a:solidFill>
                <a:schemeClr val="tx1"/>
              </a:solidFill>
            </a:endParaRPr>
          </a:p>
        </p:txBody>
      </p:sp>
      <p:sp>
        <p:nvSpPr>
          <p:cNvPr id="4" name="Content Placeholder 3"/>
          <p:cNvSpPr>
            <a:spLocks noGrp="1"/>
          </p:cNvSpPr>
          <p:nvPr>
            <p:ph idx="10"/>
          </p:nvPr>
        </p:nvSpPr>
        <p:spPr>
          <a:xfrm>
            <a:off x="107504" y="2067694"/>
            <a:ext cx="8784976" cy="3075806"/>
          </a:xfrm>
        </p:spPr>
        <p:txBody>
          <a:bodyPr>
            <a:normAutofit fontScale="85000" lnSpcReduction="20000"/>
          </a:bodyPr>
          <a:lstStyle/>
          <a:p>
            <a:pPr marL="457200" indent="-457200">
              <a:buAutoNum type="alphaLcParenR"/>
            </a:pPr>
            <a:r>
              <a:rPr lang="en-CA" sz="2000" dirty="0">
                <a:solidFill>
                  <a:schemeClr val="tx1"/>
                </a:solidFill>
                <a:cs typeface="Arial" panose="020B0604020202020204" pitchFamily="34" charset="0"/>
              </a:rPr>
              <a:t>Some business leaders who encourage their employees to give their own individual opinions about how the company can develop, while also inviting experts to give critical feedback about the company’s development are most likely to avoid:</a:t>
            </a:r>
          </a:p>
          <a:p>
            <a:pPr marL="457200" indent="-457200">
              <a:buAutoNum type="alphaLcParenR"/>
            </a:pPr>
            <a:endParaRPr lang="en-CA" sz="2000" dirty="0">
              <a:solidFill>
                <a:schemeClr val="tx1"/>
              </a:solidFill>
              <a:cs typeface="Arial" panose="020B0604020202020204" pitchFamily="34" charset="0"/>
            </a:endParaRPr>
          </a:p>
          <a:p>
            <a:pPr marL="457200" indent="-457200">
              <a:buAutoNum type="alphaLcParenR"/>
            </a:pPr>
            <a:r>
              <a:rPr lang="en-CA" sz="2000" dirty="0">
                <a:solidFill>
                  <a:srgbClr val="00B050"/>
                </a:solidFill>
                <a:cs typeface="Arial" panose="020B0604020202020204" pitchFamily="34" charset="0"/>
              </a:rPr>
              <a:t>Some business leaders encourage their employees to give their own individual opinions about how the company can develop. These leaders also ask experts to give critical feedback about the company’s development. These types of business leaders are most likely to avoid:</a:t>
            </a:r>
          </a:p>
          <a:p>
            <a:pPr marL="457200" indent="-457200">
              <a:buAutoNum type="alphaLcParenR"/>
            </a:pPr>
            <a:endParaRPr lang="en-CA" sz="2000" dirty="0">
              <a:solidFill>
                <a:schemeClr val="tx1"/>
              </a:solidFill>
              <a:cs typeface="Arial" panose="020B0604020202020204" pitchFamily="34" charset="0"/>
            </a:endParaRPr>
          </a:p>
          <a:p>
            <a:pPr marL="457200" indent="-457200">
              <a:buAutoNum type="alphaLcParenR"/>
            </a:pPr>
            <a:r>
              <a:rPr lang="en-CA" sz="2000" dirty="0">
                <a:solidFill>
                  <a:schemeClr val="tx1"/>
                </a:solidFill>
                <a:cs typeface="Arial" panose="020B0604020202020204" pitchFamily="34" charset="0"/>
              </a:rPr>
              <a:t>Some business leaders encourage their subordinates to give their own individual opinions about how the company can develop. These leaders also invite experts to critique the company’s plans for development. These types of business leaders are most likely to avoid:</a:t>
            </a:r>
          </a:p>
          <a:p>
            <a:endParaRPr lang="en-CA" sz="2000" dirty="0">
              <a:solidFill>
                <a:schemeClr val="tx1"/>
              </a:solidFill>
              <a:cs typeface="Arial" panose="020B0604020202020204" pitchFamily="34" charset="0"/>
            </a:endParaRPr>
          </a:p>
          <a:p>
            <a:endParaRPr lang="en-US" dirty="0"/>
          </a:p>
        </p:txBody>
      </p:sp>
    </p:spTree>
    <p:extLst>
      <p:ext uri="{BB962C8B-B14F-4D97-AF65-F5344CB8AC3E}">
        <p14:creationId xmlns:p14="http://schemas.microsoft.com/office/powerpoint/2010/main" val="30489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a:t>
            </a:r>
          </a:p>
        </p:txBody>
      </p:sp>
      <p:sp>
        <p:nvSpPr>
          <p:cNvPr id="3" name="Text Placeholder 2"/>
          <p:cNvSpPr>
            <a:spLocks noGrp="1"/>
          </p:cNvSpPr>
          <p:nvPr>
            <p:ph type="body" idx="1"/>
          </p:nvPr>
        </p:nvSpPr>
        <p:spPr/>
        <p:txBody>
          <a:bodyPr/>
          <a:lstStyle/>
          <a:p>
            <a:r>
              <a:rPr lang="en-US" dirty="0">
                <a:solidFill>
                  <a:schemeClr val="tx1"/>
                </a:solidFill>
              </a:rPr>
              <a:t>Unpacking MCQs (or other academic language)</a:t>
            </a:r>
          </a:p>
        </p:txBody>
      </p:sp>
    </p:spTree>
    <p:extLst>
      <p:ext uri="{BB962C8B-B14F-4D97-AF65-F5344CB8AC3E}">
        <p14:creationId xmlns:p14="http://schemas.microsoft.com/office/powerpoint/2010/main" val="336830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56" y="0"/>
            <a:ext cx="7153944" cy="987572"/>
          </a:xfrm>
        </p:spPr>
        <p:txBody>
          <a:bodyPr>
            <a:normAutofit fontScale="90000"/>
          </a:bodyPr>
          <a:lstStyle/>
          <a:p>
            <a:r>
              <a:rPr lang="en-US" dirty="0">
                <a:solidFill>
                  <a:schemeClr val="tx1"/>
                </a:solidFill>
              </a:rPr>
              <a:t>Packed vs. Unpacked Language</a:t>
            </a:r>
          </a:p>
        </p:txBody>
      </p:sp>
      <p:sp>
        <p:nvSpPr>
          <p:cNvPr id="3" name="Content Placeholder 2"/>
          <p:cNvSpPr>
            <a:spLocks noGrp="1"/>
          </p:cNvSpPr>
          <p:nvPr>
            <p:ph idx="1"/>
          </p:nvPr>
        </p:nvSpPr>
        <p:spPr>
          <a:xfrm>
            <a:off x="1979712" y="987573"/>
            <a:ext cx="6912768" cy="676671"/>
          </a:xfrm>
        </p:spPr>
        <p:txBody>
          <a:bodyPr>
            <a:noAutofit/>
          </a:bodyPr>
          <a:lstStyle/>
          <a:p>
            <a:r>
              <a:rPr lang="en-US" sz="1800" dirty="0">
                <a:solidFill>
                  <a:schemeClr val="tx1"/>
                </a:solidFill>
              </a:rPr>
              <a:t>Let’s try one together!</a:t>
            </a:r>
          </a:p>
        </p:txBody>
      </p:sp>
      <p:sp>
        <p:nvSpPr>
          <p:cNvPr id="4" name="Content Placeholder 3"/>
          <p:cNvSpPr>
            <a:spLocks noGrp="1"/>
          </p:cNvSpPr>
          <p:nvPr>
            <p:ph idx="10"/>
          </p:nvPr>
        </p:nvSpPr>
        <p:spPr>
          <a:xfrm>
            <a:off x="1990056" y="1851670"/>
            <a:ext cx="6912768" cy="2808312"/>
          </a:xfrm>
        </p:spPr>
        <p:txBody>
          <a:bodyPr>
            <a:noAutofit/>
          </a:bodyPr>
          <a:lstStyle/>
          <a:p>
            <a:r>
              <a:rPr lang="en-US" sz="2800" b="1" dirty="0">
                <a:solidFill>
                  <a:schemeClr val="tx1"/>
                </a:solidFill>
              </a:rPr>
              <a:t>Packed MCQ stem: </a:t>
            </a:r>
            <a:r>
              <a:rPr lang="en-US" sz="2800" dirty="0">
                <a:solidFill>
                  <a:schemeClr val="tx1"/>
                </a:solidFill>
              </a:rPr>
              <a:t>The enzyme that synthesizes short sequences of RNA during DNA replication and that is necessary for DNA synthesis to initiate is… </a:t>
            </a:r>
          </a:p>
          <a:p>
            <a:endParaRPr lang="en-US" sz="2000" dirty="0">
              <a:solidFill>
                <a:schemeClr val="tx1"/>
              </a:solidFill>
            </a:endParaRPr>
          </a:p>
          <a:p>
            <a:r>
              <a:rPr lang="en-US" sz="2000" dirty="0">
                <a:solidFill>
                  <a:schemeClr val="tx1"/>
                </a:solidFill>
              </a:rPr>
              <a:t>How would we start to unpack this language? </a:t>
            </a:r>
          </a:p>
        </p:txBody>
      </p:sp>
    </p:spTree>
    <p:extLst>
      <p:ext uri="{BB962C8B-B14F-4D97-AF65-F5344CB8AC3E}">
        <p14:creationId xmlns:p14="http://schemas.microsoft.com/office/powerpoint/2010/main" val="2252725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Packed vs. Unpacked Language</a:t>
            </a:r>
            <a:endParaRPr lang="en-US" dirty="0"/>
          </a:p>
        </p:txBody>
      </p:sp>
      <p:sp>
        <p:nvSpPr>
          <p:cNvPr id="3" name="Content Placeholder 2"/>
          <p:cNvSpPr>
            <a:spLocks noGrp="1"/>
          </p:cNvSpPr>
          <p:nvPr>
            <p:ph idx="1"/>
          </p:nvPr>
        </p:nvSpPr>
        <p:spPr>
          <a:xfrm>
            <a:off x="1990056" y="1028856"/>
            <a:ext cx="6912768" cy="647096"/>
          </a:xfrm>
        </p:spPr>
        <p:txBody>
          <a:bodyPr>
            <a:noAutofit/>
          </a:bodyPr>
          <a:lstStyle/>
          <a:p>
            <a:r>
              <a:rPr lang="en-US" dirty="0">
                <a:solidFill>
                  <a:schemeClr val="tx1"/>
                </a:solidFill>
              </a:rPr>
              <a:t>Think of this as a paraphrasing exercise. What are the main ideas that you would like to capture in the new text? </a:t>
            </a:r>
          </a:p>
        </p:txBody>
      </p:sp>
      <p:sp>
        <p:nvSpPr>
          <p:cNvPr id="4" name="Content Placeholder 3"/>
          <p:cNvSpPr>
            <a:spLocks noGrp="1"/>
          </p:cNvSpPr>
          <p:nvPr>
            <p:ph idx="10"/>
          </p:nvPr>
        </p:nvSpPr>
        <p:spPr>
          <a:xfrm>
            <a:off x="1990056" y="1820342"/>
            <a:ext cx="6912768" cy="3271688"/>
          </a:xfrm>
        </p:spPr>
        <p:txBody>
          <a:bodyPr>
            <a:normAutofit fontScale="92500"/>
          </a:bodyPr>
          <a:lstStyle/>
          <a:p>
            <a:r>
              <a:rPr lang="en-US" sz="2000" b="1" dirty="0">
                <a:solidFill>
                  <a:schemeClr val="tx1"/>
                </a:solidFill>
              </a:rPr>
              <a:t>Packed MCQ stem: </a:t>
            </a:r>
            <a:r>
              <a:rPr lang="en-US" sz="2000" dirty="0">
                <a:solidFill>
                  <a:schemeClr val="tx1"/>
                </a:solidFill>
              </a:rPr>
              <a:t>The enzyme that synthesizes short sequences of RNA during DNA replication and that is necessary for DNA synthesis to initiate is… </a:t>
            </a:r>
          </a:p>
          <a:p>
            <a:endParaRPr lang="en-US" sz="2000" dirty="0">
              <a:solidFill>
                <a:schemeClr val="tx1"/>
              </a:solidFill>
            </a:endParaRPr>
          </a:p>
          <a:p>
            <a:pPr marL="342900" indent="-342900">
              <a:buFont typeface="+mj-lt"/>
              <a:buAutoNum type="arabicPeriod"/>
            </a:pPr>
            <a:r>
              <a:rPr lang="en-US" sz="2000" dirty="0">
                <a:solidFill>
                  <a:schemeClr val="tx1"/>
                </a:solidFill>
              </a:rPr>
              <a:t>One </a:t>
            </a:r>
            <a:r>
              <a:rPr lang="en-US" sz="2000" u="sng" dirty="0">
                <a:solidFill>
                  <a:schemeClr val="tx1"/>
                </a:solidFill>
              </a:rPr>
              <a:t>enzyme</a:t>
            </a:r>
            <a:r>
              <a:rPr lang="en-US" sz="2000" dirty="0">
                <a:solidFill>
                  <a:schemeClr val="tx1"/>
                </a:solidFill>
              </a:rPr>
              <a:t> synthesizes short sequences of RNA. </a:t>
            </a:r>
          </a:p>
          <a:p>
            <a:pPr marL="342900" indent="-342900">
              <a:buFont typeface="+mj-lt"/>
              <a:buAutoNum type="arabicPeriod"/>
            </a:pPr>
            <a:r>
              <a:rPr lang="en-US" sz="2000" dirty="0">
                <a:solidFill>
                  <a:schemeClr val="tx1"/>
                </a:solidFill>
              </a:rPr>
              <a:t>This happens during DNA replication. </a:t>
            </a:r>
          </a:p>
          <a:p>
            <a:pPr marL="342900" indent="-342900">
              <a:buFont typeface="+mj-lt"/>
              <a:buAutoNum type="arabicPeriod"/>
            </a:pPr>
            <a:r>
              <a:rPr lang="en-US" sz="2000" dirty="0">
                <a:solidFill>
                  <a:schemeClr val="tx1"/>
                </a:solidFill>
              </a:rPr>
              <a:t>This is necessary for DNA synthesis to initiate. </a:t>
            </a:r>
          </a:p>
          <a:p>
            <a:endParaRPr lang="en-US" dirty="0">
              <a:solidFill>
                <a:schemeClr val="tx1"/>
              </a:solidFill>
            </a:endParaRPr>
          </a:p>
          <a:p>
            <a:endParaRPr lang="en-US" dirty="0">
              <a:solidFill>
                <a:schemeClr val="tx1"/>
              </a:solidFill>
            </a:endParaRPr>
          </a:p>
          <a:p>
            <a:r>
              <a:rPr lang="en-US" sz="1900" dirty="0">
                <a:solidFill>
                  <a:schemeClr val="tx1"/>
                </a:solidFill>
              </a:rPr>
              <a:t>We would then also want to think about the </a:t>
            </a:r>
            <a:r>
              <a:rPr lang="en-US" sz="1900" b="1" dirty="0">
                <a:solidFill>
                  <a:schemeClr val="tx1"/>
                </a:solidFill>
              </a:rPr>
              <a:t>vocabulary</a:t>
            </a:r>
            <a:r>
              <a:rPr lang="en-US" sz="1900" dirty="0">
                <a:solidFill>
                  <a:schemeClr val="tx1"/>
                </a:solidFill>
              </a:rPr>
              <a:t> that we use!</a:t>
            </a:r>
          </a:p>
        </p:txBody>
      </p:sp>
    </p:spTree>
    <p:extLst>
      <p:ext uri="{BB962C8B-B14F-4D97-AF65-F5344CB8AC3E}">
        <p14:creationId xmlns:p14="http://schemas.microsoft.com/office/powerpoint/2010/main" val="404470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 </a:t>
            </a:r>
            <a:r>
              <a:rPr lang="en-US" b="1" dirty="0">
                <a:latin typeface="Arial" pitchFamily="34" charset="0"/>
                <a:cs typeface="Arial" pitchFamily="34" charset="0"/>
              </a:rPr>
              <a:t>Multiple choice questions (MCQs) </a:t>
            </a:r>
            <a:endParaRPr lang="en-US" dirty="0"/>
          </a:p>
        </p:txBody>
      </p:sp>
      <p:sp>
        <p:nvSpPr>
          <p:cNvPr id="5" name="Content Placeholder 4"/>
          <p:cNvSpPr>
            <a:spLocks noGrp="1"/>
          </p:cNvSpPr>
          <p:nvPr>
            <p:ph idx="10"/>
          </p:nvPr>
        </p:nvSpPr>
        <p:spPr>
          <a:xfrm>
            <a:off x="467544" y="1347614"/>
            <a:ext cx="8389567" cy="3184454"/>
          </a:xfrm>
        </p:spPr>
        <p:txBody>
          <a:bodyPr>
            <a:noAutofit/>
          </a:bodyPr>
          <a:lstStyle/>
          <a:p>
            <a:pPr>
              <a:defRPr/>
            </a:pPr>
            <a:r>
              <a:rPr lang="en-US" sz="2200" dirty="0">
                <a:solidFill>
                  <a:schemeClr val="tx1"/>
                </a:solidFill>
              </a:rPr>
              <a:t>Multiple choice questions (MCQs) used for formative and summative assessment of students’ cognitive knowledge in undergraduate higher education course tests tend to contain highly complex linguistic features, which may result in</a:t>
            </a:r>
          </a:p>
          <a:p>
            <a:pPr>
              <a:defRPr/>
            </a:pPr>
            <a:endParaRPr lang="en-US" sz="2200" dirty="0">
              <a:solidFill>
                <a:schemeClr val="tx1"/>
              </a:solidFill>
            </a:endParaRPr>
          </a:p>
          <a:p>
            <a:pPr marL="342900" indent="-342900">
              <a:buFont typeface="+mj-lt"/>
              <a:buAutoNum type="alphaLcParenR"/>
              <a:defRPr/>
            </a:pPr>
            <a:r>
              <a:rPr lang="en-US" sz="2200" dirty="0">
                <a:solidFill>
                  <a:schemeClr val="tx1"/>
                </a:solidFill>
              </a:rPr>
              <a:t>A difficulty for instructors to provide feedback in a timely manner. </a:t>
            </a:r>
          </a:p>
          <a:p>
            <a:pPr marL="342900" indent="-342900">
              <a:buFont typeface="+mj-lt"/>
              <a:buAutoNum type="alphaLcParenR"/>
              <a:defRPr/>
            </a:pPr>
            <a:r>
              <a:rPr lang="en-US" sz="2200" dirty="0">
                <a:solidFill>
                  <a:schemeClr val="tx1"/>
                </a:solidFill>
              </a:rPr>
              <a:t>Many instructors choosing not to include multiple choice questions in their examinations.  </a:t>
            </a:r>
          </a:p>
          <a:p>
            <a:pPr marL="342900" indent="-342900">
              <a:buFont typeface="+mj-lt"/>
              <a:buAutoNum type="alphaLcParenR"/>
              <a:defRPr/>
            </a:pPr>
            <a:r>
              <a:rPr lang="en-US" sz="2200" dirty="0">
                <a:solidFill>
                  <a:schemeClr val="tx1"/>
                </a:solidFill>
              </a:rPr>
              <a:t>Potential confusion among students during the reading comprehension stage of answering test questions.  </a:t>
            </a:r>
          </a:p>
        </p:txBody>
      </p:sp>
    </p:spTree>
    <p:extLst>
      <p:ext uri="{BB962C8B-B14F-4D97-AF65-F5344CB8AC3E}">
        <p14:creationId xmlns:p14="http://schemas.microsoft.com/office/powerpoint/2010/main" val="2090594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Packed vs. Unpacked Language</a:t>
            </a:r>
            <a:endParaRPr lang="en-US" dirty="0"/>
          </a:p>
        </p:txBody>
      </p:sp>
      <p:sp>
        <p:nvSpPr>
          <p:cNvPr id="3" name="Content Placeholder 2"/>
          <p:cNvSpPr>
            <a:spLocks noGrp="1"/>
          </p:cNvSpPr>
          <p:nvPr>
            <p:ph idx="1"/>
          </p:nvPr>
        </p:nvSpPr>
        <p:spPr>
          <a:xfrm>
            <a:off x="1990056" y="1028856"/>
            <a:ext cx="6912768" cy="647096"/>
          </a:xfrm>
        </p:spPr>
        <p:txBody>
          <a:bodyPr>
            <a:noAutofit/>
          </a:bodyPr>
          <a:lstStyle/>
          <a:p>
            <a:r>
              <a:rPr lang="en-US" dirty="0">
                <a:solidFill>
                  <a:schemeClr val="tx1"/>
                </a:solidFill>
              </a:rPr>
              <a:t>What vocabulary might cause difficulty with comprehension? </a:t>
            </a:r>
          </a:p>
        </p:txBody>
      </p:sp>
      <p:sp>
        <p:nvSpPr>
          <p:cNvPr id="4" name="Content Placeholder 3"/>
          <p:cNvSpPr>
            <a:spLocks noGrp="1"/>
          </p:cNvSpPr>
          <p:nvPr>
            <p:ph idx="10"/>
          </p:nvPr>
        </p:nvSpPr>
        <p:spPr>
          <a:xfrm>
            <a:off x="1990056" y="1820342"/>
            <a:ext cx="6912768" cy="3271688"/>
          </a:xfrm>
        </p:spPr>
        <p:txBody>
          <a:bodyPr>
            <a:normAutofit/>
          </a:bodyPr>
          <a:lstStyle/>
          <a:p>
            <a:endParaRPr lang="en-US" sz="2000" dirty="0">
              <a:solidFill>
                <a:schemeClr val="tx1"/>
              </a:solidFill>
            </a:endParaRPr>
          </a:p>
          <a:p>
            <a:pPr marL="342900" indent="-342900">
              <a:buFont typeface="+mj-lt"/>
              <a:buAutoNum type="arabicPeriod"/>
            </a:pPr>
            <a:r>
              <a:rPr lang="en-US" sz="2000" dirty="0">
                <a:solidFill>
                  <a:schemeClr val="tx1"/>
                </a:solidFill>
              </a:rPr>
              <a:t>One </a:t>
            </a:r>
            <a:r>
              <a:rPr lang="en-US" sz="2000" u="sng" dirty="0">
                <a:solidFill>
                  <a:schemeClr val="tx1"/>
                </a:solidFill>
              </a:rPr>
              <a:t>enzyme</a:t>
            </a:r>
            <a:r>
              <a:rPr lang="en-US" sz="2000" dirty="0">
                <a:solidFill>
                  <a:schemeClr val="tx1"/>
                </a:solidFill>
              </a:rPr>
              <a:t> synthesizes short sequences of RNA. </a:t>
            </a:r>
            <a:br>
              <a:rPr lang="en-US" sz="2000" dirty="0">
                <a:solidFill>
                  <a:schemeClr val="tx1"/>
                </a:solidFill>
              </a:rPr>
            </a:br>
            <a:endParaRPr lang="en-US" sz="2000" dirty="0">
              <a:solidFill>
                <a:schemeClr val="tx1"/>
              </a:solidFill>
            </a:endParaRPr>
          </a:p>
          <a:p>
            <a:pPr marL="342900" indent="-342900">
              <a:buFont typeface="+mj-lt"/>
              <a:buAutoNum type="arabicPeriod"/>
            </a:pPr>
            <a:r>
              <a:rPr lang="en-US" sz="2000" dirty="0">
                <a:solidFill>
                  <a:schemeClr val="tx1"/>
                </a:solidFill>
              </a:rPr>
              <a:t>This happens during DNA replication. </a:t>
            </a:r>
            <a:br>
              <a:rPr lang="en-US" sz="2000" dirty="0">
                <a:solidFill>
                  <a:schemeClr val="tx1"/>
                </a:solidFill>
              </a:rPr>
            </a:br>
            <a:endParaRPr lang="en-US" sz="2000" dirty="0">
              <a:solidFill>
                <a:schemeClr val="tx1"/>
              </a:solidFill>
            </a:endParaRPr>
          </a:p>
          <a:p>
            <a:pPr marL="342900" indent="-342900">
              <a:buFont typeface="+mj-lt"/>
              <a:buAutoNum type="arabicPeriod"/>
            </a:pPr>
            <a:r>
              <a:rPr lang="en-US" sz="2000" dirty="0">
                <a:solidFill>
                  <a:schemeClr val="tx1"/>
                </a:solidFill>
              </a:rPr>
              <a:t>This is necessary for DNA synthesis to initiate. </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83795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56" y="0"/>
            <a:ext cx="7153944" cy="987572"/>
          </a:xfrm>
        </p:spPr>
        <p:txBody>
          <a:bodyPr>
            <a:normAutofit fontScale="90000"/>
          </a:bodyPr>
          <a:lstStyle/>
          <a:p>
            <a:r>
              <a:rPr lang="en-US" dirty="0">
                <a:solidFill>
                  <a:schemeClr val="tx1"/>
                </a:solidFill>
              </a:rPr>
              <a:t>Packed vs. Unpacked Language</a:t>
            </a:r>
          </a:p>
        </p:txBody>
      </p:sp>
      <p:sp>
        <p:nvSpPr>
          <p:cNvPr id="3" name="Content Placeholder 2"/>
          <p:cNvSpPr>
            <a:spLocks noGrp="1"/>
          </p:cNvSpPr>
          <p:nvPr>
            <p:ph idx="1"/>
          </p:nvPr>
        </p:nvSpPr>
        <p:spPr>
          <a:xfrm>
            <a:off x="1979712" y="987573"/>
            <a:ext cx="6912768" cy="676671"/>
          </a:xfrm>
        </p:spPr>
        <p:txBody>
          <a:bodyPr>
            <a:noAutofit/>
          </a:bodyPr>
          <a:lstStyle/>
          <a:p>
            <a:r>
              <a:rPr lang="en-US" sz="1800" dirty="0">
                <a:solidFill>
                  <a:schemeClr val="tx1"/>
                </a:solidFill>
              </a:rPr>
              <a:t>Consider the following comparison between another packed and an unpacked MCQ stem: </a:t>
            </a:r>
          </a:p>
        </p:txBody>
      </p:sp>
      <p:sp>
        <p:nvSpPr>
          <p:cNvPr id="4" name="Content Placeholder 3"/>
          <p:cNvSpPr>
            <a:spLocks noGrp="1"/>
          </p:cNvSpPr>
          <p:nvPr>
            <p:ph idx="10"/>
          </p:nvPr>
        </p:nvSpPr>
        <p:spPr>
          <a:xfrm>
            <a:off x="1990056" y="1851670"/>
            <a:ext cx="6912768" cy="2808312"/>
          </a:xfrm>
        </p:spPr>
        <p:txBody>
          <a:bodyPr>
            <a:noAutofit/>
          </a:bodyPr>
          <a:lstStyle/>
          <a:p>
            <a:r>
              <a:rPr lang="en-US" sz="2000" b="1" dirty="0">
                <a:solidFill>
                  <a:schemeClr val="tx1"/>
                </a:solidFill>
              </a:rPr>
              <a:t>Packed MCQ stem: </a:t>
            </a:r>
            <a:r>
              <a:rPr lang="en-US" sz="2000" dirty="0">
                <a:solidFill>
                  <a:schemeClr val="tx1"/>
                </a:solidFill>
              </a:rPr>
              <a:t>The </a:t>
            </a:r>
            <a:r>
              <a:rPr lang="en-US" sz="2000" u="sng" dirty="0">
                <a:solidFill>
                  <a:schemeClr val="tx1"/>
                </a:solidFill>
              </a:rPr>
              <a:t>enzyme</a:t>
            </a:r>
            <a:r>
              <a:rPr lang="en-US" sz="2000" dirty="0">
                <a:solidFill>
                  <a:schemeClr val="tx1"/>
                </a:solidFill>
              </a:rPr>
              <a:t> that </a:t>
            </a:r>
            <a:r>
              <a:rPr lang="en-US" sz="2000" i="1" dirty="0">
                <a:solidFill>
                  <a:srgbClr val="0070C0"/>
                </a:solidFill>
              </a:rPr>
              <a:t>synthesizes</a:t>
            </a:r>
            <a:r>
              <a:rPr lang="en-US" sz="2000" dirty="0">
                <a:solidFill>
                  <a:srgbClr val="0070C0"/>
                </a:solidFill>
              </a:rPr>
              <a:t> short </a:t>
            </a:r>
            <a:r>
              <a:rPr lang="en-US" sz="2000" i="1" dirty="0">
                <a:solidFill>
                  <a:srgbClr val="0070C0"/>
                </a:solidFill>
              </a:rPr>
              <a:t>sequences</a:t>
            </a:r>
            <a:r>
              <a:rPr lang="en-US" sz="2000" dirty="0">
                <a:solidFill>
                  <a:srgbClr val="0070C0"/>
                </a:solidFill>
              </a:rPr>
              <a:t> of RNA during DNA replication</a:t>
            </a:r>
            <a:r>
              <a:rPr lang="en-US" sz="2000" dirty="0">
                <a:solidFill>
                  <a:schemeClr val="tx1"/>
                </a:solidFill>
              </a:rPr>
              <a:t> and that </a:t>
            </a:r>
            <a:r>
              <a:rPr lang="en-US" sz="2000" i="1" dirty="0">
                <a:solidFill>
                  <a:srgbClr val="7030A0"/>
                </a:solidFill>
              </a:rPr>
              <a:t>is necessary</a:t>
            </a:r>
            <a:r>
              <a:rPr lang="en-US" sz="2000" dirty="0">
                <a:solidFill>
                  <a:srgbClr val="7030A0"/>
                </a:solidFill>
              </a:rPr>
              <a:t> for DNA synthesis to </a:t>
            </a:r>
            <a:r>
              <a:rPr lang="en-US" sz="2000" i="1" dirty="0">
                <a:solidFill>
                  <a:srgbClr val="7030A0"/>
                </a:solidFill>
              </a:rPr>
              <a:t>initiate</a:t>
            </a:r>
            <a:r>
              <a:rPr lang="en-US" sz="2000" dirty="0">
                <a:solidFill>
                  <a:schemeClr val="tx1"/>
                </a:solidFill>
              </a:rPr>
              <a:t> is… </a:t>
            </a:r>
          </a:p>
          <a:p>
            <a:endParaRPr lang="en-US" sz="2000" dirty="0">
              <a:solidFill>
                <a:schemeClr val="tx1"/>
              </a:solidFill>
            </a:endParaRPr>
          </a:p>
          <a:p>
            <a:r>
              <a:rPr lang="en-US" sz="2000" b="1" dirty="0">
                <a:solidFill>
                  <a:schemeClr val="tx1"/>
                </a:solidFill>
              </a:rPr>
              <a:t>Unpacked MCQ stem: </a:t>
            </a:r>
            <a:r>
              <a:rPr lang="en-US" sz="2000" dirty="0">
                <a:solidFill>
                  <a:srgbClr val="0070C0"/>
                </a:solidFill>
              </a:rPr>
              <a:t>During DNA replication, a short </a:t>
            </a:r>
            <a:r>
              <a:rPr lang="en-US" sz="2000" i="1" dirty="0">
                <a:solidFill>
                  <a:srgbClr val="0070C0"/>
                </a:solidFill>
              </a:rPr>
              <a:t>segment</a:t>
            </a:r>
            <a:r>
              <a:rPr lang="en-US" sz="2000" dirty="0">
                <a:solidFill>
                  <a:srgbClr val="0070C0"/>
                </a:solidFill>
              </a:rPr>
              <a:t> of RNA </a:t>
            </a:r>
            <a:r>
              <a:rPr lang="en-US" sz="2000" i="1" dirty="0">
                <a:solidFill>
                  <a:srgbClr val="0070C0"/>
                </a:solidFill>
              </a:rPr>
              <a:t>must</a:t>
            </a:r>
            <a:r>
              <a:rPr lang="en-US" sz="2000" dirty="0">
                <a:solidFill>
                  <a:srgbClr val="0070C0"/>
                </a:solidFill>
              </a:rPr>
              <a:t> </a:t>
            </a:r>
            <a:r>
              <a:rPr lang="en-US" sz="2000" i="1" dirty="0">
                <a:solidFill>
                  <a:srgbClr val="0070C0"/>
                </a:solidFill>
              </a:rPr>
              <a:t>form</a:t>
            </a:r>
            <a:r>
              <a:rPr lang="en-US" sz="2000" dirty="0">
                <a:solidFill>
                  <a:srgbClr val="0070C0"/>
                </a:solidFill>
              </a:rPr>
              <a:t>. </a:t>
            </a:r>
            <a:r>
              <a:rPr lang="en-US" sz="2000" dirty="0">
                <a:solidFill>
                  <a:srgbClr val="7030A0"/>
                </a:solidFill>
              </a:rPr>
              <a:t>This RNA segment is the </a:t>
            </a:r>
            <a:r>
              <a:rPr lang="en-US" sz="2000" i="1" dirty="0">
                <a:solidFill>
                  <a:srgbClr val="7030A0"/>
                </a:solidFill>
              </a:rPr>
              <a:t>beginning</a:t>
            </a:r>
            <a:r>
              <a:rPr lang="en-US" sz="2000" dirty="0">
                <a:solidFill>
                  <a:srgbClr val="7030A0"/>
                </a:solidFill>
              </a:rPr>
              <a:t> of DNA synthesis. </a:t>
            </a:r>
            <a:r>
              <a:rPr lang="en-US" sz="2000" dirty="0">
                <a:solidFill>
                  <a:schemeClr val="tx1"/>
                </a:solidFill>
              </a:rPr>
              <a:t>What enzyme </a:t>
            </a:r>
            <a:r>
              <a:rPr lang="en-US" sz="2000" i="1" dirty="0">
                <a:solidFill>
                  <a:schemeClr val="tx1"/>
                </a:solidFill>
              </a:rPr>
              <a:t>creates</a:t>
            </a:r>
            <a:r>
              <a:rPr lang="en-US" sz="2000" dirty="0">
                <a:solidFill>
                  <a:schemeClr val="tx1"/>
                </a:solidFill>
              </a:rPr>
              <a:t> these RNA segments?</a:t>
            </a:r>
          </a:p>
        </p:txBody>
      </p:sp>
    </p:spTree>
    <p:extLst>
      <p:ext uri="{BB962C8B-B14F-4D97-AF65-F5344CB8AC3E}">
        <p14:creationId xmlns:p14="http://schemas.microsoft.com/office/powerpoint/2010/main" val="2139979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lstStyle/>
          <a:p>
            <a:r>
              <a:rPr lang="en-US" dirty="0"/>
              <a:t>Unpacking MCQs</a:t>
            </a:r>
          </a:p>
        </p:txBody>
      </p:sp>
      <p:sp>
        <p:nvSpPr>
          <p:cNvPr id="3" name="Content Placeholder 2"/>
          <p:cNvSpPr>
            <a:spLocks noGrp="1"/>
          </p:cNvSpPr>
          <p:nvPr>
            <p:ph idx="1"/>
          </p:nvPr>
        </p:nvSpPr>
        <p:spPr>
          <a:xfrm>
            <a:off x="395536" y="884466"/>
            <a:ext cx="8496944" cy="864096"/>
          </a:xfrm>
        </p:spPr>
        <p:txBody>
          <a:bodyPr>
            <a:normAutofit/>
          </a:bodyPr>
          <a:lstStyle/>
          <a:p>
            <a:r>
              <a:rPr lang="en-US" dirty="0">
                <a:solidFill>
                  <a:schemeClr val="tx1"/>
                </a:solidFill>
              </a:rPr>
              <a:t>In small groups, think about how you would unpack the following MCQ stems: </a:t>
            </a:r>
          </a:p>
        </p:txBody>
      </p:sp>
      <p:sp>
        <p:nvSpPr>
          <p:cNvPr id="8" name="Content Placeholder 3"/>
          <p:cNvSpPr>
            <a:spLocks noGrp="1"/>
          </p:cNvSpPr>
          <p:nvPr>
            <p:ph idx="10"/>
          </p:nvPr>
        </p:nvSpPr>
        <p:spPr>
          <a:xfrm>
            <a:off x="395536" y="1748562"/>
            <a:ext cx="8496944" cy="3127444"/>
          </a:xfrm>
        </p:spPr>
        <p:txBody>
          <a:bodyPr>
            <a:noAutofit/>
          </a:bodyPr>
          <a:lstStyle/>
          <a:p>
            <a:r>
              <a:rPr lang="en-US" sz="2400" b="1" dirty="0">
                <a:solidFill>
                  <a:schemeClr val="tx1"/>
                </a:solidFill>
              </a:rPr>
              <a:t>Packed MCQ Stem Option A: </a:t>
            </a:r>
            <a:r>
              <a:rPr lang="en-US" sz="2400" dirty="0">
                <a:solidFill>
                  <a:schemeClr val="tx1"/>
                </a:solidFill>
              </a:rPr>
              <a:t>The red blood cell membrane’s obstruction of substances except for the passage of water, oxygen, carbon dioxide, and glucose into the blood cell is called…  </a:t>
            </a:r>
          </a:p>
          <a:p>
            <a:endParaRPr lang="en-US" sz="2400" dirty="0">
              <a:solidFill>
                <a:schemeClr val="tx1"/>
              </a:solidFill>
            </a:endParaRPr>
          </a:p>
          <a:p>
            <a:r>
              <a:rPr lang="en-US" sz="2400" b="1" dirty="0">
                <a:solidFill>
                  <a:schemeClr val="tx1"/>
                </a:solidFill>
              </a:rPr>
              <a:t>Packed MCQ Stem Option B: </a:t>
            </a:r>
            <a:r>
              <a:rPr lang="en-US" sz="2400" dirty="0">
                <a:solidFill>
                  <a:schemeClr val="tx1"/>
                </a:solidFill>
              </a:rPr>
              <a:t>The form of emotion management characterized by the commodification of people’s deep acting inducing a sense of alienation is… </a:t>
            </a:r>
          </a:p>
          <a:p>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439749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lstStyle/>
          <a:p>
            <a:r>
              <a:rPr lang="en-US" dirty="0"/>
              <a:t>The Future with AI  </a:t>
            </a:r>
          </a:p>
        </p:txBody>
      </p:sp>
      <p:sp>
        <p:nvSpPr>
          <p:cNvPr id="3" name="Content Placeholder 2"/>
          <p:cNvSpPr>
            <a:spLocks noGrp="1"/>
          </p:cNvSpPr>
          <p:nvPr>
            <p:ph idx="1"/>
          </p:nvPr>
        </p:nvSpPr>
        <p:spPr/>
        <p:txBody>
          <a:bodyPr/>
          <a:lstStyle/>
          <a:p>
            <a:r>
              <a:rPr lang="en-US" dirty="0">
                <a:solidFill>
                  <a:schemeClr val="tx1"/>
                </a:solidFill>
              </a:rPr>
              <a:t>Here are a few websites that can help unpack language: </a:t>
            </a:r>
          </a:p>
        </p:txBody>
      </p:sp>
      <p:sp>
        <p:nvSpPr>
          <p:cNvPr id="4" name="Content Placeholder 3"/>
          <p:cNvSpPr>
            <a:spLocks noGrp="1"/>
          </p:cNvSpPr>
          <p:nvPr>
            <p:ph idx="10"/>
          </p:nvPr>
        </p:nvSpPr>
        <p:spPr/>
        <p:txBody>
          <a:bodyPr>
            <a:noAutofit/>
          </a:bodyPr>
          <a:lstStyle/>
          <a:p>
            <a:pPr lvl="0"/>
            <a:r>
              <a:rPr lang="en-US" sz="1800" dirty="0">
                <a:solidFill>
                  <a:schemeClr val="tx1"/>
                </a:solidFill>
              </a:rPr>
              <a:t>Using a readability calculator – this will give you a sense of the general difficulty of the language as well as identify specific words that may be more challenging for students. (It won’t change your language though.)  </a:t>
            </a:r>
          </a:p>
          <a:p>
            <a:endParaRPr lang="en-US" sz="1800" dirty="0">
              <a:solidFill>
                <a:schemeClr val="tx1"/>
              </a:solidFill>
            </a:endParaRPr>
          </a:p>
          <a:p>
            <a:r>
              <a:rPr lang="en-US" sz="1800" dirty="0">
                <a:solidFill>
                  <a:schemeClr val="tx1"/>
                </a:solidFill>
              </a:rPr>
              <a:t>If you would like help replacing difficult vocabulary and unpacking those long, complex noun groups, we have been working with Jonny Kalambay, founder of </a:t>
            </a:r>
            <a:r>
              <a:rPr lang="en-US" sz="1800" dirty="0" err="1">
                <a:solidFill>
                  <a:schemeClr val="tx1"/>
                </a:solidFill>
              </a:rPr>
              <a:t>Roshi</a:t>
            </a:r>
            <a:r>
              <a:rPr lang="en-US" sz="1800" dirty="0">
                <a:solidFill>
                  <a:schemeClr val="tx1"/>
                </a:solidFill>
              </a:rPr>
              <a:t>, which is an online platform that uses AI to generate sample texts for instructors.</a:t>
            </a:r>
            <a:endParaRPr lang="en-US" sz="1800" dirty="0">
              <a:solidFill>
                <a:schemeClr val="tx1"/>
              </a:solidFill>
              <a:hlinkClick r:id="rId3"/>
            </a:endParaRPr>
          </a:p>
          <a:p>
            <a:pPr lvl="1"/>
            <a:r>
              <a:rPr lang="en-US" sz="1800" dirty="0">
                <a:solidFill>
                  <a:schemeClr val="tx1"/>
                </a:solidFill>
                <a:hlinkClick r:id="rId3"/>
              </a:rPr>
              <a:t>https://www.roshi.ai/editor</a:t>
            </a:r>
            <a:r>
              <a:rPr lang="en-US" sz="1800" dirty="0">
                <a:solidFill>
                  <a:schemeClr val="tx1"/>
                </a:solidFill>
              </a:rPr>
              <a:t>  </a:t>
            </a:r>
          </a:p>
        </p:txBody>
      </p:sp>
    </p:spTree>
    <p:extLst>
      <p:ext uri="{BB962C8B-B14F-4D97-AF65-F5344CB8AC3E}">
        <p14:creationId xmlns:p14="http://schemas.microsoft.com/office/powerpoint/2010/main" val="288910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lstStyle/>
          <a:p>
            <a:r>
              <a:rPr lang="en-US" dirty="0"/>
              <a:t>Unpacking MCQs</a:t>
            </a:r>
          </a:p>
        </p:txBody>
      </p:sp>
      <p:sp>
        <p:nvSpPr>
          <p:cNvPr id="8" name="Content Placeholder 3"/>
          <p:cNvSpPr>
            <a:spLocks noGrp="1"/>
          </p:cNvSpPr>
          <p:nvPr>
            <p:ph idx="10"/>
          </p:nvPr>
        </p:nvSpPr>
        <p:spPr>
          <a:xfrm>
            <a:off x="395536" y="1839362"/>
            <a:ext cx="8496944" cy="3036644"/>
          </a:xfrm>
        </p:spPr>
        <p:txBody>
          <a:bodyPr>
            <a:noAutofit/>
          </a:bodyPr>
          <a:lstStyle/>
          <a:p>
            <a:r>
              <a:rPr lang="en-US" sz="2000" b="1" dirty="0">
                <a:solidFill>
                  <a:schemeClr val="tx1"/>
                </a:solidFill>
              </a:rPr>
              <a:t>Packed MCQ Stem: </a:t>
            </a:r>
            <a:r>
              <a:rPr lang="en-US" sz="2000" dirty="0">
                <a:solidFill>
                  <a:schemeClr val="tx1"/>
                </a:solidFill>
              </a:rPr>
              <a:t>The red blood cell membrane’s obstruction of substances except for the passage of water, oxygen, carbon dioxide, and glucose into the blood cell is called…  </a:t>
            </a:r>
          </a:p>
          <a:p>
            <a:endParaRPr lang="en-US" sz="2000" dirty="0">
              <a:solidFill>
                <a:schemeClr val="tx1"/>
              </a:solidFill>
            </a:endParaRPr>
          </a:p>
          <a:p>
            <a:r>
              <a:rPr lang="en-US" sz="2000" b="1" dirty="0">
                <a:solidFill>
                  <a:schemeClr val="tx1"/>
                </a:solidFill>
              </a:rPr>
              <a:t>Unpacked MCQ Stem: </a:t>
            </a:r>
            <a:r>
              <a:rPr lang="en-US" sz="2000" dirty="0">
                <a:solidFill>
                  <a:schemeClr val="tx1"/>
                </a:solidFill>
              </a:rPr>
              <a:t>Cell membranes can act as a barrier. The cell membrane of the red blood cell only allows water, oxygen, carbon dioxide, and glucose to pass through. Because other substances are blocked from entering, this type of membrane is called…  </a:t>
            </a:r>
          </a:p>
        </p:txBody>
      </p:sp>
      <p:sp>
        <p:nvSpPr>
          <p:cNvPr id="4" name="Content Placeholder 3"/>
          <p:cNvSpPr>
            <a:spLocks noGrp="1"/>
          </p:cNvSpPr>
          <p:nvPr>
            <p:ph idx="1"/>
          </p:nvPr>
        </p:nvSpPr>
        <p:spPr/>
        <p:txBody>
          <a:bodyPr>
            <a:normAutofit/>
          </a:bodyPr>
          <a:lstStyle/>
          <a:p>
            <a:r>
              <a:rPr lang="en-US" sz="2400" dirty="0">
                <a:solidFill>
                  <a:schemeClr val="tx1"/>
                </a:solidFill>
              </a:rPr>
              <a:t>Option A</a:t>
            </a:r>
            <a:endParaRPr lang="en-US" sz="2400" dirty="0"/>
          </a:p>
        </p:txBody>
      </p:sp>
    </p:spTree>
    <p:extLst>
      <p:ext uri="{BB962C8B-B14F-4D97-AF65-F5344CB8AC3E}">
        <p14:creationId xmlns:p14="http://schemas.microsoft.com/office/powerpoint/2010/main" val="33702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4" cy="884466"/>
          </a:xfrm>
        </p:spPr>
        <p:txBody>
          <a:bodyPr/>
          <a:lstStyle/>
          <a:p>
            <a:r>
              <a:rPr lang="en-US" dirty="0"/>
              <a:t>Unpacking MCQs</a:t>
            </a:r>
          </a:p>
        </p:txBody>
      </p:sp>
      <p:sp>
        <p:nvSpPr>
          <p:cNvPr id="8" name="Content Placeholder 3"/>
          <p:cNvSpPr>
            <a:spLocks noGrp="1"/>
          </p:cNvSpPr>
          <p:nvPr>
            <p:ph idx="10"/>
          </p:nvPr>
        </p:nvSpPr>
        <p:spPr>
          <a:xfrm>
            <a:off x="395536" y="1839362"/>
            <a:ext cx="8496944" cy="3036644"/>
          </a:xfrm>
        </p:spPr>
        <p:txBody>
          <a:bodyPr>
            <a:noAutofit/>
          </a:bodyPr>
          <a:lstStyle/>
          <a:p>
            <a:r>
              <a:rPr lang="en-US" sz="2000" b="1" dirty="0">
                <a:solidFill>
                  <a:schemeClr val="tx1"/>
                </a:solidFill>
              </a:rPr>
              <a:t>Packed MCQ Stem: </a:t>
            </a:r>
            <a:r>
              <a:rPr lang="en-US" sz="2000" dirty="0">
                <a:solidFill>
                  <a:schemeClr val="tx1"/>
                </a:solidFill>
              </a:rPr>
              <a:t>The form of emotion management characterized by the commodification of people’s deep acting inducing a sense of alienation is… </a:t>
            </a:r>
          </a:p>
          <a:p>
            <a:endParaRPr lang="en-US" sz="2000" dirty="0">
              <a:solidFill>
                <a:schemeClr val="tx1"/>
              </a:solidFill>
            </a:endParaRPr>
          </a:p>
          <a:p>
            <a:r>
              <a:rPr lang="en-US" sz="2000" b="1" dirty="0">
                <a:solidFill>
                  <a:schemeClr val="tx1"/>
                </a:solidFill>
              </a:rPr>
              <a:t>Unpacked MCQ Stem: </a:t>
            </a:r>
            <a:r>
              <a:rPr lang="en-US" sz="2000" dirty="0">
                <a:solidFill>
                  <a:schemeClr val="tx1"/>
                </a:solidFill>
              </a:rPr>
              <a:t>There are different forms of emotion management. In one form, people’s deep acting is commodified. This deep acting causes people to feel alienated. What is the name of this form of emotion management? </a:t>
            </a:r>
          </a:p>
        </p:txBody>
      </p:sp>
      <p:sp>
        <p:nvSpPr>
          <p:cNvPr id="4" name="Content Placeholder 3"/>
          <p:cNvSpPr>
            <a:spLocks noGrp="1"/>
          </p:cNvSpPr>
          <p:nvPr>
            <p:ph idx="1"/>
          </p:nvPr>
        </p:nvSpPr>
        <p:spPr/>
        <p:txBody>
          <a:bodyPr>
            <a:normAutofit/>
          </a:bodyPr>
          <a:lstStyle/>
          <a:p>
            <a:r>
              <a:rPr lang="en-US" sz="2400" dirty="0">
                <a:solidFill>
                  <a:schemeClr val="tx1"/>
                </a:solidFill>
              </a:rPr>
              <a:t>Option B</a:t>
            </a:r>
            <a:endParaRPr lang="en-US" sz="2400" dirty="0"/>
          </a:p>
        </p:txBody>
      </p:sp>
    </p:spTree>
    <p:extLst>
      <p:ext uri="{BB962C8B-B14F-4D97-AF65-F5344CB8AC3E}">
        <p14:creationId xmlns:p14="http://schemas.microsoft.com/office/powerpoint/2010/main" val="248536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378C98-383F-8549-A1A2-C7E656EC8324}"/>
              </a:ext>
            </a:extLst>
          </p:cNvPr>
          <p:cNvSpPr>
            <a:spLocks noGrp="1"/>
          </p:cNvSpPr>
          <p:nvPr>
            <p:ph idx="10"/>
          </p:nvPr>
        </p:nvSpPr>
        <p:spPr/>
        <p:txBody>
          <a:bodyPr>
            <a:normAutofit/>
          </a:bodyPr>
          <a:lstStyle/>
          <a:p>
            <a:pPr algn="ctr"/>
            <a:r>
              <a:rPr lang="en-US" sz="3600" dirty="0">
                <a:solidFill>
                  <a:schemeClr val="tx1"/>
                </a:solidFill>
              </a:rPr>
              <a:t>Our Training Program: </a:t>
            </a:r>
          </a:p>
          <a:p>
            <a:pPr algn="ctr"/>
            <a:r>
              <a:rPr lang="en" sz="5400" b="1" dirty="0">
                <a:solidFill>
                  <a:schemeClr val="tx1"/>
                </a:solidFill>
              </a:rPr>
              <a:t>Linguistic Justice:</a:t>
            </a:r>
            <a:br>
              <a:rPr lang="en" sz="3600" b="1" dirty="0">
                <a:solidFill>
                  <a:schemeClr val="tx1"/>
                </a:solidFill>
              </a:rPr>
            </a:br>
            <a:r>
              <a:rPr lang="en-US" sz="3600" dirty="0">
                <a:solidFill>
                  <a:schemeClr val="tx1"/>
                </a:solidFill>
              </a:rPr>
              <a:t>Reducing Linguistic Complexity </a:t>
            </a:r>
            <a:br>
              <a:rPr lang="en-US" sz="3600" dirty="0">
                <a:solidFill>
                  <a:schemeClr val="tx1"/>
                </a:solidFill>
              </a:rPr>
            </a:br>
            <a:r>
              <a:rPr lang="en-US" sz="3600" dirty="0">
                <a:solidFill>
                  <a:schemeClr val="tx1"/>
                </a:solidFill>
              </a:rPr>
              <a:t>for Inclusive Assessment</a:t>
            </a:r>
          </a:p>
          <a:p>
            <a:pPr algn="ctr"/>
            <a:endParaRPr lang="en-US" sz="2800" dirty="0">
              <a:solidFill>
                <a:schemeClr val="tx1"/>
              </a:solidFill>
            </a:endParaRPr>
          </a:p>
        </p:txBody>
      </p:sp>
    </p:spTree>
    <p:extLst>
      <p:ext uri="{BB962C8B-B14F-4D97-AF65-F5344CB8AC3E}">
        <p14:creationId xmlns:p14="http://schemas.microsoft.com/office/powerpoint/2010/main" val="396704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vert="horz" wrap="square" lIns="91425" tIns="91425" rIns="91425" bIns="91425" rtlCol="0" anchor="t" anchorCtr="0">
            <a:normAutofit/>
          </a:bodyPr>
          <a:lstStyle/>
          <a:p>
            <a:pPr algn="ctr"/>
            <a:endParaRPr sz="2200" dirty="0"/>
          </a:p>
        </p:txBody>
      </p:sp>
      <p:sp>
        <p:nvSpPr>
          <p:cNvPr id="109" name="Google Shape;109;p22"/>
          <p:cNvSpPr txBox="1">
            <a:spLocks noGrp="1"/>
          </p:cNvSpPr>
          <p:nvPr>
            <p:ph type="body" idx="1"/>
          </p:nvPr>
        </p:nvSpPr>
        <p:spPr>
          <a:xfrm>
            <a:off x="311700" y="1017725"/>
            <a:ext cx="8520600" cy="3855950"/>
          </a:xfrm>
          <a:prstGeom prst="rect">
            <a:avLst/>
          </a:prstGeom>
        </p:spPr>
        <p:txBody>
          <a:bodyPr spcFirstLastPara="1" vert="horz" wrap="square" lIns="91425" tIns="91425" rIns="91425" bIns="91425" rtlCol="0" anchor="t" anchorCtr="0">
            <a:normAutofit/>
          </a:bodyPr>
          <a:lstStyle/>
          <a:p>
            <a:pPr marL="0" indent="0" algn="ctr">
              <a:buNone/>
            </a:pPr>
            <a:r>
              <a:rPr lang="en" sz="2400" b="1" dirty="0">
                <a:solidFill>
                  <a:schemeClr val="dk1"/>
                </a:solidFill>
              </a:rPr>
              <a:t>Linguistic Justice on Campus: </a:t>
            </a:r>
          </a:p>
          <a:p>
            <a:pPr marL="0" indent="0" algn="ctr">
              <a:buNone/>
            </a:pPr>
            <a:r>
              <a:rPr lang="en" sz="2000" dirty="0">
                <a:solidFill>
                  <a:schemeClr val="dk1"/>
                </a:solidFill>
              </a:rPr>
              <a:t>Enhancing Faculty and GTA Capacity to Implement Inclusive Assessment Practices in Multiple Choice Exams with a Linguistically Diverse Student Body</a:t>
            </a:r>
            <a:endParaRPr sz="2000" dirty="0">
              <a:solidFill>
                <a:schemeClr val="dk1"/>
              </a:solidFill>
            </a:endParaRPr>
          </a:p>
          <a:p>
            <a:pPr marL="0" indent="0" algn="ctr">
              <a:spcBef>
                <a:spcPts val="1200"/>
              </a:spcBef>
              <a:buNone/>
            </a:pPr>
            <a:endParaRPr dirty="0">
              <a:solidFill>
                <a:schemeClr val="dk1"/>
              </a:solidFill>
            </a:endParaRPr>
          </a:p>
          <a:p>
            <a:pPr indent="-355591">
              <a:spcBef>
                <a:spcPts val="1200"/>
              </a:spcBef>
              <a:buSzPts val="2000"/>
            </a:pPr>
            <a:r>
              <a:rPr lang="en" sz="2000" dirty="0"/>
              <a:t>Capacity building across campus</a:t>
            </a:r>
            <a:endParaRPr sz="2000" dirty="0"/>
          </a:p>
          <a:p>
            <a:pPr indent="-355591">
              <a:buSzPts val="2000"/>
            </a:pPr>
            <a:r>
              <a:rPr lang="en" sz="2000" dirty="0"/>
              <a:t>Resource development: inclusive assessment </a:t>
            </a:r>
            <a:endParaRPr sz="2000" dirty="0"/>
          </a:p>
          <a:p>
            <a:pPr indent="-355591">
              <a:buSzPts val="2000"/>
            </a:pPr>
            <a:r>
              <a:rPr lang="en" sz="2000" dirty="0"/>
              <a:t>Connection to UBC’s Inclusion Action Plan</a:t>
            </a:r>
            <a:endParaRPr sz="2000" dirty="0"/>
          </a:p>
        </p:txBody>
      </p:sp>
      <p:sp>
        <p:nvSpPr>
          <p:cNvPr id="4" name="Rectangle 3"/>
          <p:cNvSpPr/>
          <p:nvPr/>
        </p:nvSpPr>
        <p:spPr>
          <a:xfrm>
            <a:off x="55606" y="67963"/>
            <a:ext cx="9026611" cy="49983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811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2" cy="51435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F9C0BA6-8130-4B7C-8B33-DC82414987A1}"/>
              </a:ext>
            </a:extLst>
          </p:cNvPr>
          <p:cNvSpPr>
            <a:spLocks noGrp="1"/>
          </p:cNvSpPr>
          <p:nvPr>
            <p:ph type="title"/>
          </p:nvPr>
        </p:nvSpPr>
        <p:spPr>
          <a:xfrm>
            <a:off x="628650" y="273844"/>
            <a:ext cx="7886700" cy="994172"/>
          </a:xfrm>
        </p:spPr>
        <p:txBody>
          <a:bodyPr spcFirstLastPara="1" vert="horz" wrap="square" lIns="68580" tIns="34290" rIns="68580" bIns="34290" rtlCol="0" anchor="ctr" anchorCtr="0">
            <a:normAutofit/>
          </a:bodyPr>
          <a:lstStyle/>
          <a:p>
            <a:pPr>
              <a:spcBef>
                <a:spcPct val="0"/>
              </a:spcBef>
            </a:pPr>
            <a:r>
              <a:rPr lang="en-US" dirty="0"/>
              <a:t>Flow of Implementation</a:t>
            </a:r>
          </a:p>
        </p:txBody>
      </p:sp>
      <p:graphicFrame>
        <p:nvGraphicFramePr>
          <p:cNvPr id="4" name="Diagram 4">
            <a:extLst>
              <a:ext uri="{FF2B5EF4-FFF2-40B4-BE49-F238E27FC236}">
                <a16:creationId xmlns:a16="http://schemas.microsoft.com/office/drawing/2014/main" id="{60CA7432-3E80-4132-9A03-B05E73AE7274}"/>
              </a:ext>
            </a:extLst>
          </p:cNvPr>
          <p:cNvGraphicFramePr/>
          <p:nvPr>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5606" y="67963"/>
            <a:ext cx="9026611" cy="49983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33192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7F1A9A-0885-48D1-8DFC-41AFF4B5C470}"/>
              </a:ext>
            </a:extLst>
          </p:cNvPr>
          <p:cNvPicPr>
            <a:picLocks noChangeAspect="1"/>
          </p:cNvPicPr>
          <p:nvPr/>
        </p:nvPicPr>
        <p:blipFill rotWithShape="1">
          <a:blip r:embed="rId3"/>
          <a:srcRect t="12751" r="9085" b="15710"/>
          <a:stretch/>
        </p:blipFill>
        <p:spPr>
          <a:xfrm>
            <a:off x="15" y="7"/>
            <a:ext cx="9143985" cy="5143493"/>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2" cy="51435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A48C367F-3796-4F73-848F-4550441EF5A8}"/>
              </a:ext>
            </a:extLst>
          </p:cNvPr>
          <p:cNvSpPr>
            <a:spLocks noGrp="1"/>
          </p:cNvSpPr>
          <p:nvPr>
            <p:ph type="title"/>
          </p:nvPr>
        </p:nvSpPr>
        <p:spPr>
          <a:xfrm>
            <a:off x="628650" y="273844"/>
            <a:ext cx="7886700" cy="836258"/>
          </a:xfrm>
        </p:spPr>
        <p:txBody>
          <a:bodyPr spcFirstLastPara="1" vert="horz" wrap="square" lIns="68580" tIns="34290" rIns="68580" bIns="34290" rtlCol="0" anchor="ctr" anchorCtr="0">
            <a:normAutofit fontScale="90000"/>
          </a:bodyPr>
          <a:lstStyle/>
          <a:p>
            <a:pPr>
              <a:spcBef>
                <a:spcPct val="0"/>
              </a:spcBef>
            </a:pPr>
            <a:r>
              <a:rPr lang="en-US" dirty="0"/>
              <a:t>What a typical consultation involved:</a:t>
            </a:r>
          </a:p>
        </p:txBody>
      </p:sp>
      <p:graphicFrame>
        <p:nvGraphicFramePr>
          <p:cNvPr id="5" name="Text Placeholder 2">
            <a:extLst>
              <a:ext uri="{FF2B5EF4-FFF2-40B4-BE49-F238E27FC236}">
                <a16:creationId xmlns:a16="http://schemas.microsoft.com/office/drawing/2014/main" id="{824EDD26-45AF-4434-ABBB-275206A70D0B}"/>
              </a:ext>
            </a:extLst>
          </p:cNvPr>
          <p:cNvGraphicFramePr/>
          <p:nvPr>
            <p:extLst>
              <p:ext uri="{D42A27DB-BD31-4B8C-83A1-F6EECF244321}">
                <p14:modId xmlns:p14="http://schemas.microsoft.com/office/powerpoint/2010/main" val="2136589893"/>
              </p:ext>
            </p:extLst>
          </p:nvPr>
        </p:nvGraphicFramePr>
        <p:xfrm>
          <a:off x="628650" y="1369218"/>
          <a:ext cx="8047806" cy="3650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077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56" y="0"/>
            <a:ext cx="7153944" cy="884466"/>
          </a:xfrm>
        </p:spPr>
        <p:txBody>
          <a:bodyPr>
            <a:normAutofit/>
          </a:bodyPr>
          <a:lstStyle/>
          <a:p>
            <a:r>
              <a:rPr lang="en-US" sz="3600" dirty="0">
                <a:solidFill>
                  <a:schemeClr val="tx1"/>
                </a:solidFill>
              </a:rPr>
              <a:t>MCQ Stems are typically “packed” </a:t>
            </a:r>
          </a:p>
        </p:txBody>
      </p:sp>
      <p:sp>
        <p:nvSpPr>
          <p:cNvPr id="3" name="Content Placeholder 2"/>
          <p:cNvSpPr>
            <a:spLocks noGrp="1"/>
          </p:cNvSpPr>
          <p:nvPr>
            <p:ph idx="1"/>
          </p:nvPr>
        </p:nvSpPr>
        <p:spPr/>
        <p:txBody>
          <a:bodyPr/>
          <a:lstStyle/>
          <a:p>
            <a:r>
              <a:rPr lang="en-US" dirty="0">
                <a:solidFill>
                  <a:schemeClr val="tx1"/>
                </a:solidFill>
              </a:rPr>
              <a:t>How many different BIG IDEAS can you identify? </a:t>
            </a:r>
          </a:p>
        </p:txBody>
      </p:sp>
      <p:sp>
        <p:nvSpPr>
          <p:cNvPr id="4" name="Content Placeholder 3"/>
          <p:cNvSpPr>
            <a:spLocks noGrp="1"/>
          </p:cNvSpPr>
          <p:nvPr>
            <p:ph idx="10"/>
          </p:nvPr>
        </p:nvSpPr>
        <p:spPr/>
        <p:txBody>
          <a:bodyPr/>
          <a:lstStyle/>
          <a:p>
            <a:pPr>
              <a:lnSpc>
                <a:spcPct val="150000"/>
              </a:lnSpc>
            </a:pPr>
            <a:r>
              <a:rPr lang="en-US" sz="2400" dirty="0">
                <a:solidFill>
                  <a:schemeClr val="tx1"/>
                </a:solidFill>
              </a:rPr>
              <a:t>Multiple choice questions (MCQs) used for formative and summative assessment of students’ cognitive knowledge in undergraduate higher education course tests tend to contain highly complex linguistic features, which may result in… </a:t>
            </a:r>
          </a:p>
          <a:p>
            <a:endParaRPr lang="en-US" dirty="0"/>
          </a:p>
        </p:txBody>
      </p:sp>
    </p:spTree>
    <p:extLst>
      <p:ext uri="{BB962C8B-B14F-4D97-AF65-F5344CB8AC3E}">
        <p14:creationId xmlns:p14="http://schemas.microsoft.com/office/powerpoint/2010/main" val="521995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Picture 335" descr="Background pattern&#10;&#10;Description automatically generated">
            <a:extLst>
              <a:ext uri="{FF2B5EF4-FFF2-40B4-BE49-F238E27FC236}">
                <a16:creationId xmlns:a16="http://schemas.microsoft.com/office/drawing/2014/main" id="{8073B738-F481-4ACE-B4A1-DD7B0C50E70C}"/>
              </a:ext>
            </a:extLst>
          </p:cNvPr>
          <p:cNvPicPr>
            <a:picLocks noChangeAspect="1"/>
          </p:cNvPicPr>
          <p:nvPr/>
        </p:nvPicPr>
        <p:blipFill rotWithShape="1">
          <a:blip r:embed="rId3"/>
          <a:srcRect t="12751" r="9085" b="15710"/>
          <a:stretch/>
        </p:blipFill>
        <p:spPr>
          <a:xfrm>
            <a:off x="15" y="7"/>
            <a:ext cx="9143985" cy="5143493"/>
          </a:xfrm>
          <a:prstGeom prst="rect">
            <a:avLst/>
          </a:prstGeom>
        </p:spPr>
      </p:pic>
      <p:graphicFrame>
        <p:nvGraphicFramePr>
          <p:cNvPr id="6" name="Diagram 6">
            <a:extLst>
              <a:ext uri="{FF2B5EF4-FFF2-40B4-BE49-F238E27FC236}">
                <a16:creationId xmlns:a16="http://schemas.microsoft.com/office/drawing/2014/main" id="{08CAE843-E27C-4F31-A8C2-5F827397D16E}"/>
              </a:ext>
            </a:extLst>
          </p:cNvPr>
          <p:cNvGraphicFramePr/>
          <p:nvPr>
            <p:extLst>
              <p:ext uri="{D42A27DB-BD31-4B8C-83A1-F6EECF244321}">
                <p14:modId xmlns:p14="http://schemas.microsoft.com/office/powerpoint/2010/main" val="3243325158"/>
              </p:ext>
            </p:extLst>
          </p:nvPr>
        </p:nvGraphicFramePr>
        <p:xfrm>
          <a:off x="628650" y="1000750"/>
          <a:ext cx="7886700" cy="3803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4" name="TextBox 293">
            <a:extLst>
              <a:ext uri="{FF2B5EF4-FFF2-40B4-BE49-F238E27FC236}">
                <a16:creationId xmlns:a16="http://schemas.microsoft.com/office/drawing/2014/main" id="{ED4BAEB6-55AA-4A30-A62A-DBA0BF96098E}"/>
              </a:ext>
            </a:extLst>
          </p:cNvPr>
          <p:cNvSpPr txBox="1"/>
          <p:nvPr/>
        </p:nvSpPr>
        <p:spPr>
          <a:xfrm>
            <a:off x="536668" y="309840"/>
            <a:ext cx="5196735"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700" dirty="0">
                <a:solidFill>
                  <a:schemeClr val="bg1"/>
                </a:solidFill>
                <a:cs typeface="Calibri"/>
              </a:rPr>
              <a:t>Reflection on Consultations</a:t>
            </a:r>
          </a:p>
        </p:txBody>
      </p:sp>
    </p:spTree>
    <p:extLst>
      <p:ext uri="{BB962C8B-B14F-4D97-AF65-F5344CB8AC3E}">
        <p14:creationId xmlns:p14="http://schemas.microsoft.com/office/powerpoint/2010/main" val="370838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vert="horz" wrap="square" lIns="91425" tIns="91425" rIns="91425" bIns="91425" rtlCol="0" anchor="t" anchorCtr="0">
            <a:normAutofit fontScale="90000"/>
          </a:bodyPr>
          <a:lstStyle/>
          <a:p>
            <a:r>
              <a:rPr lang="en"/>
              <a:t>Project Outcomes: Faculty Perspective  </a:t>
            </a:r>
            <a:endParaRPr/>
          </a:p>
        </p:txBody>
      </p:sp>
      <p:sp>
        <p:nvSpPr>
          <p:cNvPr id="115" name="Google Shape;115;p23"/>
          <p:cNvSpPr txBox="1">
            <a:spLocks noGrp="1"/>
          </p:cNvSpPr>
          <p:nvPr>
            <p:ph type="body" idx="1"/>
          </p:nvPr>
        </p:nvSpPr>
        <p:spPr>
          <a:xfrm>
            <a:off x="308611" y="1394787"/>
            <a:ext cx="8520600" cy="3601500"/>
          </a:xfrm>
          <a:prstGeom prst="rect">
            <a:avLst/>
          </a:prstGeom>
        </p:spPr>
        <p:txBody>
          <a:bodyPr spcFirstLastPara="1" vert="horz" wrap="square" lIns="91425" tIns="91425" rIns="91425" bIns="91425" rtlCol="0" anchor="t" anchorCtr="0">
            <a:normAutofit fontScale="62500" lnSpcReduction="20000"/>
          </a:bodyPr>
          <a:lstStyle/>
          <a:p>
            <a:pPr indent="-329715">
              <a:buClr>
                <a:schemeClr val="dk1"/>
              </a:buClr>
              <a:buSzPct val="100000"/>
            </a:pPr>
            <a:r>
              <a:rPr lang="en-US" dirty="0"/>
              <a:t>2 GTAs underwent linguistic training in order to be consultants, offering a transferable skill set for graduate students interested in future work related to pedagogy and equity.</a:t>
            </a:r>
            <a:endParaRPr lang="en" dirty="0"/>
          </a:p>
          <a:p>
            <a:pPr indent="-329715">
              <a:buClr>
                <a:schemeClr val="dk1"/>
              </a:buClr>
              <a:buSzPct val="100000"/>
            </a:pPr>
            <a:endParaRPr lang="en" dirty="0"/>
          </a:p>
          <a:p>
            <a:pPr indent="-329715">
              <a:buClr>
                <a:schemeClr val="dk1"/>
              </a:buClr>
              <a:buSzPct val="100000"/>
            </a:pPr>
            <a:r>
              <a:rPr lang="en" dirty="0"/>
              <a:t>16 faculty members learned to revise MCQs as a result of training and GTA pairing. </a:t>
            </a:r>
          </a:p>
          <a:p>
            <a:pPr indent="-329715">
              <a:buClr>
                <a:schemeClr val="dk1"/>
              </a:buClr>
              <a:buSzPct val="100000"/>
            </a:pPr>
            <a:endParaRPr dirty="0"/>
          </a:p>
          <a:p>
            <a:pPr indent="-329715">
              <a:buClr>
                <a:schemeClr val="dk1"/>
              </a:buClr>
              <a:buSzPct val="100000"/>
            </a:pPr>
            <a:r>
              <a:rPr lang="en" dirty="0"/>
              <a:t>As MCQs are frequently used in large courses, 500-800 UBC students were affected during the funded year.</a:t>
            </a:r>
          </a:p>
          <a:p>
            <a:pPr indent="-329715">
              <a:buClr>
                <a:schemeClr val="dk1"/>
              </a:buClr>
              <a:buSzPct val="100000"/>
            </a:pPr>
            <a:endParaRPr dirty="0"/>
          </a:p>
          <a:p>
            <a:pPr indent="-329715">
              <a:buClr>
                <a:schemeClr val="dk1"/>
              </a:buClr>
              <a:buSzPct val="100000"/>
            </a:pPr>
            <a:r>
              <a:rPr lang="en" dirty="0"/>
              <a:t>Hopefully this has inspired further dialogue on campus about student diversity in relation to linguistic justice, inviting faculty to reflect on how language intersects with markers of racialization, and how linguistic assumptions are built into course texts.	</a:t>
            </a:r>
            <a:endParaRPr dirty="0"/>
          </a:p>
        </p:txBody>
      </p:sp>
      <p:sp>
        <p:nvSpPr>
          <p:cNvPr id="4" name="Rectangle 3"/>
          <p:cNvSpPr/>
          <p:nvPr/>
        </p:nvSpPr>
        <p:spPr>
          <a:xfrm>
            <a:off x="55606" y="67963"/>
            <a:ext cx="9026611" cy="49983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481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4"/>
          <p:cNvPicPr preferRelativeResize="0"/>
          <p:nvPr/>
        </p:nvPicPr>
        <p:blipFill>
          <a:blip r:embed="rId3">
            <a:alphaModFix/>
          </a:blip>
          <a:stretch>
            <a:fillRect/>
          </a:stretch>
        </p:blipFill>
        <p:spPr>
          <a:xfrm>
            <a:off x="1139911" y="178130"/>
            <a:ext cx="6858000" cy="5143500"/>
          </a:xfrm>
          <a:prstGeom prst="rect">
            <a:avLst/>
          </a:prstGeom>
          <a:noFill/>
          <a:ln>
            <a:noFill/>
          </a:ln>
        </p:spPr>
      </p:pic>
      <p:sp>
        <p:nvSpPr>
          <p:cNvPr id="3" name="Rectangle 2"/>
          <p:cNvSpPr/>
          <p:nvPr/>
        </p:nvSpPr>
        <p:spPr>
          <a:xfrm>
            <a:off x="55606" y="67963"/>
            <a:ext cx="9026611" cy="49983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3445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5"/>
          <p:cNvPicPr preferRelativeResize="0"/>
          <p:nvPr/>
        </p:nvPicPr>
        <p:blipFill>
          <a:blip r:embed="rId3">
            <a:alphaModFix/>
          </a:blip>
          <a:stretch>
            <a:fillRect/>
          </a:stretch>
        </p:blipFill>
        <p:spPr>
          <a:xfrm>
            <a:off x="1364014" y="161306"/>
            <a:ext cx="6451600" cy="4838700"/>
          </a:xfrm>
          <a:prstGeom prst="rect">
            <a:avLst/>
          </a:prstGeom>
          <a:noFill/>
          <a:ln>
            <a:noFill/>
          </a:ln>
        </p:spPr>
      </p:pic>
      <p:sp>
        <p:nvSpPr>
          <p:cNvPr id="3" name="Rectangle 2"/>
          <p:cNvSpPr/>
          <p:nvPr/>
        </p:nvSpPr>
        <p:spPr>
          <a:xfrm>
            <a:off x="55606" y="67963"/>
            <a:ext cx="9026611" cy="49983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73654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276" y="1851670"/>
            <a:ext cx="7524328" cy="884466"/>
          </a:xfrm>
        </p:spPr>
        <p:txBody>
          <a:bodyPr/>
          <a:lstStyle/>
          <a:p>
            <a:r>
              <a:rPr lang="en-US" altLang="ko-KR" dirty="0">
                <a:solidFill>
                  <a:schemeClr val="tx1"/>
                </a:solidFill>
                <a:cs typeface="Arial" pitchFamily="34" charset="0"/>
              </a:rPr>
              <a:t>Implications for EAP Specialists</a:t>
            </a:r>
            <a:endParaRPr lang="en-US" dirty="0"/>
          </a:p>
        </p:txBody>
      </p:sp>
      <p:sp>
        <p:nvSpPr>
          <p:cNvPr id="4" name="Content Placeholder 3"/>
          <p:cNvSpPr>
            <a:spLocks noGrp="1"/>
          </p:cNvSpPr>
          <p:nvPr>
            <p:ph idx="10"/>
          </p:nvPr>
        </p:nvSpPr>
        <p:spPr/>
        <p:txBody>
          <a:bodyPr/>
          <a:lstStyle/>
          <a:p>
            <a:endParaRPr lang="en-US" dirty="0"/>
          </a:p>
        </p:txBody>
      </p:sp>
    </p:spTree>
    <p:extLst>
      <p:ext uri="{BB962C8B-B14F-4D97-AF65-F5344CB8AC3E}">
        <p14:creationId xmlns:p14="http://schemas.microsoft.com/office/powerpoint/2010/main" val="2497999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0578"/>
            <a:ext cx="9144000" cy="6351939"/>
          </a:xfrm>
          <a:prstGeom prst="rect">
            <a:avLst/>
          </a:prstGeom>
        </p:spPr>
      </p:pic>
      <p:sp>
        <p:nvSpPr>
          <p:cNvPr id="4" name="Content Placeholder 3">
            <a:extLst>
              <a:ext uri="{FF2B5EF4-FFF2-40B4-BE49-F238E27FC236}">
                <a16:creationId xmlns:a16="http://schemas.microsoft.com/office/drawing/2014/main" id="{22378C98-383F-8549-A1A2-C7E656EC8324}"/>
              </a:ext>
            </a:extLst>
          </p:cNvPr>
          <p:cNvSpPr>
            <a:spLocks noGrp="1"/>
          </p:cNvSpPr>
          <p:nvPr>
            <p:ph idx="10"/>
          </p:nvPr>
        </p:nvSpPr>
        <p:spPr>
          <a:xfrm>
            <a:off x="0" y="12596"/>
            <a:ext cx="6012160" cy="1839074"/>
          </a:xfrm>
        </p:spPr>
        <p:txBody>
          <a:bodyPr>
            <a:normAutofit/>
          </a:bodyPr>
          <a:lstStyle/>
          <a:p>
            <a:r>
              <a:rPr lang="en-US" sz="3200" b="1" dirty="0">
                <a:solidFill>
                  <a:schemeClr val="tx1"/>
                </a:solidFill>
              </a:rPr>
              <a:t>Thank You!</a:t>
            </a:r>
          </a:p>
          <a:p>
            <a:br>
              <a:rPr lang="en-US" sz="2400" dirty="0">
                <a:solidFill>
                  <a:schemeClr val="tx1"/>
                </a:solidFill>
              </a:rPr>
            </a:br>
            <a:r>
              <a:rPr lang="en-US" sz="2400" dirty="0">
                <a:solidFill>
                  <a:schemeClr val="tx1"/>
                </a:solidFill>
              </a:rPr>
              <a:t>Jennifer Lightfoot - jennifer.lightfoot@ubc.ca</a:t>
            </a:r>
          </a:p>
          <a:p>
            <a:r>
              <a:rPr lang="en-US" sz="2400" dirty="0">
                <a:solidFill>
                  <a:schemeClr val="tx1"/>
                </a:solidFill>
              </a:rPr>
              <a:t>Daniel </a:t>
            </a:r>
            <a:r>
              <a:rPr lang="en-US" sz="2400" dirty="0" err="1">
                <a:solidFill>
                  <a:schemeClr val="tx1"/>
                </a:solidFill>
              </a:rPr>
              <a:t>Riccardi</a:t>
            </a:r>
            <a:r>
              <a:rPr lang="en-US" sz="2400" dirty="0">
                <a:solidFill>
                  <a:schemeClr val="tx1"/>
                </a:solidFill>
              </a:rPr>
              <a:t> - </a:t>
            </a:r>
            <a:r>
              <a:rPr lang="en-US" sz="2400" dirty="0" err="1">
                <a:solidFill>
                  <a:schemeClr val="tx1"/>
                </a:solidFill>
              </a:rPr>
              <a:t>daniel.riccardi@ubc.ca</a:t>
            </a:r>
            <a:endParaRPr lang="en-US" sz="2400" dirty="0">
              <a:solidFill>
                <a:schemeClr val="tx1"/>
              </a:solidFill>
            </a:endParaRPr>
          </a:p>
        </p:txBody>
      </p:sp>
    </p:spTree>
    <p:extLst>
      <p:ext uri="{BB962C8B-B14F-4D97-AF65-F5344CB8AC3E}">
        <p14:creationId xmlns:p14="http://schemas.microsoft.com/office/powerpoint/2010/main" val="1006770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Our Publications</a:t>
            </a:r>
          </a:p>
        </p:txBody>
      </p:sp>
      <p:sp>
        <p:nvSpPr>
          <p:cNvPr id="3" name="Content Placeholder 2"/>
          <p:cNvSpPr>
            <a:spLocks noGrp="1"/>
          </p:cNvSpPr>
          <p:nvPr>
            <p:ph idx="1"/>
          </p:nvPr>
        </p:nvSpPr>
        <p:spPr>
          <a:xfrm>
            <a:off x="457201" y="1347614"/>
            <a:ext cx="7859216" cy="3246611"/>
          </a:xfrm>
        </p:spPr>
        <p:txBody>
          <a:bodyPr>
            <a:noAutofit/>
          </a:bodyPr>
          <a:lstStyle/>
          <a:p>
            <a:pPr marL="0" indent="0">
              <a:buNone/>
            </a:pPr>
            <a:r>
              <a:rPr lang="en-US" sz="2000" dirty="0"/>
              <a:t>Riccardi, D., Lightfoot, J., Lam, M., Lyon, K., Roberson, N. D., &amp; Lolliot, S. (2020). Investigating the effects of reducing linguistic complexity on EAL student comprehension in first-year undergraduate assessments.</a:t>
            </a:r>
            <a:r>
              <a:rPr lang="en-US" sz="2000" i="1" dirty="0"/>
              <a:t> Journal of English for Academic Purposes, 43</a:t>
            </a:r>
            <a:r>
              <a:rPr lang="en-US" sz="2000" dirty="0"/>
              <a:t>, 100804. doi:10.1016/j.jeap.2019.100804</a:t>
            </a:r>
          </a:p>
          <a:p>
            <a:pPr marL="0" indent="0">
              <a:buNone/>
            </a:pPr>
            <a:endParaRPr lang="en-US" sz="2000" dirty="0"/>
          </a:p>
          <a:p>
            <a:pPr marL="0" indent="0">
              <a:buNone/>
            </a:pPr>
            <a:r>
              <a:rPr lang="en-US" sz="2000" dirty="0"/>
              <a:t>Lyon, K., Roberson, N. D., Lam, M., Riccardi, D., Lightfoot, J., &amp; Lolliot, S. (2022). A Sociological Lens on Linguistic Diversity: Implications for Writing Inclusive Multiple-Choice Assessments</a:t>
            </a:r>
            <a:r>
              <a:rPr lang="en-US" sz="2000" i="1" dirty="0"/>
              <a:t>. Teaching Sociology, </a:t>
            </a:r>
            <a:r>
              <a:rPr lang="en-US" sz="2000" dirty="0"/>
              <a:t>1-13. </a:t>
            </a:r>
            <a:r>
              <a:rPr lang="en-US" sz="2000" dirty="0" err="1"/>
              <a:t>doi</a:t>
            </a:r>
            <a:r>
              <a:rPr lang="en-US" sz="2000" dirty="0"/>
              <a:t>: 10.1177/0092055X2211341</a:t>
            </a:r>
          </a:p>
          <a:p>
            <a:pPr marL="0" indent="0">
              <a:buNone/>
            </a:pPr>
            <a:endParaRPr lang="en-US" sz="2000" dirty="0"/>
          </a:p>
        </p:txBody>
      </p:sp>
      <p:pic>
        <p:nvPicPr>
          <p:cNvPr id="4" name="Picture 3"/>
          <p:cNvPicPr>
            <a:picLocks noChangeAspect="1"/>
          </p:cNvPicPr>
          <p:nvPr/>
        </p:nvPicPr>
        <p:blipFill>
          <a:blip r:embed="rId3"/>
          <a:stretch>
            <a:fillRect/>
          </a:stretch>
        </p:blipFill>
        <p:spPr>
          <a:xfrm>
            <a:off x="8424189" y="0"/>
            <a:ext cx="719811" cy="5157785"/>
          </a:xfrm>
          <a:prstGeom prst="rect">
            <a:avLst/>
          </a:prstGeom>
        </p:spPr>
      </p:pic>
    </p:spTree>
    <p:extLst>
      <p:ext uri="{BB962C8B-B14F-4D97-AF65-F5344CB8AC3E}">
        <p14:creationId xmlns:p14="http://schemas.microsoft.com/office/powerpoint/2010/main" val="151562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72805" y="236936"/>
            <a:ext cx="5745956" cy="467915"/>
          </a:xfrm>
        </p:spPr>
        <p:txBody>
          <a:bodyPr/>
          <a:lstStyle/>
          <a:p>
            <a:pPr>
              <a:defRPr/>
            </a:pPr>
            <a:r>
              <a:rPr dirty="0"/>
              <a:t> </a:t>
            </a:r>
          </a:p>
        </p:txBody>
      </p:sp>
      <p:sp>
        <p:nvSpPr>
          <p:cNvPr id="3" name="Text Placeholder 2"/>
          <p:cNvSpPr>
            <a:spLocks noGrp="1"/>
          </p:cNvSpPr>
          <p:nvPr>
            <p:ph type="body" sz="quarter" idx="13"/>
          </p:nvPr>
        </p:nvSpPr>
        <p:spPr>
          <a:xfrm>
            <a:off x="338821" y="607509"/>
            <a:ext cx="8466358" cy="3928481"/>
          </a:xfrm>
        </p:spPr>
        <p:txBody>
          <a:bodyPr>
            <a:normAutofit/>
          </a:bodyPr>
          <a:lstStyle/>
          <a:p>
            <a:pPr>
              <a:lnSpc>
                <a:spcPct val="150000"/>
              </a:lnSpc>
              <a:defRPr/>
            </a:pPr>
            <a:r>
              <a:rPr lang="en-US" sz="2700" dirty="0">
                <a:solidFill>
                  <a:srgbClr val="FF0000"/>
                </a:solidFill>
              </a:rPr>
              <a:t>Multiple choice questions (MCQs)</a:t>
            </a:r>
            <a:r>
              <a:rPr lang="en-US" sz="2700" dirty="0"/>
              <a:t> used for </a:t>
            </a:r>
          </a:p>
          <a:p>
            <a:pPr>
              <a:lnSpc>
                <a:spcPct val="150000"/>
              </a:lnSpc>
              <a:defRPr/>
            </a:pPr>
            <a:r>
              <a:rPr lang="en-US" sz="2700" dirty="0">
                <a:solidFill>
                  <a:srgbClr val="FFFF00"/>
                </a:solidFill>
              </a:rPr>
              <a:t>formative and summative assessment </a:t>
            </a:r>
            <a:r>
              <a:rPr lang="en-US" sz="2700" dirty="0"/>
              <a:t>of </a:t>
            </a:r>
          </a:p>
          <a:p>
            <a:pPr>
              <a:lnSpc>
                <a:spcPct val="150000"/>
              </a:lnSpc>
              <a:defRPr/>
            </a:pPr>
            <a:r>
              <a:rPr lang="en-US" sz="2700" dirty="0">
                <a:solidFill>
                  <a:srgbClr val="00B0F0"/>
                </a:solidFill>
              </a:rPr>
              <a:t>students’ cognitive knowledge </a:t>
            </a:r>
            <a:r>
              <a:rPr lang="en-US" sz="2700" dirty="0"/>
              <a:t>in </a:t>
            </a:r>
          </a:p>
          <a:p>
            <a:pPr>
              <a:lnSpc>
                <a:spcPct val="150000"/>
              </a:lnSpc>
              <a:defRPr/>
            </a:pPr>
            <a:r>
              <a:rPr lang="en-US" sz="2700" dirty="0">
                <a:solidFill>
                  <a:srgbClr val="FFC000"/>
                </a:solidFill>
              </a:rPr>
              <a:t>undergraduate higher education course tests </a:t>
            </a:r>
            <a:r>
              <a:rPr lang="en-US" sz="2700" dirty="0"/>
              <a:t>tend to contain </a:t>
            </a:r>
            <a:r>
              <a:rPr lang="en-US" sz="2700" dirty="0">
                <a:solidFill>
                  <a:schemeClr val="accent6">
                    <a:lumMod val="60000"/>
                    <a:lumOff val="40000"/>
                  </a:schemeClr>
                </a:solidFill>
              </a:rPr>
              <a:t>highly complex linguistic features</a:t>
            </a:r>
            <a:r>
              <a:rPr lang="en-US" sz="2700" dirty="0"/>
              <a:t>, which may result in… </a:t>
            </a:r>
          </a:p>
        </p:txBody>
      </p:sp>
    </p:spTree>
    <p:extLst>
      <p:ext uri="{BB962C8B-B14F-4D97-AF65-F5344CB8AC3E}">
        <p14:creationId xmlns:p14="http://schemas.microsoft.com/office/powerpoint/2010/main" val="201020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056" y="0"/>
            <a:ext cx="7153944" cy="884466"/>
          </a:xfrm>
        </p:spPr>
        <p:txBody>
          <a:bodyPr>
            <a:noAutofit/>
          </a:bodyPr>
          <a:lstStyle/>
          <a:p>
            <a:r>
              <a:rPr lang="en-US" sz="3200" dirty="0">
                <a:solidFill>
                  <a:schemeClr val="tx1"/>
                </a:solidFill>
              </a:rPr>
              <a:t>“Unpacking” Linguistically Complex MCQs </a:t>
            </a:r>
          </a:p>
        </p:txBody>
      </p:sp>
      <p:sp>
        <p:nvSpPr>
          <p:cNvPr id="3" name="Content Placeholder 2"/>
          <p:cNvSpPr>
            <a:spLocks noGrp="1"/>
          </p:cNvSpPr>
          <p:nvPr>
            <p:ph idx="1"/>
          </p:nvPr>
        </p:nvSpPr>
        <p:spPr>
          <a:xfrm>
            <a:off x="1980903" y="1347614"/>
            <a:ext cx="6912768" cy="460648"/>
          </a:xfrm>
        </p:spPr>
        <p:txBody>
          <a:bodyPr>
            <a:noAutofit/>
          </a:bodyPr>
          <a:lstStyle/>
          <a:p>
            <a:r>
              <a:rPr lang="en-US" sz="2800" dirty="0">
                <a:solidFill>
                  <a:schemeClr val="tx1"/>
                </a:solidFill>
              </a:rPr>
              <a:t>In order to unpack MCQs, we employ three linguistic interventions:</a:t>
            </a:r>
          </a:p>
        </p:txBody>
      </p:sp>
      <p:sp>
        <p:nvSpPr>
          <p:cNvPr id="4" name="Content Placeholder 3"/>
          <p:cNvSpPr>
            <a:spLocks noGrp="1"/>
          </p:cNvSpPr>
          <p:nvPr>
            <p:ph idx="10"/>
          </p:nvPr>
        </p:nvSpPr>
        <p:spPr>
          <a:xfrm>
            <a:off x="1990056" y="2283718"/>
            <a:ext cx="6912768" cy="2376264"/>
          </a:xfrm>
        </p:spPr>
        <p:txBody>
          <a:bodyPr>
            <a:normAutofit lnSpcReduction="10000"/>
          </a:bodyPr>
          <a:lstStyle/>
          <a:p>
            <a:pPr marL="457200" indent="-457200">
              <a:buFont typeface="+mj-lt"/>
              <a:buAutoNum type="arabicParenR"/>
            </a:pPr>
            <a:r>
              <a:rPr lang="en-US" sz="2400" dirty="0">
                <a:solidFill>
                  <a:schemeClr val="tx1"/>
                </a:solidFill>
              </a:rPr>
              <a:t>Expand long, complex noun groups into shorter sentences  </a:t>
            </a:r>
          </a:p>
          <a:p>
            <a:pPr marL="457200" indent="-457200">
              <a:buFont typeface="+mj-lt"/>
              <a:buAutoNum type="arabicParenR"/>
            </a:pPr>
            <a:r>
              <a:rPr lang="en-US" sz="2400" dirty="0">
                <a:solidFill>
                  <a:schemeClr val="tx1"/>
                </a:solidFill>
              </a:rPr>
              <a:t>Substitute less common academic vocabulary for more frequently used synonyms </a:t>
            </a:r>
          </a:p>
          <a:p>
            <a:pPr marL="457200" indent="-457200">
              <a:buFont typeface="+mj-lt"/>
              <a:buAutoNum type="arabicParenR"/>
            </a:pPr>
            <a:r>
              <a:rPr lang="en-US" sz="2400" dirty="0">
                <a:solidFill>
                  <a:schemeClr val="tx1"/>
                </a:solidFill>
              </a:rPr>
              <a:t>Explicitly explain or remove references which require specific cultural knowledge </a:t>
            </a:r>
          </a:p>
        </p:txBody>
      </p:sp>
    </p:spTree>
    <p:extLst>
      <p:ext uri="{BB962C8B-B14F-4D97-AF65-F5344CB8AC3E}">
        <p14:creationId xmlns:p14="http://schemas.microsoft.com/office/powerpoint/2010/main" val="99451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1990056" y="195486"/>
            <a:ext cx="6912768" cy="1036712"/>
          </a:xfrm>
        </p:spPr>
        <p:txBody>
          <a:bodyPr>
            <a:normAutofit/>
          </a:bodyPr>
          <a:lstStyle/>
          <a:p>
            <a:r>
              <a:rPr lang="en-US" sz="3600" b="1" dirty="0">
                <a:solidFill>
                  <a:schemeClr val="tx1"/>
                </a:solidFill>
              </a:rPr>
              <a:t>Linguistic Intervention #1: </a:t>
            </a:r>
            <a:br>
              <a:rPr lang="en-US" sz="3600" b="1" dirty="0">
                <a:solidFill>
                  <a:schemeClr val="tx1"/>
                </a:solidFill>
              </a:rPr>
            </a:br>
            <a:r>
              <a:rPr lang="en-US" sz="2400" b="1" dirty="0">
                <a:solidFill>
                  <a:schemeClr val="tx1"/>
                </a:solidFill>
              </a:rPr>
              <a:t>Reducing Noun Group Complexity </a:t>
            </a:r>
            <a:endParaRPr lang="en-US" sz="3600" b="1" u="sng" dirty="0">
              <a:solidFill>
                <a:schemeClr val="tx1"/>
              </a:solidFill>
            </a:endParaRPr>
          </a:p>
        </p:txBody>
      </p:sp>
      <p:sp>
        <p:nvSpPr>
          <p:cNvPr id="3" name="Text Placeholder 2"/>
          <p:cNvSpPr>
            <a:spLocks noGrp="1"/>
          </p:cNvSpPr>
          <p:nvPr>
            <p:ph idx="10"/>
          </p:nvPr>
        </p:nvSpPr>
        <p:spPr>
          <a:xfrm>
            <a:off x="1990056" y="1491630"/>
            <a:ext cx="6912768" cy="3651870"/>
          </a:xfrm>
        </p:spPr>
        <p:txBody>
          <a:bodyPr>
            <a:normAutofit fontScale="92500" lnSpcReduction="20000"/>
          </a:bodyPr>
          <a:lstStyle/>
          <a:p>
            <a:r>
              <a:rPr lang="en-US" sz="2400" u="sng" dirty="0">
                <a:solidFill>
                  <a:srgbClr val="002060"/>
                </a:solidFill>
              </a:rPr>
              <a:t>Multiple choice questions (MCQs) </a:t>
            </a:r>
            <a:r>
              <a:rPr lang="en-US" sz="2400" u="sng" dirty="0">
                <a:solidFill>
                  <a:schemeClr val="tx1">
                    <a:lumMod val="85000"/>
                    <a:lumOff val="15000"/>
                  </a:schemeClr>
                </a:solidFill>
              </a:rPr>
              <a:t>used for </a:t>
            </a:r>
            <a:r>
              <a:rPr lang="en-US" sz="2400" u="sng" dirty="0">
                <a:solidFill>
                  <a:srgbClr val="0070C0"/>
                </a:solidFill>
              </a:rPr>
              <a:t>formative and summative assessment </a:t>
            </a:r>
            <a:r>
              <a:rPr lang="en-US" sz="2400" u="sng" dirty="0">
                <a:solidFill>
                  <a:schemeClr val="tx1">
                    <a:lumMod val="85000"/>
                    <a:lumOff val="15000"/>
                  </a:schemeClr>
                </a:solidFill>
              </a:rPr>
              <a:t>of </a:t>
            </a:r>
            <a:r>
              <a:rPr lang="en-US" sz="2400" u="sng" dirty="0">
                <a:solidFill>
                  <a:srgbClr val="0070C0"/>
                </a:solidFill>
              </a:rPr>
              <a:t>students’ cognitive knowledge </a:t>
            </a:r>
            <a:r>
              <a:rPr lang="en-US" sz="2400" u="sng" dirty="0">
                <a:solidFill>
                  <a:schemeClr val="tx1">
                    <a:lumMod val="85000"/>
                    <a:lumOff val="15000"/>
                  </a:schemeClr>
                </a:solidFill>
              </a:rPr>
              <a:t>in </a:t>
            </a:r>
            <a:r>
              <a:rPr lang="en-US" sz="2400" u="sng" dirty="0">
                <a:solidFill>
                  <a:srgbClr val="0070C0"/>
                </a:solidFill>
              </a:rPr>
              <a:t>undergraduate higher education course tests</a:t>
            </a:r>
            <a:r>
              <a:rPr lang="en-US" sz="2400" dirty="0">
                <a:solidFill>
                  <a:srgbClr val="0070C0"/>
                </a:solidFill>
              </a:rPr>
              <a:t> </a:t>
            </a:r>
            <a:r>
              <a:rPr lang="en-US" sz="2400" dirty="0">
                <a:solidFill>
                  <a:schemeClr val="tx1">
                    <a:lumMod val="85000"/>
                    <a:lumOff val="15000"/>
                  </a:schemeClr>
                </a:solidFill>
              </a:rPr>
              <a:t>tend to contain </a:t>
            </a:r>
            <a:r>
              <a:rPr lang="en-US" sz="2400" u="sng" dirty="0">
                <a:solidFill>
                  <a:srgbClr val="002060"/>
                </a:solidFill>
              </a:rPr>
              <a:t>highly complex linguistic features</a:t>
            </a:r>
            <a:r>
              <a:rPr lang="en-US" sz="2400" dirty="0"/>
              <a:t>, </a:t>
            </a:r>
            <a:r>
              <a:rPr lang="en-US" sz="2400" dirty="0">
                <a:solidFill>
                  <a:schemeClr val="tx1">
                    <a:lumMod val="85000"/>
                    <a:lumOff val="15000"/>
                  </a:schemeClr>
                </a:solidFill>
              </a:rPr>
              <a:t>which may result in… </a:t>
            </a:r>
          </a:p>
          <a:p>
            <a:endParaRPr lang="en-US" sz="2400" dirty="0">
              <a:solidFill>
                <a:schemeClr val="tx1">
                  <a:lumMod val="85000"/>
                  <a:lumOff val="15000"/>
                </a:schemeClr>
              </a:solidFill>
            </a:endParaRPr>
          </a:p>
          <a:p>
            <a:pPr marL="457200" indent="-457200">
              <a:buFont typeface="+mj-lt"/>
              <a:buAutoNum type="arabicPeriod"/>
            </a:pPr>
            <a:r>
              <a:rPr lang="en-US" sz="2200" dirty="0">
                <a:solidFill>
                  <a:schemeClr val="tx1"/>
                </a:solidFill>
              </a:rPr>
              <a:t>Multiple choice questions </a:t>
            </a:r>
          </a:p>
          <a:p>
            <a:pPr marL="1085850" lvl="1" indent="-342900">
              <a:buFont typeface="Arial" panose="020B0604020202020204" pitchFamily="34" charset="0"/>
              <a:buChar char="•"/>
            </a:pPr>
            <a:r>
              <a:rPr lang="en-US" sz="2200" dirty="0">
                <a:solidFill>
                  <a:schemeClr val="tx1"/>
                </a:solidFill>
              </a:rPr>
              <a:t>used for formative and summative assessment </a:t>
            </a:r>
          </a:p>
          <a:p>
            <a:pPr marL="1085850" lvl="1" indent="-342900">
              <a:buFont typeface="Arial" panose="020B0604020202020204" pitchFamily="34" charset="0"/>
              <a:buChar char="•"/>
            </a:pPr>
            <a:r>
              <a:rPr lang="en-US" sz="2200" dirty="0">
                <a:solidFill>
                  <a:schemeClr val="tx1"/>
                </a:solidFill>
              </a:rPr>
              <a:t>of students’ cognitive knowledge </a:t>
            </a:r>
          </a:p>
          <a:p>
            <a:pPr marL="1085850" lvl="1" indent="-342900">
              <a:buFont typeface="Arial" panose="020B0604020202020204" pitchFamily="34" charset="0"/>
              <a:buChar char="•"/>
            </a:pPr>
            <a:r>
              <a:rPr lang="en-US" sz="2200" dirty="0">
                <a:solidFill>
                  <a:schemeClr val="tx1"/>
                </a:solidFill>
              </a:rPr>
              <a:t>in undergraduate higher education course tests </a:t>
            </a:r>
          </a:p>
          <a:p>
            <a:pPr marL="1085850" lvl="1" indent="-342900">
              <a:buFont typeface="Arial" panose="020B0604020202020204" pitchFamily="34" charset="0"/>
              <a:buChar char="•"/>
            </a:pPr>
            <a:endParaRPr lang="en-US" sz="2200" dirty="0">
              <a:solidFill>
                <a:schemeClr val="tx1"/>
              </a:solidFill>
            </a:endParaRPr>
          </a:p>
          <a:p>
            <a:pPr marL="457200" indent="-457200">
              <a:buFont typeface="+mj-lt"/>
              <a:buAutoNum type="arabicPeriod"/>
            </a:pPr>
            <a:r>
              <a:rPr lang="en-US" sz="2200" dirty="0">
                <a:solidFill>
                  <a:schemeClr val="tx1"/>
                </a:solidFill>
              </a:rPr>
              <a:t>Highly complex linguistic features</a:t>
            </a:r>
          </a:p>
          <a:p>
            <a:endParaRPr lang="en-US" sz="2400" dirty="0">
              <a:solidFill>
                <a:schemeClr val="tx1">
                  <a:lumMod val="85000"/>
                  <a:lumOff val="15000"/>
                </a:schemeClr>
              </a:solidFill>
            </a:endParaRPr>
          </a:p>
          <a:p>
            <a:endParaRPr lang="en-US" sz="2400" dirty="0"/>
          </a:p>
        </p:txBody>
      </p:sp>
    </p:spTree>
    <p:extLst>
      <p:ext uri="{BB962C8B-B14F-4D97-AF65-F5344CB8AC3E}">
        <p14:creationId xmlns:p14="http://schemas.microsoft.com/office/powerpoint/2010/main" val="390155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1990056" y="195486"/>
            <a:ext cx="6912768" cy="1036712"/>
          </a:xfrm>
        </p:spPr>
        <p:txBody>
          <a:bodyPr>
            <a:normAutofit/>
          </a:bodyPr>
          <a:lstStyle/>
          <a:p>
            <a:r>
              <a:rPr lang="en-US" sz="3600" b="1" dirty="0">
                <a:solidFill>
                  <a:schemeClr val="tx1"/>
                </a:solidFill>
              </a:rPr>
              <a:t>Linguistic Intervention #2: </a:t>
            </a:r>
            <a:br>
              <a:rPr lang="en-US" sz="3600" b="1" dirty="0">
                <a:solidFill>
                  <a:schemeClr val="tx1"/>
                </a:solidFill>
              </a:rPr>
            </a:br>
            <a:r>
              <a:rPr lang="en-US" sz="2400" b="1" dirty="0">
                <a:solidFill>
                  <a:schemeClr val="tx1"/>
                </a:solidFill>
              </a:rPr>
              <a:t>Substituting Infrequent Vocabulary </a:t>
            </a:r>
            <a:endParaRPr lang="en-US" sz="3600" b="1" u="sng" dirty="0">
              <a:solidFill>
                <a:schemeClr val="tx1"/>
              </a:solidFill>
            </a:endParaRPr>
          </a:p>
        </p:txBody>
      </p:sp>
      <p:sp>
        <p:nvSpPr>
          <p:cNvPr id="3" name="Text Placeholder 2"/>
          <p:cNvSpPr>
            <a:spLocks noGrp="1"/>
          </p:cNvSpPr>
          <p:nvPr>
            <p:ph idx="10"/>
          </p:nvPr>
        </p:nvSpPr>
        <p:spPr>
          <a:xfrm>
            <a:off x="1990056" y="1563638"/>
            <a:ext cx="6912768" cy="3579862"/>
          </a:xfrm>
        </p:spPr>
        <p:txBody>
          <a:bodyPr>
            <a:normAutofit/>
          </a:bodyPr>
          <a:lstStyle/>
          <a:p>
            <a:r>
              <a:rPr lang="en-US" sz="2400" dirty="0">
                <a:solidFill>
                  <a:schemeClr val="tx1"/>
                </a:solidFill>
              </a:rPr>
              <a:t>Readers need to understand </a:t>
            </a:r>
            <a:r>
              <a:rPr lang="en-US" sz="2400" b="1" dirty="0">
                <a:solidFill>
                  <a:schemeClr val="tx1"/>
                </a:solidFill>
              </a:rPr>
              <a:t>98%</a:t>
            </a:r>
            <a:r>
              <a:rPr lang="en-US" sz="2400" dirty="0">
                <a:solidFill>
                  <a:schemeClr val="tx1"/>
                </a:solidFill>
              </a:rPr>
              <a:t> of the vocabulary used in a text in order to understand the main ideas and details </a:t>
            </a:r>
            <a:r>
              <a:rPr lang="en-US" sz="1600" dirty="0">
                <a:solidFill>
                  <a:schemeClr val="tx1"/>
                </a:solidFill>
              </a:rPr>
              <a:t>(Hu &amp; Nation, 2000). </a:t>
            </a:r>
          </a:p>
          <a:p>
            <a:endParaRPr lang="en-US" sz="2400" dirty="0">
              <a:solidFill>
                <a:schemeClr val="tx1"/>
              </a:solidFill>
            </a:endParaRPr>
          </a:p>
          <a:p>
            <a:r>
              <a:rPr lang="en-US" sz="2200" dirty="0"/>
              <a:t>Multiple choice questions (MCQs) used for </a:t>
            </a:r>
            <a:r>
              <a:rPr lang="en-US" sz="2200" dirty="0">
                <a:solidFill>
                  <a:srgbClr val="FF0000"/>
                </a:solidFill>
              </a:rPr>
              <a:t>formative</a:t>
            </a:r>
            <a:r>
              <a:rPr lang="en-US" sz="2200" dirty="0"/>
              <a:t> and </a:t>
            </a:r>
            <a:r>
              <a:rPr lang="en-US" sz="2200" dirty="0">
                <a:solidFill>
                  <a:srgbClr val="FF0000"/>
                </a:solidFill>
              </a:rPr>
              <a:t>summative</a:t>
            </a:r>
            <a:r>
              <a:rPr lang="en-US" sz="2200" dirty="0"/>
              <a:t> assessment of students’ </a:t>
            </a:r>
            <a:r>
              <a:rPr lang="en-US" sz="2200" dirty="0">
                <a:solidFill>
                  <a:srgbClr val="FF0000"/>
                </a:solidFill>
              </a:rPr>
              <a:t>cognitive</a:t>
            </a:r>
            <a:r>
              <a:rPr lang="en-US" sz="2200" dirty="0"/>
              <a:t> knowledge in undergraduate higher education course tests tend to contain highly complex linguistic features, which may result in… </a:t>
            </a:r>
          </a:p>
          <a:p>
            <a:endParaRPr lang="en-US" sz="2400" dirty="0"/>
          </a:p>
        </p:txBody>
      </p:sp>
    </p:spTree>
    <p:extLst>
      <p:ext uri="{BB962C8B-B14F-4D97-AF65-F5344CB8AC3E}">
        <p14:creationId xmlns:p14="http://schemas.microsoft.com/office/powerpoint/2010/main" val="34272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unpack language? </a:t>
            </a:r>
          </a:p>
        </p:txBody>
      </p:sp>
      <p:sp>
        <p:nvSpPr>
          <p:cNvPr id="3" name="Content Placeholder 2"/>
          <p:cNvSpPr>
            <a:spLocks noGrp="1"/>
          </p:cNvSpPr>
          <p:nvPr>
            <p:ph idx="1"/>
          </p:nvPr>
        </p:nvSpPr>
        <p:spPr>
          <a:xfrm>
            <a:off x="1907704" y="805546"/>
            <a:ext cx="6995120" cy="460648"/>
          </a:xfrm>
        </p:spPr>
        <p:txBody>
          <a:bodyPr/>
          <a:lstStyle/>
          <a:p>
            <a:r>
              <a:rPr lang="en-US" dirty="0"/>
              <a:t>Use shorter sentences, focusing on fewer ideas. </a:t>
            </a:r>
          </a:p>
        </p:txBody>
      </p:sp>
      <p:sp>
        <p:nvSpPr>
          <p:cNvPr id="4" name="Content Placeholder 3"/>
          <p:cNvSpPr>
            <a:spLocks noGrp="1"/>
          </p:cNvSpPr>
          <p:nvPr>
            <p:ph idx="10"/>
          </p:nvPr>
        </p:nvSpPr>
        <p:spPr>
          <a:xfrm>
            <a:off x="1619672" y="1419623"/>
            <a:ext cx="7283152" cy="3600400"/>
          </a:xfrm>
        </p:spPr>
        <p:txBody>
          <a:bodyPr>
            <a:normAutofit fontScale="70000" lnSpcReduction="20000"/>
          </a:bodyPr>
          <a:lstStyle/>
          <a:p>
            <a:r>
              <a:rPr lang="en-US" sz="2900" dirty="0">
                <a:solidFill>
                  <a:schemeClr val="tx1"/>
                </a:solidFill>
              </a:rPr>
              <a:t>Multiple choice questions </a:t>
            </a:r>
          </a:p>
          <a:p>
            <a:pPr marL="457200" indent="-457200">
              <a:buFont typeface="Arial" panose="020B0604020202020204" pitchFamily="34" charset="0"/>
              <a:buChar char="•"/>
            </a:pPr>
            <a:r>
              <a:rPr lang="en-US" sz="2900" dirty="0">
                <a:solidFill>
                  <a:schemeClr val="tx1"/>
                </a:solidFill>
              </a:rPr>
              <a:t>used for formative and summative assessment </a:t>
            </a:r>
          </a:p>
          <a:p>
            <a:pPr marL="1314450" lvl="1" indent="-571500">
              <a:buFont typeface="Wingdings" panose="05000000000000000000" pitchFamily="2" charset="2"/>
              <a:buChar char="Ø"/>
            </a:pPr>
            <a:r>
              <a:rPr lang="en-US" sz="2900" dirty="0"/>
              <a:t>Instructors use MCQs to assess students throughout the course and at the end of a course.  </a:t>
            </a:r>
          </a:p>
          <a:p>
            <a:pPr marL="457200" indent="-457200">
              <a:buFont typeface="Arial" panose="020B0604020202020204" pitchFamily="34" charset="0"/>
              <a:buChar char="•"/>
            </a:pPr>
            <a:r>
              <a:rPr lang="en-US" sz="2900" dirty="0">
                <a:solidFill>
                  <a:schemeClr val="tx1"/>
                </a:solidFill>
              </a:rPr>
              <a:t>of students’ cognitive knowledge </a:t>
            </a:r>
          </a:p>
          <a:p>
            <a:pPr marL="1200150" lvl="1" indent="-457200">
              <a:buFont typeface="Wingdings" panose="05000000000000000000" pitchFamily="2" charset="2"/>
              <a:buChar char="Ø"/>
            </a:pPr>
            <a:r>
              <a:rPr lang="en-US" sz="2900" dirty="0"/>
              <a:t>MCQs test whether students have understood course material. </a:t>
            </a:r>
          </a:p>
          <a:p>
            <a:pPr marL="457200" indent="-457200">
              <a:buFont typeface="Arial" panose="020B0604020202020204" pitchFamily="34" charset="0"/>
              <a:buChar char="•"/>
            </a:pPr>
            <a:r>
              <a:rPr lang="en-US" sz="2900" dirty="0">
                <a:solidFill>
                  <a:schemeClr val="tx1"/>
                </a:solidFill>
              </a:rPr>
              <a:t>in undergraduate higher education course tests</a:t>
            </a:r>
          </a:p>
          <a:p>
            <a:pPr marL="1200150" lvl="1" indent="-457200">
              <a:buFont typeface="Wingdings" panose="05000000000000000000" pitchFamily="2" charset="2"/>
              <a:buChar char="Ø"/>
            </a:pPr>
            <a:r>
              <a:rPr lang="en-US" sz="2900" dirty="0"/>
              <a:t>MCQs are used frequently in undergraduate courses. </a:t>
            </a:r>
          </a:p>
          <a:p>
            <a:pPr marL="457200" indent="-457200">
              <a:buFont typeface="Arial" panose="020B0604020202020204" pitchFamily="34" charset="0"/>
              <a:buChar char="•"/>
            </a:pPr>
            <a:r>
              <a:rPr lang="en-US" sz="2900" dirty="0">
                <a:solidFill>
                  <a:schemeClr val="tx1"/>
                </a:solidFill>
              </a:rPr>
              <a:t>contain highly complex linguistic features</a:t>
            </a:r>
          </a:p>
          <a:p>
            <a:pPr marL="1200150" lvl="1" indent="-457200">
              <a:buFont typeface="Wingdings" panose="05000000000000000000" pitchFamily="2" charset="2"/>
              <a:buChar char="Ø"/>
            </a:pPr>
            <a:r>
              <a:rPr lang="en-US" sz="2900" dirty="0"/>
              <a:t>The language used in MCQs is often complex.  </a:t>
            </a:r>
          </a:p>
          <a:p>
            <a:endParaRPr lang="en-US" dirty="0"/>
          </a:p>
        </p:txBody>
      </p:sp>
    </p:spTree>
    <p:extLst>
      <p:ext uri="{BB962C8B-B14F-4D97-AF65-F5344CB8AC3E}">
        <p14:creationId xmlns:p14="http://schemas.microsoft.com/office/powerpoint/2010/main" val="1174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07646D0035FA4C8F1F95DBA74C7670" ma:contentTypeVersion="14" ma:contentTypeDescription="Create a new document." ma:contentTypeScope="" ma:versionID="a11339994d112d0fbd35b98e7b7638b7">
  <xsd:schema xmlns:xsd="http://www.w3.org/2001/XMLSchema" xmlns:xs="http://www.w3.org/2001/XMLSchema" xmlns:p="http://schemas.microsoft.com/office/2006/metadata/properties" xmlns:ns3="a169fe49-86d9-4b9f-a163-9271c3e82536" xmlns:ns4="9ec2d0b7-503f-4434-bd5e-691963e6366e" targetNamespace="http://schemas.microsoft.com/office/2006/metadata/properties" ma:root="true" ma:fieldsID="04b5b6c8a60c83f5db130818ede35f62" ns3:_="" ns4:_="">
    <xsd:import namespace="a169fe49-86d9-4b9f-a163-9271c3e82536"/>
    <xsd:import namespace="9ec2d0b7-503f-4434-bd5e-691963e636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9fe49-86d9-4b9f-a163-9271c3e825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c2d0b7-503f-4434-bd5e-691963e636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AB167-94FF-4873-856F-247326A62114}">
  <ds:schemaRefs>
    <ds:schemaRef ds:uri="http://schemas.microsoft.com/sharepoint/v3/contenttype/forms"/>
  </ds:schemaRefs>
</ds:datastoreItem>
</file>

<file path=customXml/itemProps2.xml><?xml version="1.0" encoding="utf-8"?>
<ds:datastoreItem xmlns:ds="http://schemas.openxmlformats.org/officeDocument/2006/customXml" ds:itemID="{1729F607-9C0E-4EA1-AFB9-3DBA8937FBB7}">
  <ds:schemaRefs>
    <ds:schemaRef ds:uri="a169fe49-86d9-4b9f-a163-9271c3e82536"/>
    <ds:schemaRef ds:uri="http://purl.org/dc/dcmitype/"/>
    <ds:schemaRef ds:uri="http://purl.org/dc/terms/"/>
    <ds:schemaRef ds:uri="9ec2d0b7-503f-4434-bd5e-691963e6366e"/>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0EFB4AB-02FB-4C21-99A7-640D720F8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9fe49-86d9-4b9f-a163-9271c3e82536"/>
    <ds:schemaRef ds:uri="9ec2d0b7-503f-4434-bd5e-691963e63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15524</TotalTime>
  <Words>6594</Words>
  <Application>Microsoft Office PowerPoint</Application>
  <PresentationFormat>On-screen Show (16:9)</PresentationFormat>
  <Paragraphs>407</Paragraphs>
  <Slides>46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맑은 고딕</vt:lpstr>
      <vt:lpstr>MS PGothic</vt:lpstr>
      <vt:lpstr>Arial</vt:lpstr>
      <vt:lpstr>Calibri</vt:lpstr>
      <vt:lpstr>Calibri Light</vt:lpstr>
      <vt:lpstr>Whitney Bold</vt:lpstr>
      <vt:lpstr>Whitney Book</vt:lpstr>
      <vt:lpstr>Whitney Medium</vt:lpstr>
      <vt:lpstr>WhitneyHTF-Bold</vt:lpstr>
      <vt:lpstr>Wingdings</vt:lpstr>
      <vt:lpstr>Custom Design</vt:lpstr>
      <vt:lpstr>PowerPoint Presentation</vt:lpstr>
      <vt:lpstr>Presentation Goals</vt:lpstr>
      <vt:lpstr> Multiple choice questions (MCQs) </vt:lpstr>
      <vt:lpstr>MCQ Stems are typically “packed” </vt:lpstr>
      <vt:lpstr>PowerPoint Presentation</vt:lpstr>
      <vt:lpstr>“Unpacking” Linguistically Complex MCQs </vt:lpstr>
      <vt:lpstr>PowerPoint Presentation</vt:lpstr>
      <vt:lpstr>PowerPoint Presentation</vt:lpstr>
      <vt:lpstr>How do we unpack language? </vt:lpstr>
      <vt:lpstr>Unpacking Linguistically Complex MCQs </vt:lpstr>
      <vt:lpstr>PowerPoint Presentation</vt:lpstr>
      <vt:lpstr>Our Context </vt:lpstr>
      <vt:lpstr>Research Questions:</vt:lpstr>
      <vt:lpstr>Results</vt:lpstr>
      <vt:lpstr>Results</vt:lpstr>
      <vt:lpstr>Results</vt:lpstr>
      <vt:lpstr>Implications</vt:lpstr>
      <vt:lpstr>PowerPoint Presentation</vt:lpstr>
      <vt:lpstr>Part 1 </vt:lpstr>
      <vt:lpstr>Packed vs. Unpacked Language</vt:lpstr>
      <vt:lpstr>Packed vs. Unpacked Language</vt:lpstr>
      <vt:lpstr>Part 2 </vt:lpstr>
      <vt:lpstr>Which MCQ stem is unpacked the most?</vt:lpstr>
      <vt:lpstr>Which MCQ stem is unpacked the most?</vt:lpstr>
      <vt:lpstr>Which MCQ stem is unpacked the most?</vt:lpstr>
      <vt:lpstr>Which MCQ stem is unpacked the most?</vt:lpstr>
      <vt:lpstr>Part 3 </vt:lpstr>
      <vt:lpstr>Packed vs. Unpacked Language</vt:lpstr>
      <vt:lpstr>Packed vs. Unpacked Language</vt:lpstr>
      <vt:lpstr>Packed vs. Unpacked Language</vt:lpstr>
      <vt:lpstr>Packed vs. Unpacked Language</vt:lpstr>
      <vt:lpstr>Unpacking MCQs</vt:lpstr>
      <vt:lpstr>The Future with AI  </vt:lpstr>
      <vt:lpstr>Unpacking MCQs</vt:lpstr>
      <vt:lpstr>Unpacking MCQs</vt:lpstr>
      <vt:lpstr>PowerPoint Presentation</vt:lpstr>
      <vt:lpstr>PowerPoint Presentation</vt:lpstr>
      <vt:lpstr>Flow of Implementation</vt:lpstr>
      <vt:lpstr>What a typical consultation involved:</vt:lpstr>
      <vt:lpstr>PowerPoint Presentation</vt:lpstr>
      <vt:lpstr>Project Outcomes: Faculty Perspective  </vt:lpstr>
      <vt:lpstr>PowerPoint Presentation</vt:lpstr>
      <vt:lpstr>PowerPoint Presentation</vt:lpstr>
      <vt:lpstr>Implications for EAP Specialists</vt:lpstr>
      <vt:lpstr>PowerPoint Presentation</vt:lpstr>
      <vt:lpstr>Our Publications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Riccardi, Daniel</cp:lastModifiedBy>
  <cp:revision>151</cp:revision>
  <dcterms:created xsi:type="dcterms:W3CDTF">2014-04-01T16:27:38Z</dcterms:created>
  <dcterms:modified xsi:type="dcterms:W3CDTF">2023-04-20T17:48:26Z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0x010100C107646D0035FA4C8F1F95DBA74C7670</vt:lpwstr>
  </property>
</Properties>
</file>