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7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95D94-6A22-45E3-A071-E0CC714AC89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ED97A82-081C-4F8F-B8AC-AA408404390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Online platform materials  </a:t>
          </a:r>
        </a:p>
      </dgm:t>
    </dgm:pt>
    <dgm:pt modelId="{5CAF52CC-8C36-4CC1-94E1-C55E20429525}" type="parTrans" cxnId="{DBAA9FAD-F87F-44A0-BA6A-0D13EC9C0B70}">
      <dgm:prSet/>
      <dgm:spPr/>
      <dgm:t>
        <a:bodyPr/>
        <a:lstStyle/>
        <a:p>
          <a:endParaRPr lang="en-GB"/>
        </a:p>
      </dgm:t>
    </dgm:pt>
    <dgm:pt modelId="{36827600-9EDE-46DD-847C-93BBD2BDC95A}" type="sibTrans" cxnId="{DBAA9FAD-F87F-44A0-BA6A-0D13EC9C0B70}">
      <dgm:prSet/>
      <dgm:spPr/>
      <dgm:t>
        <a:bodyPr/>
        <a:lstStyle/>
        <a:p>
          <a:endParaRPr lang="en-GB"/>
        </a:p>
      </dgm:t>
    </dgm:pt>
    <dgm:pt modelId="{CB19578C-AE62-4A0C-AF61-89359D2BE964}">
      <dgm:prSet phldrT="[Text]"/>
      <dgm:spPr/>
      <dgm:t>
        <a:bodyPr/>
        <a:lstStyle/>
        <a:p>
          <a:r>
            <a:rPr lang="en-GB" dirty="0"/>
            <a:t>Cross-sectional collection of materials </a:t>
          </a:r>
        </a:p>
      </dgm:t>
    </dgm:pt>
    <dgm:pt modelId="{B590C322-DFA5-4F2B-A437-F1D8D914A038}" type="parTrans" cxnId="{C079A12A-1FD0-4820-80B0-8DB5E9B73EB1}">
      <dgm:prSet/>
      <dgm:spPr/>
      <dgm:t>
        <a:bodyPr/>
        <a:lstStyle/>
        <a:p>
          <a:endParaRPr lang="en-GB"/>
        </a:p>
      </dgm:t>
    </dgm:pt>
    <dgm:pt modelId="{6546E7CC-B6AC-4754-B096-FE8258DEAFAB}" type="sibTrans" cxnId="{C079A12A-1FD0-4820-80B0-8DB5E9B73EB1}">
      <dgm:prSet/>
      <dgm:spPr/>
      <dgm:t>
        <a:bodyPr/>
        <a:lstStyle/>
        <a:p>
          <a:endParaRPr lang="en-GB"/>
        </a:p>
      </dgm:t>
    </dgm:pt>
    <dgm:pt modelId="{D728B8BE-6585-420C-B808-9C7F99B6D3CC}">
      <dgm:prSet phldrT="[Text]"/>
      <dgm:spPr/>
      <dgm:t>
        <a:bodyPr/>
        <a:lstStyle/>
        <a:p>
          <a:r>
            <a:rPr lang="en-GB" dirty="0"/>
            <a:t>Check-list approach</a:t>
          </a:r>
        </a:p>
      </dgm:t>
    </dgm:pt>
    <dgm:pt modelId="{15A6F387-1CB1-4190-A4FB-292CD8732A5E}" type="parTrans" cxnId="{5BB37111-EDEC-47DF-A6ED-92133F520C28}">
      <dgm:prSet/>
      <dgm:spPr/>
      <dgm:t>
        <a:bodyPr/>
        <a:lstStyle/>
        <a:p>
          <a:endParaRPr lang="en-GB"/>
        </a:p>
      </dgm:t>
    </dgm:pt>
    <dgm:pt modelId="{336AF41A-D8C7-48DD-B6E2-BAD32851FC4C}" type="sibTrans" cxnId="{5BB37111-EDEC-47DF-A6ED-92133F520C28}">
      <dgm:prSet/>
      <dgm:spPr/>
      <dgm:t>
        <a:bodyPr/>
        <a:lstStyle/>
        <a:p>
          <a:endParaRPr lang="en-GB"/>
        </a:p>
      </dgm:t>
    </dgm:pt>
    <dgm:pt modelId="{62747EB6-93DB-4AC8-B804-7350BE07198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Students</a:t>
          </a:r>
        </a:p>
      </dgm:t>
    </dgm:pt>
    <dgm:pt modelId="{00669A83-9B3D-4C96-BA6D-EA328414B885}" type="parTrans" cxnId="{685555B7-972C-4B59-AEE4-3821485CF96C}">
      <dgm:prSet/>
      <dgm:spPr/>
      <dgm:t>
        <a:bodyPr/>
        <a:lstStyle/>
        <a:p>
          <a:endParaRPr lang="en-GB"/>
        </a:p>
      </dgm:t>
    </dgm:pt>
    <dgm:pt modelId="{98097068-9FF3-43D7-AEAC-6A34BE91CA24}" type="sibTrans" cxnId="{685555B7-972C-4B59-AEE4-3821485CF96C}">
      <dgm:prSet/>
      <dgm:spPr/>
      <dgm:t>
        <a:bodyPr/>
        <a:lstStyle/>
        <a:p>
          <a:endParaRPr lang="en-GB"/>
        </a:p>
      </dgm:t>
    </dgm:pt>
    <dgm:pt modelId="{2AD834D1-ABED-42B5-A47C-9D3E2CA9BE42}">
      <dgm:prSet phldrT="[Text]"/>
      <dgm:spPr/>
      <dgm:t>
        <a:bodyPr/>
        <a:lstStyle/>
        <a:p>
          <a:r>
            <a:rPr lang="en-GB" dirty="0"/>
            <a:t>Survey (</a:t>
          </a:r>
          <a:r>
            <a:rPr lang="en-GB" dirty="0" err="1"/>
            <a:t>oe</a:t>
          </a:r>
          <a:r>
            <a:rPr lang="en-GB" dirty="0"/>
            <a:t>/</a:t>
          </a:r>
          <a:r>
            <a:rPr lang="en-GB" dirty="0" err="1"/>
            <a:t>ce</a:t>
          </a:r>
          <a:r>
            <a:rPr lang="en-GB" dirty="0"/>
            <a:t>)</a:t>
          </a:r>
        </a:p>
      </dgm:t>
    </dgm:pt>
    <dgm:pt modelId="{D9E81142-D938-43E7-A176-641760D9BEED}" type="parTrans" cxnId="{899A809C-481F-4A4B-A584-C6E23BCD8324}">
      <dgm:prSet/>
      <dgm:spPr/>
      <dgm:t>
        <a:bodyPr/>
        <a:lstStyle/>
        <a:p>
          <a:endParaRPr lang="en-GB"/>
        </a:p>
      </dgm:t>
    </dgm:pt>
    <dgm:pt modelId="{2CCD0E93-060F-452B-8786-892255EED219}" type="sibTrans" cxnId="{899A809C-481F-4A4B-A584-C6E23BCD8324}">
      <dgm:prSet/>
      <dgm:spPr/>
      <dgm:t>
        <a:bodyPr/>
        <a:lstStyle/>
        <a:p>
          <a:endParaRPr lang="en-GB"/>
        </a:p>
      </dgm:t>
    </dgm:pt>
    <dgm:pt modelId="{51871E03-22C7-45BD-8B6A-8EB7BA6998E4}">
      <dgm:prSet phldrT="[Text]"/>
      <dgm:spPr/>
      <dgm:t>
        <a:bodyPr/>
        <a:lstStyle/>
        <a:p>
          <a:r>
            <a:rPr lang="en-GB" dirty="0"/>
            <a:t>Semi-structured interviews </a:t>
          </a:r>
        </a:p>
      </dgm:t>
    </dgm:pt>
    <dgm:pt modelId="{4A4C6A38-6395-483C-A415-785C6BD32AB2}" type="parTrans" cxnId="{E8BD1542-2134-412E-97F9-1419475BE273}">
      <dgm:prSet/>
      <dgm:spPr/>
      <dgm:t>
        <a:bodyPr/>
        <a:lstStyle/>
        <a:p>
          <a:endParaRPr lang="en-GB"/>
        </a:p>
      </dgm:t>
    </dgm:pt>
    <dgm:pt modelId="{0319AB83-449C-46DC-AD1E-604C12913C8D}" type="sibTrans" cxnId="{E8BD1542-2134-412E-97F9-1419475BE273}">
      <dgm:prSet/>
      <dgm:spPr/>
      <dgm:t>
        <a:bodyPr/>
        <a:lstStyle/>
        <a:p>
          <a:endParaRPr lang="en-GB"/>
        </a:p>
      </dgm:t>
    </dgm:pt>
    <dgm:pt modelId="{6C5B1E35-A69D-4698-94A3-7FD13509410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EAP practitioners /materials designers </a:t>
          </a:r>
        </a:p>
      </dgm:t>
    </dgm:pt>
    <dgm:pt modelId="{59FC18A1-1D5F-4DA0-BD04-FF133CFAB19B}" type="parTrans" cxnId="{8988C815-771A-43CA-953A-D84C272279C9}">
      <dgm:prSet/>
      <dgm:spPr/>
      <dgm:t>
        <a:bodyPr/>
        <a:lstStyle/>
        <a:p>
          <a:endParaRPr lang="en-GB"/>
        </a:p>
      </dgm:t>
    </dgm:pt>
    <dgm:pt modelId="{542436F2-E5EA-41FD-BB57-C6AC067880AE}" type="sibTrans" cxnId="{8988C815-771A-43CA-953A-D84C272279C9}">
      <dgm:prSet/>
      <dgm:spPr/>
      <dgm:t>
        <a:bodyPr/>
        <a:lstStyle/>
        <a:p>
          <a:endParaRPr lang="en-GB"/>
        </a:p>
      </dgm:t>
    </dgm:pt>
    <dgm:pt modelId="{BABCD27D-D15A-4399-A1E2-154DB7D0EB6C}">
      <dgm:prSet phldrT="[Text]" custT="1"/>
      <dgm:spPr/>
      <dgm:t>
        <a:bodyPr/>
        <a:lstStyle/>
        <a:p>
          <a:r>
            <a:rPr lang="en-GB" sz="1300" dirty="0"/>
            <a:t>Semi-structured interviews </a:t>
          </a:r>
        </a:p>
      </dgm:t>
    </dgm:pt>
    <dgm:pt modelId="{0C70CF37-47B8-448C-BF96-B06349E76069}" type="parTrans" cxnId="{8A40959E-6218-4ED2-8C68-2268CC0BEE9E}">
      <dgm:prSet/>
      <dgm:spPr/>
      <dgm:t>
        <a:bodyPr/>
        <a:lstStyle/>
        <a:p>
          <a:endParaRPr lang="en-GB"/>
        </a:p>
      </dgm:t>
    </dgm:pt>
    <dgm:pt modelId="{9E0D0937-98A4-49BA-BE47-F83DBE16011D}" type="sibTrans" cxnId="{8A40959E-6218-4ED2-8C68-2268CC0BEE9E}">
      <dgm:prSet/>
      <dgm:spPr/>
      <dgm:t>
        <a:bodyPr/>
        <a:lstStyle/>
        <a:p>
          <a:endParaRPr lang="en-GB"/>
        </a:p>
      </dgm:t>
    </dgm:pt>
    <dgm:pt modelId="{FDE7B195-767E-4729-BC4F-B5E7A84A4F55}" type="pres">
      <dgm:prSet presAssocID="{E5D95D94-6A22-45E3-A071-E0CC714AC892}" presName="rootnode" presStyleCnt="0">
        <dgm:presLayoutVars>
          <dgm:chMax/>
          <dgm:chPref/>
          <dgm:dir/>
          <dgm:animLvl val="lvl"/>
        </dgm:presLayoutVars>
      </dgm:prSet>
      <dgm:spPr/>
    </dgm:pt>
    <dgm:pt modelId="{CC2D322A-9D65-455D-8994-410C092F4B8E}" type="pres">
      <dgm:prSet presAssocID="{0ED97A82-081C-4F8F-B8AC-AA408404390B}" presName="composite" presStyleCnt="0"/>
      <dgm:spPr/>
    </dgm:pt>
    <dgm:pt modelId="{090AF764-A3B6-4009-95FB-DEE9B0EBA07D}" type="pres">
      <dgm:prSet presAssocID="{0ED97A82-081C-4F8F-B8AC-AA408404390B}" presName="bentUpArrow1" presStyleLbl="alignImgPlace1" presStyleIdx="0" presStyleCnt="2"/>
      <dgm:spPr>
        <a:noFill/>
      </dgm:spPr>
    </dgm:pt>
    <dgm:pt modelId="{56CD5C6D-CCC5-448B-AB44-35A9EC3FBA41}" type="pres">
      <dgm:prSet presAssocID="{0ED97A82-081C-4F8F-B8AC-AA408404390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2E08EF4A-C3F6-41CD-982A-2DE7FEDF6386}" type="pres">
      <dgm:prSet presAssocID="{0ED97A82-081C-4F8F-B8AC-AA408404390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623E1B6-313F-4BE1-A962-CD78F110A607}" type="pres">
      <dgm:prSet presAssocID="{36827600-9EDE-46DD-847C-93BBD2BDC95A}" presName="sibTrans" presStyleCnt="0"/>
      <dgm:spPr/>
    </dgm:pt>
    <dgm:pt modelId="{EEFAC766-23A4-4DE5-B263-A18CD18CD4AE}" type="pres">
      <dgm:prSet presAssocID="{62747EB6-93DB-4AC8-B804-7350BE07198E}" presName="composite" presStyleCnt="0"/>
      <dgm:spPr/>
    </dgm:pt>
    <dgm:pt modelId="{137206DD-95E4-4570-AD6D-BB8556929898}" type="pres">
      <dgm:prSet presAssocID="{62747EB6-93DB-4AC8-B804-7350BE07198E}" presName="bentUpArrow1" presStyleLbl="alignImgPlace1" presStyleIdx="1" presStyleCnt="2"/>
      <dgm:spPr>
        <a:noFill/>
      </dgm:spPr>
    </dgm:pt>
    <dgm:pt modelId="{5577CF68-7B57-4DD6-9045-E132F30BA980}" type="pres">
      <dgm:prSet presAssocID="{62747EB6-93DB-4AC8-B804-7350BE07198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E1254C9-8C68-4F1B-B40A-266FC833BA89}" type="pres">
      <dgm:prSet presAssocID="{62747EB6-93DB-4AC8-B804-7350BE07198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45EE001-6AFE-4378-987D-3F5864526DC8}" type="pres">
      <dgm:prSet presAssocID="{98097068-9FF3-43D7-AEAC-6A34BE91CA24}" presName="sibTrans" presStyleCnt="0"/>
      <dgm:spPr/>
    </dgm:pt>
    <dgm:pt modelId="{C5080B3B-A0F4-4D36-B921-6B11E0E5CB12}" type="pres">
      <dgm:prSet presAssocID="{6C5B1E35-A69D-4698-94A3-7FD135094107}" presName="composite" presStyleCnt="0"/>
      <dgm:spPr/>
    </dgm:pt>
    <dgm:pt modelId="{528ADC83-EC00-47FA-8C05-692D7EC18724}" type="pres">
      <dgm:prSet presAssocID="{6C5B1E35-A69D-4698-94A3-7FD13509410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17548CE-1793-4508-804B-F29100549F2E}" type="pres">
      <dgm:prSet presAssocID="{6C5B1E35-A69D-4698-94A3-7FD13509410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BB37111-EDEC-47DF-A6ED-92133F520C28}" srcId="{0ED97A82-081C-4F8F-B8AC-AA408404390B}" destId="{D728B8BE-6585-420C-B808-9C7F99B6D3CC}" srcOrd="1" destOrd="0" parTransId="{15A6F387-1CB1-4190-A4FB-292CD8732A5E}" sibTransId="{336AF41A-D8C7-48DD-B6E2-BAD32851FC4C}"/>
    <dgm:cxn modelId="{8988C815-771A-43CA-953A-D84C272279C9}" srcId="{E5D95D94-6A22-45E3-A071-E0CC714AC892}" destId="{6C5B1E35-A69D-4698-94A3-7FD135094107}" srcOrd="2" destOrd="0" parTransId="{59FC18A1-1D5F-4DA0-BD04-FF133CFAB19B}" sibTransId="{542436F2-E5EA-41FD-BB57-C6AC067880AE}"/>
    <dgm:cxn modelId="{D2657F25-2D35-4F7F-B89B-72FD6F405351}" type="presOf" srcId="{62747EB6-93DB-4AC8-B804-7350BE07198E}" destId="{5577CF68-7B57-4DD6-9045-E132F30BA980}" srcOrd="0" destOrd="0" presId="urn:microsoft.com/office/officeart/2005/8/layout/StepDownProcess"/>
    <dgm:cxn modelId="{426BB726-4EAC-43DC-8AB3-1413C7FCBE86}" type="presOf" srcId="{CB19578C-AE62-4A0C-AF61-89359D2BE964}" destId="{2E08EF4A-C3F6-41CD-982A-2DE7FEDF6386}" srcOrd="0" destOrd="0" presId="urn:microsoft.com/office/officeart/2005/8/layout/StepDownProcess"/>
    <dgm:cxn modelId="{C079A12A-1FD0-4820-80B0-8DB5E9B73EB1}" srcId="{0ED97A82-081C-4F8F-B8AC-AA408404390B}" destId="{CB19578C-AE62-4A0C-AF61-89359D2BE964}" srcOrd="0" destOrd="0" parTransId="{B590C322-DFA5-4F2B-A437-F1D8D914A038}" sibTransId="{6546E7CC-B6AC-4754-B096-FE8258DEAFAB}"/>
    <dgm:cxn modelId="{B35BD141-E391-45D7-92CD-0DC92A87AEEB}" type="presOf" srcId="{E5D95D94-6A22-45E3-A071-E0CC714AC892}" destId="{FDE7B195-767E-4729-BC4F-B5E7A84A4F55}" srcOrd="0" destOrd="0" presId="urn:microsoft.com/office/officeart/2005/8/layout/StepDownProcess"/>
    <dgm:cxn modelId="{E8BD1542-2134-412E-97F9-1419475BE273}" srcId="{62747EB6-93DB-4AC8-B804-7350BE07198E}" destId="{51871E03-22C7-45BD-8B6A-8EB7BA6998E4}" srcOrd="1" destOrd="0" parTransId="{4A4C6A38-6395-483C-A415-785C6BD32AB2}" sibTransId="{0319AB83-449C-46DC-AD1E-604C12913C8D}"/>
    <dgm:cxn modelId="{D3A39D93-3E4E-468B-9A39-86FFEEAFA049}" type="presOf" srcId="{51871E03-22C7-45BD-8B6A-8EB7BA6998E4}" destId="{8E1254C9-8C68-4F1B-B40A-266FC833BA89}" srcOrd="0" destOrd="1" presId="urn:microsoft.com/office/officeart/2005/8/layout/StepDownProcess"/>
    <dgm:cxn modelId="{899A809C-481F-4A4B-A584-C6E23BCD8324}" srcId="{62747EB6-93DB-4AC8-B804-7350BE07198E}" destId="{2AD834D1-ABED-42B5-A47C-9D3E2CA9BE42}" srcOrd="0" destOrd="0" parTransId="{D9E81142-D938-43E7-A176-641760D9BEED}" sibTransId="{2CCD0E93-060F-452B-8786-892255EED219}"/>
    <dgm:cxn modelId="{BDEF019D-95AC-4154-B85D-2081EE93B835}" type="presOf" srcId="{D728B8BE-6585-420C-B808-9C7F99B6D3CC}" destId="{2E08EF4A-C3F6-41CD-982A-2DE7FEDF6386}" srcOrd="0" destOrd="1" presId="urn:microsoft.com/office/officeart/2005/8/layout/StepDownProcess"/>
    <dgm:cxn modelId="{8A40959E-6218-4ED2-8C68-2268CC0BEE9E}" srcId="{6C5B1E35-A69D-4698-94A3-7FD135094107}" destId="{BABCD27D-D15A-4399-A1E2-154DB7D0EB6C}" srcOrd="0" destOrd="0" parTransId="{0C70CF37-47B8-448C-BF96-B06349E76069}" sibTransId="{9E0D0937-98A4-49BA-BE47-F83DBE16011D}"/>
    <dgm:cxn modelId="{99B2E1A6-115D-4F12-95CD-C0092DC9969D}" type="presOf" srcId="{BABCD27D-D15A-4399-A1E2-154DB7D0EB6C}" destId="{C17548CE-1793-4508-804B-F29100549F2E}" srcOrd="0" destOrd="0" presId="urn:microsoft.com/office/officeart/2005/8/layout/StepDownProcess"/>
    <dgm:cxn modelId="{93DDE4A7-BEBE-435B-A5CB-EFCAABBF7B45}" type="presOf" srcId="{0ED97A82-081C-4F8F-B8AC-AA408404390B}" destId="{56CD5C6D-CCC5-448B-AB44-35A9EC3FBA41}" srcOrd="0" destOrd="0" presId="urn:microsoft.com/office/officeart/2005/8/layout/StepDownProcess"/>
    <dgm:cxn modelId="{DBAA9FAD-F87F-44A0-BA6A-0D13EC9C0B70}" srcId="{E5D95D94-6A22-45E3-A071-E0CC714AC892}" destId="{0ED97A82-081C-4F8F-B8AC-AA408404390B}" srcOrd="0" destOrd="0" parTransId="{5CAF52CC-8C36-4CC1-94E1-C55E20429525}" sibTransId="{36827600-9EDE-46DD-847C-93BBD2BDC95A}"/>
    <dgm:cxn modelId="{503840B2-16A2-4C4E-950F-BFD9E5211241}" type="presOf" srcId="{6C5B1E35-A69D-4698-94A3-7FD135094107}" destId="{528ADC83-EC00-47FA-8C05-692D7EC18724}" srcOrd="0" destOrd="0" presId="urn:microsoft.com/office/officeart/2005/8/layout/StepDownProcess"/>
    <dgm:cxn modelId="{685555B7-972C-4B59-AEE4-3821485CF96C}" srcId="{E5D95D94-6A22-45E3-A071-E0CC714AC892}" destId="{62747EB6-93DB-4AC8-B804-7350BE07198E}" srcOrd="1" destOrd="0" parTransId="{00669A83-9B3D-4C96-BA6D-EA328414B885}" sibTransId="{98097068-9FF3-43D7-AEAC-6A34BE91CA24}"/>
    <dgm:cxn modelId="{FB1659CA-3C48-442E-B7D9-296CAEE9DA35}" type="presOf" srcId="{2AD834D1-ABED-42B5-A47C-9D3E2CA9BE42}" destId="{8E1254C9-8C68-4F1B-B40A-266FC833BA89}" srcOrd="0" destOrd="0" presId="urn:microsoft.com/office/officeart/2005/8/layout/StepDownProcess"/>
    <dgm:cxn modelId="{F1796B99-C9E0-436A-B21B-D84DF7C291E8}" type="presParOf" srcId="{FDE7B195-767E-4729-BC4F-B5E7A84A4F55}" destId="{CC2D322A-9D65-455D-8994-410C092F4B8E}" srcOrd="0" destOrd="0" presId="urn:microsoft.com/office/officeart/2005/8/layout/StepDownProcess"/>
    <dgm:cxn modelId="{B30EB912-FE11-4DEE-89D7-D90EFC3EA222}" type="presParOf" srcId="{CC2D322A-9D65-455D-8994-410C092F4B8E}" destId="{090AF764-A3B6-4009-95FB-DEE9B0EBA07D}" srcOrd="0" destOrd="0" presId="urn:microsoft.com/office/officeart/2005/8/layout/StepDownProcess"/>
    <dgm:cxn modelId="{5664A7CC-831F-4821-AA61-F7D159297B19}" type="presParOf" srcId="{CC2D322A-9D65-455D-8994-410C092F4B8E}" destId="{56CD5C6D-CCC5-448B-AB44-35A9EC3FBA41}" srcOrd="1" destOrd="0" presId="urn:microsoft.com/office/officeart/2005/8/layout/StepDownProcess"/>
    <dgm:cxn modelId="{5CEAE19C-4EF4-4D77-B3A1-917EBA1F79B7}" type="presParOf" srcId="{CC2D322A-9D65-455D-8994-410C092F4B8E}" destId="{2E08EF4A-C3F6-41CD-982A-2DE7FEDF6386}" srcOrd="2" destOrd="0" presId="urn:microsoft.com/office/officeart/2005/8/layout/StepDownProcess"/>
    <dgm:cxn modelId="{994A72AE-4684-4246-9D1B-DB10D38C6330}" type="presParOf" srcId="{FDE7B195-767E-4729-BC4F-B5E7A84A4F55}" destId="{7623E1B6-313F-4BE1-A962-CD78F110A607}" srcOrd="1" destOrd="0" presId="urn:microsoft.com/office/officeart/2005/8/layout/StepDownProcess"/>
    <dgm:cxn modelId="{21190562-745B-4DF8-8BAA-665AB9AA4191}" type="presParOf" srcId="{FDE7B195-767E-4729-BC4F-B5E7A84A4F55}" destId="{EEFAC766-23A4-4DE5-B263-A18CD18CD4AE}" srcOrd="2" destOrd="0" presId="urn:microsoft.com/office/officeart/2005/8/layout/StepDownProcess"/>
    <dgm:cxn modelId="{1F3DB6F9-56A2-49B6-B736-705E196FCA9E}" type="presParOf" srcId="{EEFAC766-23A4-4DE5-B263-A18CD18CD4AE}" destId="{137206DD-95E4-4570-AD6D-BB8556929898}" srcOrd="0" destOrd="0" presId="urn:microsoft.com/office/officeart/2005/8/layout/StepDownProcess"/>
    <dgm:cxn modelId="{C5583C0F-6E4F-46E8-8D78-460509136E3B}" type="presParOf" srcId="{EEFAC766-23A4-4DE5-B263-A18CD18CD4AE}" destId="{5577CF68-7B57-4DD6-9045-E132F30BA980}" srcOrd="1" destOrd="0" presId="urn:microsoft.com/office/officeart/2005/8/layout/StepDownProcess"/>
    <dgm:cxn modelId="{A5AC3D9E-2F2D-4815-A0E1-B58A2ADE085A}" type="presParOf" srcId="{EEFAC766-23A4-4DE5-B263-A18CD18CD4AE}" destId="{8E1254C9-8C68-4F1B-B40A-266FC833BA89}" srcOrd="2" destOrd="0" presId="urn:microsoft.com/office/officeart/2005/8/layout/StepDownProcess"/>
    <dgm:cxn modelId="{1B1E453E-B34A-4F33-9074-18FF957A2B2A}" type="presParOf" srcId="{FDE7B195-767E-4729-BC4F-B5E7A84A4F55}" destId="{D45EE001-6AFE-4378-987D-3F5864526DC8}" srcOrd="3" destOrd="0" presId="urn:microsoft.com/office/officeart/2005/8/layout/StepDownProcess"/>
    <dgm:cxn modelId="{585DE16F-8643-4B30-B9F9-BB228ED4B30E}" type="presParOf" srcId="{FDE7B195-767E-4729-BC4F-B5E7A84A4F55}" destId="{C5080B3B-A0F4-4D36-B921-6B11E0E5CB12}" srcOrd="4" destOrd="0" presId="urn:microsoft.com/office/officeart/2005/8/layout/StepDownProcess"/>
    <dgm:cxn modelId="{3D6B824B-1315-4181-AE57-D5FABC8FBDCD}" type="presParOf" srcId="{C5080B3B-A0F4-4D36-B921-6B11E0E5CB12}" destId="{528ADC83-EC00-47FA-8C05-692D7EC18724}" srcOrd="0" destOrd="0" presId="urn:microsoft.com/office/officeart/2005/8/layout/StepDownProcess"/>
    <dgm:cxn modelId="{1B8E57E7-187A-4029-83A9-BED1133DF89B}" type="presParOf" srcId="{C5080B3B-A0F4-4D36-B921-6B11E0E5CB12}" destId="{C17548CE-1793-4508-804B-F29100549F2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CDEF2-DCEC-494D-A68E-85723A3C54D7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DCDA402-915F-4197-A549-11019A50F952}">
      <dgm:prSet phldrT="[Text]"/>
      <dgm:spPr/>
      <dgm:t>
        <a:bodyPr/>
        <a:lstStyle/>
        <a:p>
          <a:r>
            <a:rPr lang="en-GB" dirty="0"/>
            <a:t>Online platform materials</a:t>
          </a:r>
        </a:p>
      </dgm:t>
    </dgm:pt>
    <dgm:pt modelId="{80941AC1-DCA3-4153-8C74-79F900E24354}" type="parTrans" cxnId="{667482EB-015D-4690-A9A3-1DCBCCEFD9CC}">
      <dgm:prSet/>
      <dgm:spPr/>
      <dgm:t>
        <a:bodyPr/>
        <a:lstStyle/>
        <a:p>
          <a:endParaRPr lang="en-GB"/>
        </a:p>
      </dgm:t>
    </dgm:pt>
    <dgm:pt modelId="{D083D05E-E5FE-4B7E-8118-FFB4861084CD}" type="sibTrans" cxnId="{667482EB-015D-4690-A9A3-1DCBCCEFD9CC}">
      <dgm:prSet/>
      <dgm:spPr/>
      <dgm:t>
        <a:bodyPr/>
        <a:lstStyle/>
        <a:p>
          <a:endParaRPr lang="en-GB"/>
        </a:p>
      </dgm:t>
    </dgm:pt>
    <dgm:pt modelId="{C956E094-F654-4A91-AF4B-AB5F63CA97BC}">
      <dgm:prSet phldrT="[Text]" custT="1"/>
      <dgm:spPr/>
      <dgm:t>
        <a:bodyPr/>
        <a:lstStyle/>
        <a:p>
          <a:endParaRPr lang="en-GB" sz="2000" kern="1200" dirty="0"/>
        </a:p>
        <a:p>
          <a:r>
            <a:rPr lang="en-GB" sz="1600" kern="1200" dirty="0">
              <a:solidFill>
                <a:srgbClr val="0070C0"/>
              </a:solidFill>
            </a:rPr>
            <a:t>Cross-sectional analysis </a:t>
          </a:r>
        </a:p>
        <a:p>
          <a:r>
            <a:rPr lang="en-GB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 Light"/>
              <a:ea typeface="+mn-ea"/>
              <a:cs typeface="+mn-cs"/>
            </a:rPr>
            <a:t>By Nov 2022</a:t>
          </a:r>
        </a:p>
        <a:p>
          <a:r>
            <a:rPr lang="en-GB" sz="1600" kern="1200" dirty="0">
              <a:solidFill>
                <a:srgbClr val="0070C0"/>
              </a:solidFill>
            </a:rPr>
            <a:t>Nearing completion now </a:t>
          </a:r>
        </a:p>
      </dgm:t>
    </dgm:pt>
    <dgm:pt modelId="{0E363681-366B-42EF-8C05-64B8C7853443}" type="parTrans" cxnId="{3EB82F22-87BD-405D-BE0A-1DB2C47A9B9F}">
      <dgm:prSet/>
      <dgm:spPr/>
      <dgm:t>
        <a:bodyPr/>
        <a:lstStyle/>
        <a:p>
          <a:endParaRPr lang="en-GB"/>
        </a:p>
      </dgm:t>
    </dgm:pt>
    <dgm:pt modelId="{B5451B45-3878-45AC-A79A-E712EB01C21A}" type="sibTrans" cxnId="{3EB82F22-87BD-405D-BE0A-1DB2C47A9B9F}">
      <dgm:prSet/>
      <dgm:spPr/>
      <dgm:t>
        <a:bodyPr/>
        <a:lstStyle/>
        <a:p>
          <a:endParaRPr lang="en-GB"/>
        </a:p>
      </dgm:t>
    </dgm:pt>
    <dgm:pt modelId="{15D7346F-ACAD-4B8C-9DAD-7DAD385074CF}">
      <dgm:prSet phldrT="[Text]"/>
      <dgm:spPr/>
      <dgm:t>
        <a:bodyPr/>
        <a:lstStyle/>
        <a:p>
          <a:r>
            <a:rPr lang="en-GB" dirty="0"/>
            <a:t>Students </a:t>
          </a:r>
        </a:p>
      </dgm:t>
    </dgm:pt>
    <dgm:pt modelId="{698E9441-A328-469D-821C-F8B8AF5A034C}" type="parTrans" cxnId="{0FC034F0-63D1-41AC-B643-2BBC676C3C5E}">
      <dgm:prSet/>
      <dgm:spPr/>
      <dgm:t>
        <a:bodyPr/>
        <a:lstStyle/>
        <a:p>
          <a:endParaRPr lang="en-GB"/>
        </a:p>
      </dgm:t>
    </dgm:pt>
    <dgm:pt modelId="{32E20C66-2AC7-446A-B670-7AE4D9039CBB}" type="sibTrans" cxnId="{0FC034F0-63D1-41AC-B643-2BBC676C3C5E}">
      <dgm:prSet/>
      <dgm:spPr/>
      <dgm:t>
        <a:bodyPr/>
        <a:lstStyle/>
        <a:p>
          <a:endParaRPr lang="en-GB"/>
        </a:p>
      </dgm:t>
    </dgm:pt>
    <dgm:pt modelId="{8D9F4999-7D1E-4BE9-8D53-6560ECE616B5}">
      <dgm:prSet phldrT="[Text]" custT="1"/>
      <dgm:spPr/>
      <dgm:t>
        <a:bodyPr/>
        <a:lstStyle/>
        <a:p>
          <a:endParaRPr lang="en-GB" sz="2200" dirty="0"/>
        </a:p>
        <a:p>
          <a:r>
            <a:rPr lang="en-GB" sz="1600" dirty="0">
              <a:solidFill>
                <a:srgbClr val="0070C0"/>
              </a:solidFill>
            </a:rPr>
            <a:t>Survey </a:t>
          </a:r>
        </a:p>
        <a:p>
          <a:r>
            <a:rPr lang="en-GB" sz="1600" dirty="0"/>
            <a:t>Jan 2023</a:t>
          </a:r>
        </a:p>
        <a:p>
          <a:r>
            <a:rPr lang="en-GB" sz="1600" dirty="0">
              <a:solidFill>
                <a:srgbClr val="0070C0"/>
              </a:solidFill>
            </a:rPr>
            <a:t>April - May 2023</a:t>
          </a:r>
        </a:p>
        <a:p>
          <a:endParaRPr lang="en-GB" sz="1600" dirty="0"/>
        </a:p>
        <a:p>
          <a:r>
            <a:rPr lang="en-GB" sz="1600" dirty="0">
              <a:solidFill>
                <a:srgbClr val="0070C0"/>
              </a:solidFill>
            </a:rPr>
            <a:t>Interviews</a:t>
          </a:r>
          <a:r>
            <a:rPr lang="en-GB" sz="1600" dirty="0"/>
            <a:t> </a:t>
          </a:r>
        </a:p>
        <a:p>
          <a:r>
            <a:rPr lang="en-GB" sz="1600" dirty="0"/>
            <a:t>April – June 2023</a:t>
          </a:r>
        </a:p>
        <a:p>
          <a:r>
            <a:rPr lang="en-GB" sz="1600" dirty="0">
              <a:solidFill>
                <a:srgbClr val="0070C0"/>
              </a:solidFill>
            </a:rPr>
            <a:t>May - July 2023</a:t>
          </a:r>
        </a:p>
      </dgm:t>
    </dgm:pt>
    <dgm:pt modelId="{1B1B3990-86AB-471D-9A70-6727AC2F4D61}" type="parTrans" cxnId="{1FB0DEA3-74BE-4F45-8504-ECE68BA30932}">
      <dgm:prSet/>
      <dgm:spPr/>
      <dgm:t>
        <a:bodyPr/>
        <a:lstStyle/>
        <a:p>
          <a:endParaRPr lang="en-GB"/>
        </a:p>
      </dgm:t>
    </dgm:pt>
    <dgm:pt modelId="{64C90BEE-162F-4B78-8E1F-3CF9CA848EB7}" type="sibTrans" cxnId="{1FB0DEA3-74BE-4F45-8504-ECE68BA30932}">
      <dgm:prSet/>
      <dgm:spPr/>
      <dgm:t>
        <a:bodyPr/>
        <a:lstStyle/>
        <a:p>
          <a:endParaRPr lang="en-GB"/>
        </a:p>
      </dgm:t>
    </dgm:pt>
    <dgm:pt modelId="{3F3B7F37-076F-460A-A4EB-037076676E28}">
      <dgm:prSet phldrT="[Text]"/>
      <dgm:spPr/>
      <dgm:t>
        <a:bodyPr/>
        <a:lstStyle/>
        <a:p>
          <a:r>
            <a:rPr lang="en-GB" dirty="0"/>
            <a:t>EAP practitioners / materials designers </a:t>
          </a:r>
        </a:p>
      </dgm:t>
    </dgm:pt>
    <dgm:pt modelId="{76C8A963-AE6C-4989-86BC-E88CF97DCAA9}" type="parTrans" cxnId="{E05FD871-AABB-4290-BA77-A0DD4C1A0891}">
      <dgm:prSet/>
      <dgm:spPr/>
      <dgm:t>
        <a:bodyPr/>
        <a:lstStyle/>
        <a:p>
          <a:endParaRPr lang="en-GB"/>
        </a:p>
      </dgm:t>
    </dgm:pt>
    <dgm:pt modelId="{BD996574-669E-436E-A7CE-5B3D7DE54B67}" type="sibTrans" cxnId="{E05FD871-AABB-4290-BA77-A0DD4C1A0891}">
      <dgm:prSet/>
      <dgm:spPr/>
      <dgm:t>
        <a:bodyPr/>
        <a:lstStyle/>
        <a:p>
          <a:endParaRPr lang="en-GB"/>
        </a:p>
      </dgm:t>
    </dgm:pt>
    <dgm:pt modelId="{4E70E1E3-D54E-4596-9864-0F031A95BD12}">
      <dgm:prSet phldrT="[Text]" custT="1"/>
      <dgm:spPr/>
      <dgm:t>
        <a:bodyPr/>
        <a:lstStyle/>
        <a:p>
          <a:endParaRPr lang="en-GB" sz="3200" dirty="0"/>
        </a:p>
        <a:p>
          <a:r>
            <a:rPr lang="en-GB" sz="1600" dirty="0">
              <a:solidFill>
                <a:srgbClr val="0070C0"/>
              </a:solidFill>
            </a:rPr>
            <a:t>Interviews </a:t>
          </a:r>
        </a:p>
        <a:p>
          <a:r>
            <a:rPr lang="en-GB" sz="1600" dirty="0"/>
            <a:t>April – June 2023</a:t>
          </a:r>
        </a:p>
        <a:p>
          <a:r>
            <a:rPr lang="en-GB" sz="1600" dirty="0">
              <a:solidFill>
                <a:srgbClr val="0070C0"/>
              </a:solidFill>
            </a:rPr>
            <a:t>May – July 2023 </a:t>
          </a:r>
        </a:p>
      </dgm:t>
    </dgm:pt>
    <dgm:pt modelId="{CF32EF38-B533-4F48-BED8-C0BE819B38F2}" type="parTrans" cxnId="{FF530DDA-F4CF-4660-8A32-DCF634CD7EF1}">
      <dgm:prSet/>
      <dgm:spPr/>
      <dgm:t>
        <a:bodyPr/>
        <a:lstStyle/>
        <a:p>
          <a:endParaRPr lang="en-GB"/>
        </a:p>
      </dgm:t>
    </dgm:pt>
    <dgm:pt modelId="{EAF88AE7-5624-4594-B60C-133F083C2BCA}" type="sibTrans" cxnId="{FF530DDA-F4CF-4660-8A32-DCF634CD7EF1}">
      <dgm:prSet/>
      <dgm:spPr/>
      <dgm:t>
        <a:bodyPr/>
        <a:lstStyle/>
        <a:p>
          <a:endParaRPr lang="en-GB"/>
        </a:p>
      </dgm:t>
    </dgm:pt>
    <dgm:pt modelId="{B6669C6E-8AF7-481F-AC46-E8EE0B8B377A}" type="pres">
      <dgm:prSet presAssocID="{576CDEF2-DCEC-494D-A68E-85723A3C54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5657AFC-5EE2-4117-A53C-15D4B377061A}" type="pres">
      <dgm:prSet presAssocID="{4DCDA402-915F-4197-A549-11019A50F952}" presName="composite" presStyleCnt="0"/>
      <dgm:spPr/>
    </dgm:pt>
    <dgm:pt modelId="{8BFC7EC3-EBE3-4683-9078-5E7CCB984045}" type="pres">
      <dgm:prSet presAssocID="{4DCDA402-915F-4197-A549-11019A50F952}" presName="BackAccent" presStyleLbl="bgShp" presStyleIdx="0" presStyleCnt="3"/>
      <dgm:spPr/>
    </dgm:pt>
    <dgm:pt modelId="{F70B77C6-5E19-4E72-BEFD-AA1DF56E525E}" type="pres">
      <dgm:prSet presAssocID="{4DCDA402-915F-4197-A549-11019A50F952}" presName="Accent" presStyleLbl="alignNode1" presStyleIdx="0" presStyleCnt="3"/>
      <dgm:spPr/>
    </dgm:pt>
    <dgm:pt modelId="{6A5FE296-84B9-41DE-BC12-6B6FA718BADD}" type="pres">
      <dgm:prSet presAssocID="{4DCDA402-915F-4197-A549-11019A50F952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2C74410-06FF-4C19-8436-E21959C4558E}" type="pres">
      <dgm:prSet presAssocID="{4DCDA402-915F-4197-A549-11019A50F952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EBDB480F-A66A-4FC3-ACB0-F255336F17BB}" type="pres">
      <dgm:prSet presAssocID="{D083D05E-E5FE-4B7E-8118-FFB4861084CD}" presName="sibTrans" presStyleCnt="0"/>
      <dgm:spPr/>
    </dgm:pt>
    <dgm:pt modelId="{EED1C244-BC2F-4F36-9C15-900314F59308}" type="pres">
      <dgm:prSet presAssocID="{15D7346F-ACAD-4B8C-9DAD-7DAD385074CF}" presName="composite" presStyleCnt="0"/>
      <dgm:spPr/>
    </dgm:pt>
    <dgm:pt modelId="{1CDD947A-C449-4EBA-8757-79486B19F1F0}" type="pres">
      <dgm:prSet presAssocID="{15D7346F-ACAD-4B8C-9DAD-7DAD385074CF}" presName="BackAccent" presStyleLbl="bgShp" presStyleIdx="1" presStyleCnt="3"/>
      <dgm:spPr/>
    </dgm:pt>
    <dgm:pt modelId="{4155E496-F670-4EDA-9698-9FEE274E2CE4}" type="pres">
      <dgm:prSet presAssocID="{15D7346F-ACAD-4B8C-9DAD-7DAD385074CF}" presName="Accent" presStyleLbl="alignNode1" presStyleIdx="1" presStyleCnt="3"/>
      <dgm:spPr/>
    </dgm:pt>
    <dgm:pt modelId="{5B527D2E-079E-4443-AD9F-5AC86154795E}" type="pres">
      <dgm:prSet presAssocID="{15D7346F-ACAD-4B8C-9DAD-7DAD385074CF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238C83C-7EAB-4410-B651-ED750DB04ED6}" type="pres">
      <dgm:prSet presAssocID="{15D7346F-ACAD-4B8C-9DAD-7DAD385074CF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914C1E90-B6CE-472F-8E99-77716BC7FDB8}" type="pres">
      <dgm:prSet presAssocID="{32E20C66-2AC7-446A-B670-7AE4D9039CBB}" presName="sibTrans" presStyleCnt="0"/>
      <dgm:spPr/>
    </dgm:pt>
    <dgm:pt modelId="{9495633F-A2EA-4C73-8F45-747A256102A2}" type="pres">
      <dgm:prSet presAssocID="{3F3B7F37-076F-460A-A4EB-037076676E28}" presName="composite" presStyleCnt="0"/>
      <dgm:spPr/>
    </dgm:pt>
    <dgm:pt modelId="{2BE268CA-4C95-42F3-BC0B-19111E6D6420}" type="pres">
      <dgm:prSet presAssocID="{3F3B7F37-076F-460A-A4EB-037076676E28}" presName="BackAccent" presStyleLbl="bgShp" presStyleIdx="2" presStyleCnt="3"/>
      <dgm:spPr/>
    </dgm:pt>
    <dgm:pt modelId="{0BB7AC33-D55E-4DBD-997C-E2E3C8224C5B}" type="pres">
      <dgm:prSet presAssocID="{3F3B7F37-076F-460A-A4EB-037076676E28}" presName="Accent" presStyleLbl="alignNode1" presStyleIdx="2" presStyleCnt="3"/>
      <dgm:spPr/>
    </dgm:pt>
    <dgm:pt modelId="{93D60514-099C-4F71-B4DA-D13C55EABB70}" type="pres">
      <dgm:prSet presAssocID="{3F3B7F37-076F-460A-A4EB-037076676E28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C204D14-74AD-4CA8-9EDA-C18BEDF32913}" type="pres">
      <dgm:prSet presAssocID="{3F3B7F37-076F-460A-A4EB-037076676E28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EB82F22-87BD-405D-BE0A-1DB2C47A9B9F}" srcId="{4DCDA402-915F-4197-A549-11019A50F952}" destId="{C956E094-F654-4A91-AF4B-AB5F63CA97BC}" srcOrd="0" destOrd="0" parTransId="{0E363681-366B-42EF-8C05-64B8C7853443}" sibTransId="{B5451B45-3878-45AC-A79A-E712EB01C21A}"/>
    <dgm:cxn modelId="{08F53E6E-A422-48C1-A15E-0744DC9D09D2}" type="presOf" srcId="{8D9F4999-7D1E-4BE9-8D53-6560ECE616B5}" destId="{5B527D2E-079E-4443-AD9F-5AC86154795E}" srcOrd="0" destOrd="0" presId="urn:microsoft.com/office/officeart/2008/layout/IncreasingCircleProcess"/>
    <dgm:cxn modelId="{E05FD871-AABB-4290-BA77-A0DD4C1A0891}" srcId="{576CDEF2-DCEC-494D-A68E-85723A3C54D7}" destId="{3F3B7F37-076F-460A-A4EB-037076676E28}" srcOrd="2" destOrd="0" parTransId="{76C8A963-AE6C-4989-86BC-E88CF97DCAA9}" sibTransId="{BD996574-669E-436E-A7CE-5B3D7DE54B67}"/>
    <dgm:cxn modelId="{53C2F888-4D54-4CA4-8166-E8435D72DC41}" type="presOf" srcId="{3F3B7F37-076F-460A-A4EB-037076676E28}" destId="{9C204D14-74AD-4CA8-9EDA-C18BEDF32913}" srcOrd="0" destOrd="0" presId="urn:microsoft.com/office/officeart/2008/layout/IncreasingCircleProcess"/>
    <dgm:cxn modelId="{E8F3968A-2A6B-4DFD-9CEE-DB6A72713B2A}" type="presOf" srcId="{C956E094-F654-4A91-AF4B-AB5F63CA97BC}" destId="{6A5FE296-84B9-41DE-BC12-6B6FA718BADD}" srcOrd="0" destOrd="0" presId="urn:microsoft.com/office/officeart/2008/layout/IncreasingCircleProcess"/>
    <dgm:cxn modelId="{1FB0DEA3-74BE-4F45-8504-ECE68BA30932}" srcId="{15D7346F-ACAD-4B8C-9DAD-7DAD385074CF}" destId="{8D9F4999-7D1E-4BE9-8D53-6560ECE616B5}" srcOrd="0" destOrd="0" parTransId="{1B1B3990-86AB-471D-9A70-6727AC2F4D61}" sibTransId="{64C90BEE-162F-4B78-8E1F-3CF9CA848EB7}"/>
    <dgm:cxn modelId="{DAB30AAB-9AD4-4FA4-919C-7C8C6418CE11}" type="presOf" srcId="{4DCDA402-915F-4197-A549-11019A50F952}" destId="{52C74410-06FF-4C19-8436-E21959C4558E}" srcOrd="0" destOrd="0" presId="urn:microsoft.com/office/officeart/2008/layout/IncreasingCircleProcess"/>
    <dgm:cxn modelId="{FF530DDA-F4CF-4660-8A32-DCF634CD7EF1}" srcId="{3F3B7F37-076F-460A-A4EB-037076676E28}" destId="{4E70E1E3-D54E-4596-9864-0F031A95BD12}" srcOrd="0" destOrd="0" parTransId="{CF32EF38-B533-4F48-BED8-C0BE819B38F2}" sibTransId="{EAF88AE7-5624-4594-B60C-133F083C2BCA}"/>
    <dgm:cxn modelId="{E253BDDC-75B4-4FBF-80C0-1DDD672CDBD6}" type="presOf" srcId="{576CDEF2-DCEC-494D-A68E-85723A3C54D7}" destId="{B6669C6E-8AF7-481F-AC46-E8EE0B8B377A}" srcOrd="0" destOrd="0" presId="urn:microsoft.com/office/officeart/2008/layout/IncreasingCircleProcess"/>
    <dgm:cxn modelId="{CF0794E4-8447-44FC-993A-F50C1C4E2FAA}" type="presOf" srcId="{4E70E1E3-D54E-4596-9864-0F031A95BD12}" destId="{93D60514-099C-4F71-B4DA-D13C55EABB70}" srcOrd="0" destOrd="0" presId="urn:microsoft.com/office/officeart/2008/layout/IncreasingCircleProcess"/>
    <dgm:cxn modelId="{667482EB-015D-4690-A9A3-1DCBCCEFD9CC}" srcId="{576CDEF2-DCEC-494D-A68E-85723A3C54D7}" destId="{4DCDA402-915F-4197-A549-11019A50F952}" srcOrd="0" destOrd="0" parTransId="{80941AC1-DCA3-4153-8C74-79F900E24354}" sibTransId="{D083D05E-E5FE-4B7E-8118-FFB4861084CD}"/>
    <dgm:cxn modelId="{99EACBEC-0100-49C8-B8A9-0854F4FE792B}" type="presOf" srcId="{15D7346F-ACAD-4B8C-9DAD-7DAD385074CF}" destId="{3238C83C-7EAB-4410-B651-ED750DB04ED6}" srcOrd="0" destOrd="0" presId="urn:microsoft.com/office/officeart/2008/layout/IncreasingCircleProcess"/>
    <dgm:cxn modelId="{0FC034F0-63D1-41AC-B643-2BBC676C3C5E}" srcId="{576CDEF2-DCEC-494D-A68E-85723A3C54D7}" destId="{15D7346F-ACAD-4B8C-9DAD-7DAD385074CF}" srcOrd="1" destOrd="0" parTransId="{698E9441-A328-469D-821C-F8B8AF5A034C}" sibTransId="{32E20C66-2AC7-446A-B670-7AE4D9039CBB}"/>
    <dgm:cxn modelId="{647BB101-7683-4371-87BB-590D73806267}" type="presParOf" srcId="{B6669C6E-8AF7-481F-AC46-E8EE0B8B377A}" destId="{D5657AFC-5EE2-4117-A53C-15D4B377061A}" srcOrd="0" destOrd="0" presId="urn:microsoft.com/office/officeart/2008/layout/IncreasingCircleProcess"/>
    <dgm:cxn modelId="{C53314BF-7886-4FF4-BC3A-667BA570CFF0}" type="presParOf" srcId="{D5657AFC-5EE2-4117-A53C-15D4B377061A}" destId="{8BFC7EC3-EBE3-4683-9078-5E7CCB984045}" srcOrd="0" destOrd="0" presId="urn:microsoft.com/office/officeart/2008/layout/IncreasingCircleProcess"/>
    <dgm:cxn modelId="{DEBF869A-FC62-452D-A146-D9124A18C395}" type="presParOf" srcId="{D5657AFC-5EE2-4117-A53C-15D4B377061A}" destId="{F70B77C6-5E19-4E72-BEFD-AA1DF56E525E}" srcOrd="1" destOrd="0" presId="urn:microsoft.com/office/officeart/2008/layout/IncreasingCircleProcess"/>
    <dgm:cxn modelId="{D7146CBE-DBA8-42BD-8BD7-5A452D4531B6}" type="presParOf" srcId="{D5657AFC-5EE2-4117-A53C-15D4B377061A}" destId="{6A5FE296-84B9-41DE-BC12-6B6FA718BADD}" srcOrd="2" destOrd="0" presId="urn:microsoft.com/office/officeart/2008/layout/IncreasingCircleProcess"/>
    <dgm:cxn modelId="{FE9E58A1-C031-492D-9015-FD52A7C923DF}" type="presParOf" srcId="{D5657AFC-5EE2-4117-A53C-15D4B377061A}" destId="{52C74410-06FF-4C19-8436-E21959C4558E}" srcOrd="3" destOrd="0" presId="urn:microsoft.com/office/officeart/2008/layout/IncreasingCircleProcess"/>
    <dgm:cxn modelId="{C72FDF56-1A31-4BFF-AD04-8C4AC53586DA}" type="presParOf" srcId="{B6669C6E-8AF7-481F-AC46-E8EE0B8B377A}" destId="{EBDB480F-A66A-4FC3-ACB0-F255336F17BB}" srcOrd="1" destOrd="0" presId="urn:microsoft.com/office/officeart/2008/layout/IncreasingCircleProcess"/>
    <dgm:cxn modelId="{DCF16C6A-DEE6-4AD7-8676-8E7E1FB92B4D}" type="presParOf" srcId="{B6669C6E-8AF7-481F-AC46-E8EE0B8B377A}" destId="{EED1C244-BC2F-4F36-9C15-900314F59308}" srcOrd="2" destOrd="0" presId="urn:microsoft.com/office/officeart/2008/layout/IncreasingCircleProcess"/>
    <dgm:cxn modelId="{033E4CD5-8C1E-482C-9164-A3DE35D0862A}" type="presParOf" srcId="{EED1C244-BC2F-4F36-9C15-900314F59308}" destId="{1CDD947A-C449-4EBA-8757-79486B19F1F0}" srcOrd="0" destOrd="0" presId="urn:microsoft.com/office/officeart/2008/layout/IncreasingCircleProcess"/>
    <dgm:cxn modelId="{CD86DF62-B623-4EC3-A99B-162C25606D41}" type="presParOf" srcId="{EED1C244-BC2F-4F36-9C15-900314F59308}" destId="{4155E496-F670-4EDA-9698-9FEE274E2CE4}" srcOrd="1" destOrd="0" presId="urn:microsoft.com/office/officeart/2008/layout/IncreasingCircleProcess"/>
    <dgm:cxn modelId="{1B07A3E0-2714-41F9-BB5F-0BB5A2929A54}" type="presParOf" srcId="{EED1C244-BC2F-4F36-9C15-900314F59308}" destId="{5B527D2E-079E-4443-AD9F-5AC86154795E}" srcOrd="2" destOrd="0" presId="urn:microsoft.com/office/officeart/2008/layout/IncreasingCircleProcess"/>
    <dgm:cxn modelId="{B3A0EC7B-EEDD-48C0-B90A-CF52B8AD6BAE}" type="presParOf" srcId="{EED1C244-BC2F-4F36-9C15-900314F59308}" destId="{3238C83C-7EAB-4410-B651-ED750DB04ED6}" srcOrd="3" destOrd="0" presId="urn:microsoft.com/office/officeart/2008/layout/IncreasingCircleProcess"/>
    <dgm:cxn modelId="{B3FB6EAE-60CA-44DC-9994-AB381C0889C0}" type="presParOf" srcId="{B6669C6E-8AF7-481F-AC46-E8EE0B8B377A}" destId="{914C1E90-B6CE-472F-8E99-77716BC7FDB8}" srcOrd="3" destOrd="0" presId="urn:microsoft.com/office/officeart/2008/layout/IncreasingCircleProcess"/>
    <dgm:cxn modelId="{7576021D-9A25-4E69-8008-FB7F8C371BC0}" type="presParOf" srcId="{B6669C6E-8AF7-481F-AC46-E8EE0B8B377A}" destId="{9495633F-A2EA-4C73-8F45-747A256102A2}" srcOrd="4" destOrd="0" presId="urn:microsoft.com/office/officeart/2008/layout/IncreasingCircleProcess"/>
    <dgm:cxn modelId="{836A13AE-0F38-4463-965C-F4046805798B}" type="presParOf" srcId="{9495633F-A2EA-4C73-8F45-747A256102A2}" destId="{2BE268CA-4C95-42F3-BC0B-19111E6D6420}" srcOrd="0" destOrd="0" presId="urn:microsoft.com/office/officeart/2008/layout/IncreasingCircleProcess"/>
    <dgm:cxn modelId="{9A85C763-F7E4-453A-83FC-5FB45F430D63}" type="presParOf" srcId="{9495633F-A2EA-4C73-8F45-747A256102A2}" destId="{0BB7AC33-D55E-4DBD-997C-E2E3C8224C5B}" srcOrd="1" destOrd="0" presId="urn:microsoft.com/office/officeart/2008/layout/IncreasingCircleProcess"/>
    <dgm:cxn modelId="{88F41598-CE11-470C-B334-F4B50ACC5BE8}" type="presParOf" srcId="{9495633F-A2EA-4C73-8F45-747A256102A2}" destId="{93D60514-099C-4F71-B4DA-D13C55EABB70}" srcOrd="2" destOrd="0" presId="urn:microsoft.com/office/officeart/2008/layout/IncreasingCircleProcess"/>
    <dgm:cxn modelId="{2EC013CC-680B-43A9-A71D-19394E26D58E}" type="presParOf" srcId="{9495633F-A2EA-4C73-8F45-747A256102A2}" destId="{9C204D14-74AD-4CA8-9EDA-C18BEDF3291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4D179-4AE2-4FB3-9F4B-CBEECB4EC19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3" csCatId="colorful" phldr="1"/>
      <dgm:spPr/>
    </dgm:pt>
    <dgm:pt modelId="{3138DAC4-6667-45E9-A33D-919C38875EC5}">
      <dgm:prSet phldrT="[Text]"/>
      <dgm:spPr/>
      <dgm:t>
        <a:bodyPr/>
        <a:lstStyle/>
        <a:p>
          <a:r>
            <a:rPr lang="en-GB" b="1" dirty="0"/>
            <a:t>Report with recommendations for an online programme design </a:t>
          </a:r>
        </a:p>
        <a:p>
          <a:r>
            <a:rPr lang="en-GB" dirty="0"/>
            <a:t>Early Autumn2023</a:t>
          </a:r>
        </a:p>
      </dgm:t>
    </dgm:pt>
    <dgm:pt modelId="{90C11B6D-1AB1-4346-8B92-5F3CAB61E723}" type="parTrans" cxnId="{48CDE07D-AF89-4869-B68C-8AD23F6A865F}">
      <dgm:prSet/>
      <dgm:spPr/>
      <dgm:t>
        <a:bodyPr/>
        <a:lstStyle/>
        <a:p>
          <a:endParaRPr lang="en-GB"/>
        </a:p>
      </dgm:t>
    </dgm:pt>
    <dgm:pt modelId="{E6675F44-6251-4C8B-AE65-BDB455D079BB}" type="sibTrans" cxnId="{48CDE07D-AF89-4869-B68C-8AD23F6A865F}">
      <dgm:prSet/>
      <dgm:spPr/>
      <dgm:t>
        <a:bodyPr/>
        <a:lstStyle/>
        <a:p>
          <a:endParaRPr lang="en-GB"/>
        </a:p>
      </dgm:t>
    </dgm:pt>
    <dgm:pt modelId="{114E2EAE-BABA-4C41-AD5E-50FEAAE9FCD5}">
      <dgm:prSet phldrT="[Text]"/>
      <dgm:spPr/>
      <dgm:t>
        <a:bodyPr/>
        <a:lstStyle/>
        <a:p>
          <a:r>
            <a:rPr lang="en-SG" b="1" dirty="0"/>
            <a:t>Multimodal narrative reflecting on the key findings from the study (BALEAP website)</a:t>
          </a:r>
        </a:p>
        <a:p>
          <a:r>
            <a:rPr lang="en-SG" dirty="0"/>
            <a:t>Early Autumn 2023</a:t>
          </a:r>
          <a:endParaRPr lang="en-GB" dirty="0"/>
        </a:p>
      </dgm:t>
    </dgm:pt>
    <dgm:pt modelId="{D2890C40-5C6A-4BA2-B3BD-14086DF53DD1}" type="parTrans" cxnId="{A451B430-3B1A-45FD-84ED-1E96AEA754B8}">
      <dgm:prSet/>
      <dgm:spPr/>
      <dgm:t>
        <a:bodyPr/>
        <a:lstStyle/>
        <a:p>
          <a:endParaRPr lang="en-GB"/>
        </a:p>
      </dgm:t>
    </dgm:pt>
    <dgm:pt modelId="{8AF49FD6-B549-45A1-81CE-6892D382FA09}" type="sibTrans" cxnId="{A451B430-3B1A-45FD-84ED-1E96AEA754B8}">
      <dgm:prSet/>
      <dgm:spPr/>
      <dgm:t>
        <a:bodyPr/>
        <a:lstStyle/>
        <a:p>
          <a:endParaRPr lang="en-GB"/>
        </a:p>
      </dgm:t>
    </dgm:pt>
    <dgm:pt modelId="{166A3AF8-408A-4949-A36F-A1FA7313EA81}">
      <dgm:prSet phldrT="[Text]"/>
      <dgm:spPr/>
      <dgm:t>
        <a:bodyPr/>
        <a:lstStyle/>
        <a:p>
          <a:r>
            <a:rPr lang="en-SG" b="1" dirty="0"/>
            <a:t>Talk / workshop in collaboration with a BALEAP SIG </a:t>
          </a:r>
        </a:p>
        <a:p>
          <a:r>
            <a:rPr lang="en-SG" dirty="0"/>
            <a:t>Winter 2023/24</a:t>
          </a:r>
          <a:endParaRPr lang="en-GB" dirty="0"/>
        </a:p>
      </dgm:t>
    </dgm:pt>
    <dgm:pt modelId="{92851823-136D-484C-9E34-54B9A814CF77}" type="parTrans" cxnId="{C65572ED-91DD-4A43-AA14-5EFEC4F277AF}">
      <dgm:prSet/>
      <dgm:spPr/>
      <dgm:t>
        <a:bodyPr/>
        <a:lstStyle/>
        <a:p>
          <a:endParaRPr lang="en-GB"/>
        </a:p>
      </dgm:t>
    </dgm:pt>
    <dgm:pt modelId="{CC2D67BB-561D-4C1A-932A-0277267DBF13}" type="sibTrans" cxnId="{C65572ED-91DD-4A43-AA14-5EFEC4F277AF}">
      <dgm:prSet/>
      <dgm:spPr/>
      <dgm:t>
        <a:bodyPr/>
        <a:lstStyle/>
        <a:p>
          <a:endParaRPr lang="en-GB"/>
        </a:p>
      </dgm:t>
    </dgm:pt>
    <dgm:pt modelId="{CEB1940C-10D1-4407-843C-A090E8AF03BE}">
      <dgm:prSet/>
      <dgm:spPr/>
      <dgm:t>
        <a:bodyPr/>
        <a:lstStyle/>
        <a:p>
          <a:r>
            <a:rPr lang="en-SG" b="1" dirty="0"/>
            <a:t>JEAP article </a:t>
          </a:r>
        </a:p>
        <a:p>
          <a:r>
            <a:rPr lang="en-GB" dirty="0"/>
            <a:t>Summer 2024 </a:t>
          </a:r>
        </a:p>
      </dgm:t>
    </dgm:pt>
    <dgm:pt modelId="{CADDBD23-862B-4618-B726-432D8F7D528B}" type="parTrans" cxnId="{DA02305B-9938-41F8-809C-069FA196FD78}">
      <dgm:prSet/>
      <dgm:spPr/>
      <dgm:t>
        <a:bodyPr/>
        <a:lstStyle/>
        <a:p>
          <a:endParaRPr lang="en-GB"/>
        </a:p>
      </dgm:t>
    </dgm:pt>
    <dgm:pt modelId="{8F12AAEF-14EE-4AB0-9471-D1380ECFB055}" type="sibTrans" cxnId="{DA02305B-9938-41F8-809C-069FA196FD78}">
      <dgm:prSet/>
      <dgm:spPr/>
      <dgm:t>
        <a:bodyPr/>
        <a:lstStyle/>
        <a:p>
          <a:endParaRPr lang="en-GB"/>
        </a:p>
      </dgm:t>
    </dgm:pt>
    <dgm:pt modelId="{F6EDF0D4-502E-46C2-889C-F92B9B8E19F5}" type="pres">
      <dgm:prSet presAssocID="{0BF4D179-4AE2-4FB3-9F4B-CBEECB4EC196}" presName="Name0" presStyleCnt="0">
        <dgm:presLayoutVars>
          <dgm:dir/>
          <dgm:resizeHandles val="exact"/>
        </dgm:presLayoutVars>
      </dgm:prSet>
      <dgm:spPr/>
    </dgm:pt>
    <dgm:pt modelId="{10A47FBC-1D38-4434-930A-9668FB71497D}" type="pres">
      <dgm:prSet presAssocID="{3138DAC4-6667-45E9-A33D-919C38875EC5}" presName="composite" presStyleCnt="0"/>
      <dgm:spPr/>
    </dgm:pt>
    <dgm:pt modelId="{496D4EA8-A0B9-4649-AAD2-26C3A0AD414D}" type="pres">
      <dgm:prSet presAssocID="{3138DAC4-6667-45E9-A33D-919C38875EC5}" presName="bgChev" presStyleLbl="node1" presStyleIdx="0" presStyleCnt="4"/>
      <dgm:spPr/>
    </dgm:pt>
    <dgm:pt modelId="{2EE74693-A862-4F40-988A-0BF60351BD48}" type="pres">
      <dgm:prSet presAssocID="{3138DAC4-6667-45E9-A33D-919C38875EC5}" presName="txNode" presStyleLbl="fgAcc1" presStyleIdx="0" presStyleCnt="4">
        <dgm:presLayoutVars>
          <dgm:bulletEnabled val="1"/>
        </dgm:presLayoutVars>
      </dgm:prSet>
      <dgm:spPr/>
    </dgm:pt>
    <dgm:pt modelId="{2BE6847A-2DF5-4513-BA84-17A3BD080D23}" type="pres">
      <dgm:prSet presAssocID="{E6675F44-6251-4C8B-AE65-BDB455D079BB}" presName="compositeSpace" presStyleCnt="0"/>
      <dgm:spPr/>
    </dgm:pt>
    <dgm:pt modelId="{E5331445-5C52-438F-86FF-DD27EFD57128}" type="pres">
      <dgm:prSet presAssocID="{114E2EAE-BABA-4C41-AD5E-50FEAAE9FCD5}" presName="composite" presStyleCnt="0"/>
      <dgm:spPr/>
    </dgm:pt>
    <dgm:pt modelId="{B6B8803B-39C2-4240-BDE7-87C84FE9392E}" type="pres">
      <dgm:prSet presAssocID="{114E2EAE-BABA-4C41-AD5E-50FEAAE9FCD5}" presName="bgChev" presStyleLbl="node1" presStyleIdx="1" presStyleCnt="4"/>
      <dgm:spPr/>
    </dgm:pt>
    <dgm:pt modelId="{874613C8-7EB0-4859-A7D7-4515180163E1}" type="pres">
      <dgm:prSet presAssocID="{114E2EAE-BABA-4C41-AD5E-50FEAAE9FCD5}" presName="txNode" presStyleLbl="fgAcc1" presStyleIdx="1" presStyleCnt="4">
        <dgm:presLayoutVars>
          <dgm:bulletEnabled val="1"/>
        </dgm:presLayoutVars>
      </dgm:prSet>
      <dgm:spPr/>
    </dgm:pt>
    <dgm:pt modelId="{6ED6A2C6-877B-46D7-8D4C-6EBA4833C386}" type="pres">
      <dgm:prSet presAssocID="{8AF49FD6-B549-45A1-81CE-6892D382FA09}" presName="compositeSpace" presStyleCnt="0"/>
      <dgm:spPr/>
    </dgm:pt>
    <dgm:pt modelId="{42EB3E66-2D97-441C-A93F-EB7ED1B1CD4B}" type="pres">
      <dgm:prSet presAssocID="{166A3AF8-408A-4949-A36F-A1FA7313EA81}" presName="composite" presStyleCnt="0"/>
      <dgm:spPr/>
    </dgm:pt>
    <dgm:pt modelId="{DEE806F0-9FBC-4950-B63C-D59AA02314DF}" type="pres">
      <dgm:prSet presAssocID="{166A3AF8-408A-4949-A36F-A1FA7313EA81}" presName="bgChev" presStyleLbl="node1" presStyleIdx="2" presStyleCnt="4"/>
      <dgm:spPr/>
    </dgm:pt>
    <dgm:pt modelId="{A24E8D9E-49B7-4E90-910A-B6B04FFBAB5B}" type="pres">
      <dgm:prSet presAssocID="{166A3AF8-408A-4949-A36F-A1FA7313EA81}" presName="txNode" presStyleLbl="fgAcc1" presStyleIdx="2" presStyleCnt="4">
        <dgm:presLayoutVars>
          <dgm:bulletEnabled val="1"/>
        </dgm:presLayoutVars>
      </dgm:prSet>
      <dgm:spPr/>
    </dgm:pt>
    <dgm:pt modelId="{BA47B46C-2132-427F-B008-23FFDDDCB4B2}" type="pres">
      <dgm:prSet presAssocID="{CC2D67BB-561D-4C1A-932A-0277267DBF13}" presName="compositeSpace" presStyleCnt="0"/>
      <dgm:spPr/>
    </dgm:pt>
    <dgm:pt modelId="{493ECCA1-1F84-41B9-92CC-31A462488247}" type="pres">
      <dgm:prSet presAssocID="{CEB1940C-10D1-4407-843C-A090E8AF03BE}" presName="composite" presStyleCnt="0"/>
      <dgm:spPr/>
    </dgm:pt>
    <dgm:pt modelId="{73553825-165B-41D3-81BF-98B7DCE6622B}" type="pres">
      <dgm:prSet presAssocID="{CEB1940C-10D1-4407-843C-A090E8AF03BE}" presName="bgChev" presStyleLbl="node1" presStyleIdx="3" presStyleCnt="4"/>
      <dgm:spPr/>
    </dgm:pt>
    <dgm:pt modelId="{B41228F9-F0D8-4E88-B48F-453F84A1C148}" type="pres">
      <dgm:prSet presAssocID="{CEB1940C-10D1-4407-843C-A090E8AF03BE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A451B430-3B1A-45FD-84ED-1E96AEA754B8}" srcId="{0BF4D179-4AE2-4FB3-9F4B-CBEECB4EC196}" destId="{114E2EAE-BABA-4C41-AD5E-50FEAAE9FCD5}" srcOrd="1" destOrd="0" parTransId="{D2890C40-5C6A-4BA2-B3BD-14086DF53DD1}" sibTransId="{8AF49FD6-B549-45A1-81CE-6892D382FA09}"/>
    <dgm:cxn modelId="{75FC603D-9EB2-4C4B-976D-8A10F5C6E66A}" type="presOf" srcId="{166A3AF8-408A-4949-A36F-A1FA7313EA81}" destId="{A24E8D9E-49B7-4E90-910A-B6B04FFBAB5B}" srcOrd="0" destOrd="0" presId="urn:microsoft.com/office/officeart/2005/8/layout/chevronAccent+Icon"/>
    <dgm:cxn modelId="{DA02305B-9938-41F8-809C-069FA196FD78}" srcId="{0BF4D179-4AE2-4FB3-9F4B-CBEECB4EC196}" destId="{CEB1940C-10D1-4407-843C-A090E8AF03BE}" srcOrd="3" destOrd="0" parTransId="{CADDBD23-862B-4618-B726-432D8F7D528B}" sibTransId="{8F12AAEF-14EE-4AB0-9471-D1380ECFB055}"/>
    <dgm:cxn modelId="{AC2D285C-B2C8-402F-97CB-C82BC9B2EDB3}" type="presOf" srcId="{CEB1940C-10D1-4407-843C-A090E8AF03BE}" destId="{B41228F9-F0D8-4E88-B48F-453F84A1C148}" srcOrd="0" destOrd="0" presId="urn:microsoft.com/office/officeart/2005/8/layout/chevronAccent+Icon"/>
    <dgm:cxn modelId="{48CDE07D-AF89-4869-B68C-8AD23F6A865F}" srcId="{0BF4D179-4AE2-4FB3-9F4B-CBEECB4EC196}" destId="{3138DAC4-6667-45E9-A33D-919C38875EC5}" srcOrd="0" destOrd="0" parTransId="{90C11B6D-1AB1-4346-8B92-5F3CAB61E723}" sibTransId="{E6675F44-6251-4C8B-AE65-BDB455D079BB}"/>
    <dgm:cxn modelId="{2FA5D782-B4A8-4365-81FA-7507A7F85C63}" type="presOf" srcId="{114E2EAE-BABA-4C41-AD5E-50FEAAE9FCD5}" destId="{874613C8-7EB0-4859-A7D7-4515180163E1}" srcOrd="0" destOrd="0" presId="urn:microsoft.com/office/officeart/2005/8/layout/chevronAccent+Icon"/>
    <dgm:cxn modelId="{88F8779D-236E-4AF4-B6E3-412957618FF0}" type="presOf" srcId="{3138DAC4-6667-45E9-A33D-919C38875EC5}" destId="{2EE74693-A862-4F40-988A-0BF60351BD48}" srcOrd="0" destOrd="0" presId="urn:microsoft.com/office/officeart/2005/8/layout/chevronAccent+Icon"/>
    <dgm:cxn modelId="{15E9D3D2-B8B4-4D84-A92C-D33F2B144C3A}" type="presOf" srcId="{0BF4D179-4AE2-4FB3-9F4B-CBEECB4EC196}" destId="{F6EDF0D4-502E-46C2-889C-F92B9B8E19F5}" srcOrd="0" destOrd="0" presId="urn:microsoft.com/office/officeart/2005/8/layout/chevronAccent+Icon"/>
    <dgm:cxn modelId="{C65572ED-91DD-4A43-AA14-5EFEC4F277AF}" srcId="{0BF4D179-4AE2-4FB3-9F4B-CBEECB4EC196}" destId="{166A3AF8-408A-4949-A36F-A1FA7313EA81}" srcOrd="2" destOrd="0" parTransId="{92851823-136D-484C-9E34-54B9A814CF77}" sibTransId="{CC2D67BB-561D-4C1A-932A-0277267DBF13}"/>
    <dgm:cxn modelId="{7212EE36-1CCF-42E6-8A84-EDE036ADA575}" type="presParOf" srcId="{F6EDF0D4-502E-46C2-889C-F92B9B8E19F5}" destId="{10A47FBC-1D38-4434-930A-9668FB71497D}" srcOrd="0" destOrd="0" presId="urn:microsoft.com/office/officeart/2005/8/layout/chevronAccent+Icon"/>
    <dgm:cxn modelId="{10841F40-1203-470E-84B1-E600D9EACFAE}" type="presParOf" srcId="{10A47FBC-1D38-4434-930A-9668FB71497D}" destId="{496D4EA8-A0B9-4649-AAD2-26C3A0AD414D}" srcOrd="0" destOrd="0" presId="urn:microsoft.com/office/officeart/2005/8/layout/chevronAccent+Icon"/>
    <dgm:cxn modelId="{B2532A47-43F7-42C9-AC8B-467A41404028}" type="presParOf" srcId="{10A47FBC-1D38-4434-930A-9668FB71497D}" destId="{2EE74693-A862-4F40-988A-0BF60351BD48}" srcOrd="1" destOrd="0" presId="urn:microsoft.com/office/officeart/2005/8/layout/chevronAccent+Icon"/>
    <dgm:cxn modelId="{A51DBF6D-86DD-4E11-99C1-23AEB5AEE595}" type="presParOf" srcId="{F6EDF0D4-502E-46C2-889C-F92B9B8E19F5}" destId="{2BE6847A-2DF5-4513-BA84-17A3BD080D23}" srcOrd="1" destOrd="0" presId="urn:microsoft.com/office/officeart/2005/8/layout/chevronAccent+Icon"/>
    <dgm:cxn modelId="{AE2BA017-76BE-42B3-804B-DE4F16EBD70C}" type="presParOf" srcId="{F6EDF0D4-502E-46C2-889C-F92B9B8E19F5}" destId="{E5331445-5C52-438F-86FF-DD27EFD57128}" srcOrd="2" destOrd="0" presId="urn:microsoft.com/office/officeart/2005/8/layout/chevronAccent+Icon"/>
    <dgm:cxn modelId="{AA6B488C-D981-45A1-8745-304A669D86EB}" type="presParOf" srcId="{E5331445-5C52-438F-86FF-DD27EFD57128}" destId="{B6B8803B-39C2-4240-BDE7-87C84FE9392E}" srcOrd="0" destOrd="0" presId="urn:microsoft.com/office/officeart/2005/8/layout/chevronAccent+Icon"/>
    <dgm:cxn modelId="{D0821694-9699-4663-BAAD-5671F4F5162A}" type="presParOf" srcId="{E5331445-5C52-438F-86FF-DD27EFD57128}" destId="{874613C8-7EB0-4859-A7D7-4515180163E1}" srcOrd="1" destOrd="0" presId="urn:microsoft.com/office/officeart/2005/8/layout/chevronAccent+Icon"/>
    <dgm:cxn modelId="{A843A762-B902-4541-AA69-6309E94563C0}" type="presParOf" srcId="{F6EDF0D4-502E-46C2-889C-F92B9B8E19F5}" destId="{6ED6A2C6-877B-46D7-8D4C-6EBA4833C386}" srcOrd="3" destOrd="0" presId="urn:microsoft.com/office/officeart/2005/8/layout/chevronAccent+Icon"/>
    <dgm:cxn modelId="{E289E709-242F-4EAF-B3EF-54168E40498D}" type="presParOf" srcId="{F6EDF0D4-502E-46C2-889C-F92B9B8E19F5}" destId="{42EB3E66-2D97-441C-A93F-EB7ED1B1CD4B}" srcOrd="4" destOrd="0" presId="urn:microsoft.com/office/officeart/2005/8/layout/chevronAccent+Icon"/>
    <dgm:cxn modelId="{A10B0A4A-3558-4AAE-96ED-013CD04F860A}" type="presParOf" srcId="{42EB3E66-2D97-441C-A93F-EB7ED1B1CD4B}" destId="{DEE806F0-9FBC-4950-B63C-D59AA02314DF}" srcOrd="0" destOrd="0" presId="urn:microsoft.com/office/officeart/2005/8/layout/chevronAccent+Icon"/>
    <dgm:cxn modelId="{BFB5645B-8D05-49F3-96CF-977D5FF45C32}" type="presParOf" srcId="{42EB3E66-2D97-441C-A93F-EB7ED1B1CD4B}" destId="{A24E8D9E-49B7-4E90-910A-B6B04FFBAB5B}" srcOrd="1" destOrd="0" presId="urn:microsoft.com/office/officeart/2005/8/layout/chevronAccent+Icon"/>
    <dgm:cxn modelId="{4B5BDE28-512C-499D-8C65-36AA2227390F}" type="presParOf" srcId="{F6EDF0D4-502E-46C2-889C-F92B9B8E19F5}" destId="{BA47B46C-2132-427F-B008-23FFDDDCB4B2}" srcOrd="5" destOrd="0" presId="urn:microsoft.com/office/officeart/2005/8/layout/chevronAccent+Icon"/>
    <dgm:cxn modelId="{FE043923-9DF2-4FB4-BB93-5344314ED611}" type="presParOf" srcId="{F6EDF0D4-502E-46C2-889C-F92B9B8E19F5}" destId="{493ECCA1-1F84-41B9-92CC-31A462488247}" srcOrd="6" destOrd="0" presId="urn:microsoft.com/office/officeart/2005/8/layout/chevronAccent+Icon"/>
    <dgm:cxn modelId="{2D49E387-EAC7-4104-9C81-12362C184887}" type="presParOf" srcId="{493ECCA1-1F84-41B9-92CC-31A462488247}" destId="{73553825-165B-41D3-81BF-98B7DCE6622B}" srcOrd="0" destOrd="0" presId="urn:microsoft.com/office/officeart/2005/8/layout/chevronAccent+Icon"/>
    <dgm:cxn modelId="{3091FA21-703F-47BA-B2A3-8377E8AAF7ED}" type="presParOf" srcId="{493ECCA1-1F84-41B9-92CC-31A462488247}" destId="{B41228F9-F0D8-4E88-B48F-453F84A1C14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AF764-A3B6-4009-95FB-DEE9B0EBA07D}">
      <dsp:nvSpPr>
        <dsp:cNvPr id="0" name=""/>
        <dsp:cNvSpPr/>
      </dsp:nvSpPr>
      <dsp:spPr>
        <a:xfrm rot="5400000">
          <a:off x="2351651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D5C6D-CCC5-448B-AB44-35A9EC3FBA41}">
      <dsp:nvSpPr>
        <dsp:cNvPr id="0" name=""/>
        <dsp:cNvSpPr/>
      </dsp:nvSpPr>
      <dsp:spPr>
        <a:xfrm>
          <a:off x="2053759" y="24930"/>
          <a:ext cx="1892792" cy="1324893"/>
        </a:xfrm>
        <a:prstGeom prst="roundRect">
          <a:avLst>
            <a:gd name="adj" fmla="val 166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Online platform materials  </a:t>
          </a:r>
        </a:p>
      </dsp:txBody>
      <dsp:txXfrm>
        <a:off x="2118447" y="89618"/>
        <a:ext cx="1763416" cy="1195517"/>
      </dsp:txXfrm>
    </dsp:sp>
    <dsp:sp modelId="{2E08EF4A-C3F6-41CD-982A-2DE7FEDF6386}">
      <dsp:nvSpPr>
        <dsp:cNvPr id="0" name=""/>
        <dsp:cNvSpPr/>
      </dsp:nvSpPr>
      <dsp:spPr>
        <a:xfrm>
          <a:off x="3946551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Cross-sectional collection of materials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Check-list approach</a:t>
          </a:r>
        </a:p>
      </dsp:txBody>
      <dsp:txXfrm>
        <a:off x="3946551" y="151288"/>
        <a:ext cx="1376636" cy="1070837"/>
      </dsp:txXfrm>
    </dsp:sp>
    <dsp:sp modelId="{137206DD-95E4-4570-AD6D-BB8556929898}">
      <dsp:nvSpPr>
        <dsp:cNvPr id="0" name=""/>
        <dsp:cNvSpPr/>
      </dsp:nvSpPr>
      <dsp:spPr>
        <a:xfrm rot="5400000">
          <a:off x="3920977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7CF68-7B57-4DD6-9045-E132F30BA980}">
      <dsp:nvSpPr>
        <dsp:cNvPr id="0" name=""/>
        <dsp:cNvSpPr/>
      </dsp:nvSpPr>
      <dsp:spPr>
        <a:xfrm>
          <a:off x="3623085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Students</a:t>
          </a:r>
        </a:p>
      </dsp:txBody>
      <dsp:txXfrm>
        <a:off x="3687773" y="1577910"/>
        <a:ext cx="1763416" cy="1195517"/>
      </dsp:txXfrm>
    </dsp:sp>
    <dsp:sp modelId="{8E1254C9-8C68-4F1B-B40A-266FC833BA89}">
      <dsp:nvSpPr>
        <dsp:cNvPr id="0" name=""/>
        <dsp:cNvSpPr/>
      </dsp:nvSpPr>
      <dsp:spPr>
        <a:xfrm>
          <a:off x="5515877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Survey (</a:t>
          </a:r>
          <a:r>
            <a:rPr lang="en-GB" sz="1300" kern="1200" dirty="0" err="1"/>
            <a:t>oe</a:t>
          </a:r>
          <a:r>
            <a:rPr lang="en-GB" sz="1300" kern="1200" dirty="0"/>
            <a:t>/</a:t>
          </a:r>
          <a:r>
            <a:rPr lang="en-GB" sz="1300" kern="1200" dirty="0" err="1"/>
            <a:t>ce</a:t>
          </a:r>
          <a:r>
            <a:rPr lang="en-GB" sz="1300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Semi-structured interviews </a:t>
          </a:r>
        </a:p>
      </dsp:txBody>
      <dsp:txXfrm>
        <a:off x="5515877" y="1639581"/>
        <a:ext cx="1376636" cy="1070837"/>
      </dsp:txXfrm>
    </dsp:sp>
    <dsp:sp modelId="{528ADC83-EC00-47FA-8C05-692D7EC18724}">
      <dsp:nvSpPr>
        <dsp:cNvPr id="0" name=""/>
        <dsp:cNvSpPr/>
      </dsp:nvSpPr>
      <dsp:spPr>
        <a:xfrm>
          <a:off x="5192411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EAP practitioners /materials designers </a:t>
          </a:r>
        </a:p>
      </dsp:txBody>
      <dsp:txXfrm>
        <a:off x="5257099" y="3066202"/>
        <a:ext cx="1763416" cy="1195517"/>
      </dsp:txXfrm>
    </dsp:sp>
    <dsp:sp modelId="{C17548CE-1793-4508-804B-F29100549F2E}">
      <dsp:nvSpPr>
        <dsp:cNvPr id="0" name=""/>
        <dsp:cNvSpPr/>
      </dsp:nvSpPr>
      <dsp:spPr>
        <a:xfrm>
          <a:off x="7085203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Semi-structured interviews </a:t>
          </a:r>
        </a:p>
      </dsp:txBody>
      <dsp:txXfrm>
        <a:off x="7085203" y="3127873"/>
        <a:ext cx="1376636" cy="1070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7EC3-EBE3-4683-9078-5E7CCB984045}">
      <dsp:nvSpPr>
        <dsp:cNvPr id="0" name=""/>
        <dsp:cNvSpPr/>
      </dsp:nvSpPr>
      <dsp:spPr>
        <a:xfrm>
          <a:off x="4409" y="0"/>
          <a:ext cx="813428" cy="81342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B77C6-5E19-4E72-BEFD-AA1DF56E525E}">
      <dsp:nvSpPr>
        <dsp:cNvPr id="0" name=""/>
        <dsp:cNvSpPr/>
      </dsp:nvSpPr>
      <dsp:spPr>
        <a:xfrm>
          <a:off x="85752" y="81342"/>
          <a:ext cx="650742" cy="650742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FE296-84B9-41DE-BC12-6B6FA718BADD}">
      <dsp:nvSpPr>
        <dsp:cNvPr id="0" name=""/>
        <dsp:cNvSpPr/>
      </dsp:nvSpPr>
      <dsp:spPr>
        <a:xfrm>
          <a:off x="987301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Cross-sectional analysis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venir Next LT Pro Light"/>
              <a:ea typeface="+mn-ea"/>
              <a:cs typeface="+mn-cs"/>
            </a:rPr>
            <a:t>By Nov 2022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Nearing completion now </a:t>
          </a:r>
        </a:p>
      </dsp:txBody>
      <dsp:txXfrm>
        <a:off x="987301" y="813428"/>
        <a:ext cx="2406391" cy="3423177"/>
      </dsp:txXfrm>
    </dsp:sp>
    <dsp:sp modelId="{52C74410-06FF-4C19-8436-E21959C4558E}">
      <dsp:nvSpPr>
        <dsp:cNvPr id="0" name=""/>
        <dsp:cNvSpPr/>
      </dsp:nvSpPr>
      <dsp:spPr>
        <a:xfrm>
          <a:off x="987301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Online platform materials</a:t>
          </a:r>
        </a:p>
      </dsp:txBody>
      <dsp:txXfrm>
        <a:off x="987301" y="0"/>
        <a:ext cx="2406391" cy="813428"/>
      </dsp:txXfrm>
    </dsp:sp>
    <dsp:sp modelId="{1CDD947A-C449-4EBA-8757-79486B19F1F0}">
      <dsp:nvSpPr>
        <dsp:cNvPr id="0" name=""/>
        <dsp:cNvSpPr/>
      </dsp:nvSpPr>
      <dsp:spPr>
        <a:xfrm>
          <a:off x="3563157" y="0"/>
          <a:ext cx="813428" cy="81342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5E496-F670-4EDA-9698-9FEE274E2CE4}">
      <dsp:nvSpPr>
        <dsp:cNvPr id="0" name=""/>
        <dsp:cNvSpPr/>
      </dsp:nvSpPr>
      <dsp:spPr>
        <a:xfrm>
          <a:off x="3644500" y="81342"/>
          <a:ext cx="650742" cy="6507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27D2E-079E-4443-AD9F-5AC86154795E}">
      <dsp:nvSpPr>
        <dsp:cNvPr id="0" name=""/>
        <dsp:cNvSpPr/>
      </dsp:nvSpPr>
      <dsp:spPr>
        <a:xfrm>
          <a:off x="4546050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Survey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Jan 2023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April - May 2023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Interviews</a:t>
          </a:r>
          <a:r>
            <a:rPr lang="en-GB" sz="1600" kern="1200" dirty="0"/>
            <a:t>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April – June 2023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May - July 2023</a:t>
          </a:r>
        </a:p>
      </dsp:txBody>
      <dsp:txXfrm>
        <a:off x="4546050" y="813428"/>
        <a:ext cx="2406391" cy="3423177"/>
      </dsp:txXfrm>
    </dsp:sp>
    <dsp:sp modelId="{3238C83C-7EAB-4410-B651-ED750DB04ED6}">
      <dsp:nvSpPr>
        <dsp:cNvPr id="0" name=""/>
        <dsp:cNvSpPr/>
      </dsp:nvSpPr>
      <dsp:spPr>
        <a:xfrm>
          <a:off x="4546050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Students </a:t>
          </a:r>
        </a:p>
      </dsp:txBody>
      <dsp:txXfrm>
        <a:off x="4546050" y="0"/>
        <a:ext cx="2406391" cy="813428"/>
      </dsp:txXfrm>
    </dsp:sp>
    <dsp:sp modelId="{2BE268CA-4C95-42F3-BC0B-19111E6D6420}">
      <dsp:nvSpPr>
        <dsp:cNvPr id="0" name=""/>
        <dsp:cNvSpPr/>
      </dsp:nvSpPr>
      <dsp:spPr>
        <a:xfrm>
          <a:off x="7121906" y="0"/>
          <a:ext cx="813428" cy="81342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7AC33-D55E-4DBD-997C-E2E3C8224C5B}">
      <dsp:nvSpPr>
        <dsp:cNvPr id="0" name=""/>
        <dsp:cNvSpPr/>
      </dsp:nvSpPr>
      <dsp:spPr>
        <a:xfrm>
          <a:off x="7203249" y="81342"/>
          <a:ext cx="650742" cy="6507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60514-099C-4F71-B4DA-D13C55EABB70}">
      <dsp:nvSpPr>
        <dsp:cNvPr id="0" name=""/>
        <dsp:cNvSpPr/>
      </dsp:nvSpPr>
      <dsp:spPr>
        <a:xfrm>
          <a:off x="8104798" y="813428"/>
          <a:ext cx="2406391" cy="342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Interviews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April – June 2023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May – July 2023 </a:t>
          </a:r>
        </a:p>
      </dsp:txBody>
      <dsp:txXfrm>
        <a:off x="8104798" y="813428"/>
        <a:ext cx="2406391" cy="3423177"/>
      </dsp:txXfrm>
    </dsp:sp>
    <dsp:sp modelId="{9C204D14-74AD-4CA8-9EDA-C18BEDF32913}">
      <dsp:nvSpPr>
        <dsp:cNvPr id="0" name=""/>
        <dsp:cNvSpPr/>
      </dsp:nvSpPr>
      <dsp:spPr>
        <a:xfrm>
          <a:off x="8104798" y="0"/>
          <a:ext cx="2406391" cy="81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EAP practitioners / materials designers </a:t>
          </a:r>
        </a:p>
      </dsp:txBody>
      <dsp:txXfrm>
        <a:off x="8104798" y="0"/>
        <a:ext cx="2406391" cy="813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D4EA8-A0B9-4649-AAD2-26C3A0AD414D}">
      <dsp:nvSpPr>
        <dsp:cNvPr id="0" name=""/>
        <dsp:cNvSpPr/>
      </dsp:nvSpPr>
      <dsp:spPr>
        <a:xfrm>
          <a:off x="5510" y="2067436"/>
          <a:ext cx="2593638" cy="1001144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74693-A862-4F40-988A-0BF60351BD48}">
      <dsp:nvSpPr>
        <dsp:cNvPr id="0" name=""/>
        <dsp:cNvSpPr/>
      </dsp:nvSpPr>
      <dsp:spPr>
        <a:xfrm>
          <a:off x="697147" y="2317722"/>
          <a:ext cx="2190183" cy="100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Report with recommendations for an online programme design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Early Autumn2023</a:t>
          </a:r>
        </a:p>
      </dsp:txBody>
      <dsp:txXfrm>
        <a:off x="726470" y="2347045"/>
        <a:ext cx="2131537" cy="942498"/>
      </dsp:txXfrm>
    </dsp:sp>
    <dsp:sp modelId="{B6B8803B-39C2-4240-BDE7-87C84FE9392E}">
      <dsp:nvSpPr>
        <dsp:cNvPr id="0" name=""/>
        <dsp:cNvSpPr/>
      </dsp:nvSpPr>
      <dsp:spPr>
        <a:xfrm>
          <a:off x="2968022" y="2067436"/>
          <a:ext cx="2593638" cy="1001144"/>
        </a:xfrm>
        <a:prstGeom prst="chevron">
          <a:avLst>
            <a:gd name="adj" fmla="val 4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613C8-7EB0-4859-A7D7-4515180163E1}">
      <dsp:nvSpPr>
        <dsp:cNvPr id="0" name=""/>
        <dsp:cNvSpPr/>
      </dsp:nvSpPr>
      <dsp:spPr>
        <a:xfrm>
          <a:off x="3659659" y="2317722"/>
          <a:ext cx="2190183" cy="100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 dirty="0"/>
            <a:t>Multimodal narrative reflecting on the key findings from the study (BALEAP website)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/>
            <a:t>Early Autumn 2023</a:t>
          </a:r>
          <a:endParaRPr lang="en-GB" sz="1100" kern="1200" dirty="0"/>
        </a:p>
      </dsp:txBody>
      <dsp:txXfrm>
        <a:off x="3688982" y="2347045"/>
        <a:ext cx="2131537" cy="942498"/>
      </dsp:txXfrm>
    </dsp:sp>
    <dsp:sp modelId="{DEE806F0-9FBC-4950-B63C-D59AA02314DF}">
      <dsp:nvSpPr>
        <dsp:cNvPr id="0" name=""/>
        <dsp:cNvSpPr/>
      </dsp:nvSpPr>
      <dsp:spPr>
        <a:xfrm>
          <a:off x="5930533" y="2067436"/>
          <a:ext cx="2593638" cy="1001144"/>
        </a:xfrm>
        <a:prstGeom prst="chevron">
          <a:avLst>
            <a:gd name="adj" fmla="val 4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E8D9E-49B7-4E90-910A-B6B04FFBAB5B}">
      <dsp:nvSpPr>
        <dsp:cNvPr id="0" name=""/>
        <dsp:cNvSpPr/>
      </dsp:nvSpPr>
      <dsp:spPr>
        <a:xfrm>
          <a:off x="6622170" y="2317722"/>
          <a:ext cx="2190183" cy="100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 dirty="0"/>
            <a:t>Talk / workshop in collaboration with a BALEAP SIG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kern="1200" dirty="0"/>
            <a:t>Winter 2023/24</a:t>
          </a:r>
          <a:endParaRPr lang="en-GB" sz="1100" kern="1200" dirty="0"/>
        </a:p>
      </dsp:txBody>
      <dsp:txXfrm>
        <a:off x="6651493" y="2347045"/>
        <a:ext cx="2131537" cy="942498"/>
      </dsp:txXfrm>
    </dsp:sp>
    <dsp:sp modelId="{73553825-165B-41D3-81BF-98B7DCE6622B}">
      <dsp:nvSpPr>
        <dsp:cNvPr id="0" name=""/>
        <dsp:cNvSpPr/>
      </dsp:nvSpPr>
      <dsp:spPr>
        <a:xfrm>
          <a:off x="8893045" y="2067436"/>
          <a:ext cx="2593638" cy="1001144"/>
        </a:xfrm>
        <a:prstGeom prst="chevron">
          <a:avLst>
            <a:gd name="adj" fmla="val 4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8F9-F0D8-4E88-B48F-453F84A1C148}">
      <dsp:nvSpPr>
        <dsp:cNvPr id="0" name=""/>
        <dsp:cNvSpPr/>
      </dsp:nvSpPr>
      <dsp:spPr>
        <a:xfrm>
          <a:off x="9584682" y="2317722"/>
          <a:ext cx="2190183" cy="100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100" b="1" kern="1200" dirty="0"/>
            <a:t>JEAP article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Summer 2024 </a:t>
          </a:r>
        </a:p>
      </dsp:txBody>
      <dsp:txXfrm>
        <a:off x="9614005" y="2347045"/>
        <a:ext cx="2131537" cy="94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22FC-84D1-44CC-BD2F-8168E925671C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9555-6B3D-450D-AE29-044044A61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99555-6B3D-450D-AE29-044044A61D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7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2253-03BE-B156-6E52-15790BD44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07582-0068-349D-53D5-F8B6E5AA4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A2B7-705B-C36E-0FF0-9E00555B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DF39D-7779-9E5F-EB29-D26B8D02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D6793-0A65-CF7F-B963-6F4DAEC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7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86A6-64BD-6843-3FD6-A17F4D3B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7C312-3575-6CE0-CFA0-0593A88F0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F9AAA-C820-7C73-8490-254004CE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9275-42B0-DA16-1FC3-ED7A0EF5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9932-6FBB-575E-5DE8-D2238D39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25BB6-35F9-3B26-CEEB-2E9C0DA16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4D0D9-BEB2-DD97-63F6-CC19FE81F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4AABB-57AC-DEEF-52CD-8B1AED13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E092-A825-68B2-29D5-01C162E2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2EBF7-5BAE-D5C1-B402-F259C68C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2438-A755-3094-2452-0A6F3247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2169-A099-1282-08D8-1068EDA5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F9474-6C7E-4C14-54B6-A9EBBFA2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DE3B-701C-D905-F3E1-52CF1512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34FE-4AE8-D738-4112-F5177ADD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0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D228-E8AD-52EB-11C6-4BB4E9A0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6D200-C51F-0726-711F-D34C67306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2FB6-D80E-134C-F6C3-FFA7F06F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12134-E829-7A14-990F-E01DD7D9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56974-CC01-53F4-6CE9-657718DF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0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1492-90B8-1DB7-C40F-E1852266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694E-19B2-23E7-1ADE-C1A8EBD36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E3899-65E5-00E7-7BEB-C3D55D31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C7E8E-1754-788C-18F5-F6536CFA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48FED-18CD-88BD-8DFB-9BFEA5F3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53273-36E8-79D0-766A-F7154C83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87C3-4C6B-3A12-7792-B3CC91EE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3312-0DC6-6F77-E355-DD8FA73CC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D908-6AE3-83C5-E695-05F1663E4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EDB7-D48B-A20D-FF8C-66F6945A7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3B9DB-F103-745B-4A21-8336241A8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F5D18-6AA3-3FAB-A424-9CF03BC4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078F6-5AA7-8AA4-982A-7A11A30D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B632D-4A76-A592-792B-5AF5640B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7C00-8B57-029E-E611-CEAA2253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60422-A2C1-953D-7386-92863ACA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38FB2-EAD4-D70C-5F22-2944B653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2D3EE-7CCD-EB9F-219C-B61CE969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76DC4-12CD-4442-8F74-1F3A5B0F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1A2B1-B983-A1C7-C0B1-BC541F9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1042F-9366-88AC-88CA-7E780AD6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3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0DAC-E7A1-34BE-55A7-5E44052A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E7C67-D1FA-6C47-4D3C-86918F552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950DF-905B-7516-2706-6854A5FFE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74881-E824-82F4-7CDD-547D59D6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78BE5-7A90-2FD2-F9A4-DB3825DD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21ACC-F345-2561-AF69-18B23ED6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4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4A95-29BC-063C-22BD-B576DC93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80721-0738-970D-055E-C55FC5F5E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4172A-9FBD-39C9-EF4F-7E744D3C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0C685-74B8-32E8-E765-DA11D25E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4BFA4-03E1-84AC-7958-A1D9BBF6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75385-3B94-B82C-8574-A5A92409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66725-586D-C4D2-0B0E-528C7CC1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64E0-650F-B60F-5076-747389EFF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4D5F2-CCD3-2153-7769-6FB5BA8BF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9639-3DC4-4A57-A18F-E17A92E073E3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3872-2FE5-3613-1484-DE836DB02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89A51-429A-4E52-A36E-E8A3352E4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D913-A8A8-412D-9D52-3EEC5DAC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2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6CA6-3AF0-879D-4713-7227C1790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Inclusivity, interactivity and communities of practice: </a:t>
            </a:r>
            <a:b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exploring principles of an instructional design </a:t>
            </a:r>
            <a:b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in a post-pandemic </a:t>
            </a:r>
            <a:b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online programme in English for academic study </a:t>
            </a:r>
            <a:b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b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br>
              <a:rPr lang="en-SG" sz="1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r>
              <a:rPr lang="en-SG" sz="1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Dr Weronika Fernando </a:t>
            </a:r>
            <a:br>
              <a:rPr lang="en-SG" sz="1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</a:br>
            <a:r>
              <a:rPr lang="en-SG" sz="1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Queen Mary, University of London</a:t>
            </a:r>
            <a:endParaRPr lang="en-GB" dirty="0">
              <a:latin typeface="Avenir Next LT Pro Demi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22E56-EA12-BE22-A4D7-355000F15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1800" dirty="0">
                <a:latin typeface="Avenir Next LT Pro Light" panose="020B0304020202020204" pitchFamily="34" charset="0"/>
              </a:rPr>
              <a:t>Update (1) BALEAP </a:t>
            </a:r>
          </a:p>
          <a:p>
            <a:r>
              <a:rPr lang="en-GB" sz="1800" dirty="0">
                <a:latin typeface="Avenir Next LT Pro Light" panose="020B0304020202020204" pitchFamily="34" charset="0"/>
              </a:rPr>
              <a:t>Caution! EAP Under </a:t>
            </a:r>
            <a:r>
              <a:rPr lang="en-GB" sz="1800" dirty="0" err="1">
                <a:latin typeface="Avenir Next LT Pro Light" panose="020B0304020202020204" pitchFamily="34" charset="0"/>
              </a:rPr>
              <a:t>DEconstruction</a:t>
            </a:r>
            <a:r>
              <a:rPr lang="en-GB" sz="1800" dirty="0">
                <a:latin typeface="Avenir Next LT Pro Light" panose="020B0304020202020204" pitchFamily="34" charset="0"/>
              </a:rPr>
              <a:t> </a:t>
            </a:r>
          </a:p>
          <a:p>
            <a:r>
              <a:rPr lang="en-GB" sz="1800" dirty="0">
                <a:latin typeface="Avenir Next LT Pro Light" panose="020B0304020202020204" pitchFamily="34" charset="0"/>
              </a:rPr>
              <a:t>University of Warwick </a:t>
            </a:r>
          </a:p>
          <a:p>
            <a:r>
              <a:rPr lang="en-GB" sz="1800" dirty="0">
                <a:latin typeface="Avenir Next LT Pro Light" panose="020B0304020202020204" pitchFamily="34" charset="0"/>
              </a:rPr>
              <a:t>19-21 April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3C0CE-F95C-C5EA-3177-3ACF051C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81" y="4683465"/>
            <a:ext cx="1873346" cy="1828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81D41-4D4D-1014-3E14-A0497B0B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506" y="5528779"/>
            <a:ext cx="2737281" cy="7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9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34DA-C55C-5619-E49D-DE581B5B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0" y="365125"/>
            <a:ext cx="10903100" cy="969639"/>
          </a:xfrm>
        </p:spPr>
        <p:txBody>
          <a:bodyPr>
            <a:normAutofit/>
          </a:bodyPr>
          <a:lstStyle/>
          <a:p>
            <a:r>
              <a:rPr lang="en-GB" sz="2800" dirty="0"/>
              <a:t>Selected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D0A0-FA21-73CE-983E-983E49B6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94" y="1538445"/>
            <a:ext cx="11819306" cy="46385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dirty="0" err="1"/>
              <a:t>Atabekova</a:t>
            </a:r>
            <a:r>
              <a:rPr lang="en-GB" dirty="0"/>
              <a:t>, A., </a:t>
            </a:r>
            <a:r>
              <a:rPr lang="en-GB" dirty="0" err="1"/>
              <a:t>Lutskovskaia</a:t>
            </a:r>
            <a:r>
              <a:rPr lang="en-GB" dirty="0"/>
              <a:t>, L., &amp; </a:t>
            </a:r>
            <a:r>
              <a:rPr lang="en-GB" dirty="0" err="1"/>
              <a:t>Gorbatenko</a:t>
            </a:r>
            <a:r>
              <a:rPr lang="en-GB" dirty="0"/>
              <a:t>, R. (2021). Developing multiliteracy skills and pragmatic communication awareness of university students learning a foreign language (English) for specific purposes. Thinking Skills and Creativity, 42, 100956.</a:t>
            </a:r>
          </a:p>
          <a:p>
            <a:pPr marL="0" indent="0">
              <a:buNone/>
            </a:pPr>
            <a:r>
              <a:rPr lang="en-GB" dirty="0"/>
              <a:t>Chapelle, C. (2001). Computer applications in second language acquisition: Foundations</a:t>
            </a:r>
          </a:p>
          <a:p>
            <a:pPr marL="0" indent="0">
              <a:buNone/>
            </a:pPr>
            <a:r>
              <a:rPr lang="en-GB" dirty="0"/>
              <a:t>for teaching, testing, and research. Cambridge: Cambridge University Press.</a:t>
            </a:r>
          </a:p>
          <a:p>
            <a:pPr marL="0" indent="0">
              <a:buNone/>
            </a:pPr>
            <a:r>
              <a:rPr lang="en-GB" dirty="0"/>
              <a:t>Chapelle, C. (2007). Challenges in evaluation of innovation: Observations from technology research. International Journal of Innovation in Language Learning and Teaching, 1(1), 30-45.</a:t>
            </a:r>
          </a:p>
          <a:p>
            <a:pPr marL="0" indent="0">
              <a:buNone/>
            </a:pPr>
            <a:r>
              <a:rPr lang="en-GB" dirty="0"/>
              <a:t>Croxton, R. A. (2014). The role of interactivity in student satisfaction and persistence in online learning. Journal of Online Learning and Teaching, 10(2), 314.</a:t>
            </a:r>
          </a:p>
          <a:p>
            <a:pPr marL="0" indent="0">
              <a:buNone/>
            </a:pPr>
            <a:r>
              <a:rPr lang="en-GB" dirty="0" err="1"/>
              <a:t>Fereday</a:t>
            </a:r>
            <a:r>
              <a:rPr lang="en-GB" dirty="0"/>
              <a:t>, J., &amp; Muir-Cochrane, E. (2006). Demonstrating Rigor Using Thematic Analysis: A Hybrid Approach of Inductive and Deductive Coding and Theme Development. International Journal of Qualitative Methods, 5(1), 80–92. </a:t>
            </a:r>
          </a:p>
          <a:p>
            <a:pPr marL="0" indent="0">
              <a:buNone/>
            </a:pPr>
            <a:r>
              <a:rPr lang="en-GB" dirty="0"/>
              <a:t>Gee, J. (2015). Social linguistics and literacies: Ideology in discourses. London/New York: Routledge.</a:t>
            </a:r>
          </a:p>
          <a:p>
            <a:pPr marL="0" indent="0">
              <a:buNone/>
            </a:pPr>
            <a:r>
              <a:rPr lang="en-GB" dirty="0"/>
              <a:t>Green, J., &amp; </a:t>
            </a:r>
            <a:r>
              <a:rPr lang="en-GB" dirty="0" err="1"/>
              <a:t>Bloome</a:t>
            </a:r>
            <a:r>
              <a:rPr lang="en-GB" dirty="0"/>
              <a:t>, D. (2004). Ethnography and ethnographers of and in education: A situated perspective. Handbook of research on teaching literacy through the communicative and visual arts, 181-202.</a:t>
            </a:r>
          </a:p>
          <a:p>
            <a:pPr marL="0" indent="0">
              <a:buNone/>
            </a:pPr>
            <a:r>
              <a:rPr lang="en-GB" dirty="0"/>
              <a:t>Hodges Ch., Moore, S., </a:t>
            </a:r>
            <a:r>
              <a:rPr lang="en-GB" dirty="0" err="1"/>
              <a:t>Lockee</a:t>
            </a:r>
            <a:r>
              <a:rPr lang="en-GB" dirty="0"/>
              <a:t> T. T., Bond, A. (2020) The difference between Emergency Remote Teaching and Online Learning. </a:t>
            </a:r>
            <a:r>
              <a:rPr lang="en-GB" dirty="0" err="1"/>
              <a:t>Educausereview</a:t>
            </a:r>
            <a:r>
              <a:rPr lang="en-GB" dirty="0"/>
              <a:t>, accessed: 08 Nov 2020, https://er.educause.edu/articles/2020/3/the-difference-between-emergency-remote-teaching-and-online-learning¬¬</a:t>
            </a:r>
          </a:p>
          <a:p>
            <a:pPr marL="0" indent="0">
              <a:buNone/>
            </a:pPr>
            <a:r>
              <a:rPr lang="en-GB" dirty="0"/>
              <a:t>Hamp-Lyons, L., &amp; Hyland, K. (2002). EAP: Issues and directions. Journal of English for Academic Purposes, 1(1), 1-12.</a:t>
            </a:r>
          </a:p>
          <a:p>
            <a:pPr marL="0" indent="0">
              <a:buNone/>
            </a:pPr>
            <a:r>
              <a:rPr lang="en-GB" dirty="0"/>
              <a:t>Hyland, K. (2002). Specificity revisited: How far should we go now?. English for Specific Purposes, 21(4), 385-395.  </a:t>
            </a:r>
          </a:p>
          <a:p>
            <a:pPr marL="0" indent="0">
              <a:buNone/>
            </a:pPr>
            <a:r>
              <a:rPr lang="en-GB" dirty="0"/>
              <a:t>Maguire, M. (2019). Equality and justice in education policy. Journal of Education Policy, 34(3), 299-301.</a:t>
            </a:r>
          </a:p>
          <a:p>
            <a:pPr marL="0" indent="0">
              <a:buNone/>
            </a:pPr>
            <a:r>
              <a:rPr lang="en-GB" dirty="0"/>
              <a:t>Moorhouse, B. L., Li, Y., &amp; Walsh, S. (2021). E-classroom interactional competencies: Mediating and assisting language learning during synchronous online lessons. RELC Journal, 0033688220985274.¬¬¬¬</a:t>
            </a:r>
          </a:p>
          <a:p>
            <a:pPr marL="0" indent="0">
              <a:buNone/>
            </a:pPr>
            <a:r>
              <a:rPr lang="en-GB" dirty="0"/>
              <a:t>Moore, M. G. (1989). Editorial: Three types of interaction. The American Journal of Distance Education, 3(2), 1–7.</a:t>
            </a:r>
          </a:p>
          <a:p>
            <a:pPr marL="0" indent="0">
              <a:buNone/>
            </a:pPr>
            <a:r>
              <a:rPr lang="en-GB" dirty="0"/>
              <a:t>Lea, M. R., &amp; Street, B. V. (1998). Student writing in higher education: An academic literacies approach. Studies in Higher Education, 23(2), 157-172.</a:t>
            </a:r>
          </a:p>
          <a:p>
            <a:pPr marL="0" indent="0">
              <a:buNone/>
            </a:pPr>
            <a:r>
              <a:rPr lang="en-GB" dirty="0"/>
              <a:t>Li, L. C., Grimshaw, J. M., Nielsen, C., Judd, M., </a:t>
            </a:r>
            <a:r>
              <a:rPr lang="en-GB" dirty="0" err="1"/>
              <a:t>Coyte</a:t>
            </a:r>
            <a:r>
              <a:rPr lang="en-GB" dirty="0"/>
              <a:t>, P. C., &amp; Graham, I. D. (2009). Evolution of Wenger's concept of community of practice. Implementation science, 4(1), 1-8.</a:t>
            </a:r>
          </a:p>
          <a:p>
            <a:pPr marL="0" indent="0">
              <a:buNone/>
            </a:pPr>
            <a:r>
              <a:rPr lang="en-GB" dirty="0"/>
              <a:t>Lillis, T., &amp; Scott, M. (2007). Defining academic literacies research: Issues of epistemology, ideology and strategy. Journal of Applied Linguistics, 4(1), 5-32.</a:t>
            </a:r>
          </a:p>
          <a:p>
            <a:pPr marL="0" indent="0">
              <a:buNone/>
            </a:pPr>
            <a:r>
              <a:rPr lang="en-GB" dirty="0" err="1"/>
              <a:t>Saldaña</a:t>
            </a:r>
            <a:r>
              <a:rPr lang="en-GB" dirty="0"/>
              <a:t>, J. (2021). The coding manual for qualitative researchers. London: Sage.</a:t>
            </a:r>
          </a:p>
          <a:p>
            <a:pPr marL="0" indent="0">
              <a:buNone/>
            </a:pPr>
            <a:r>
              <a:rPr lang="en-GB" dirty="0" err="1"/>
              <a:t>Scarino</a:t>
            </a:r>
            <a:r>
              <a:rPr lang="en-GB" dirty="0"/>
              <a:t>, A. (2022). Language teacher education in diversity–a consideration of the mediating role of languages and cultures in student learning. Language and Education, 36(2), 152-169.</a:t>
            </a:r>
          </a:p>
          <a:p>
            <a:pPr marL="0" indent="0">
              <a:buNone/>
            </a:pPr>
            <a:r>
              <a:rPr lang="en-GB" dirty="0" err="1"/>
              <a:t>Stentiford</a:t>
            </a:r>
            <a:r>
              <a:rPr lang="en-GB" dirty="0"/>
              <a:t>, L., &amp; </a:t>
            </a:r>
            <a:r>
              <a:rPr lang="en-GB" dirty="0" err="1"/>
              <a:t>Koutsouris</a:t>
            </a:r>
            <a:r>
              <a:rPr lang="en-GB" dirty="0"/>
              <a:t>, G. (2021). What are inclusive pedagogies in higher education? A systematic scoping review. Studies in Higher Education, 46(11), 2245-2261.</a:t>
            </a:r>
          </a:p>
          <a:p>
            <a:pPr marL="0" indent="0">
              <a:buNone/>
            </a:pPr>
            <a:r>
              <a:rPr lang="en-GB" dirty="0"/>
              <a:t>Stevens, G. J., </a:t>
            </a:r>
            <a:r>
              <a:rPr lang="en-GB" dirty="0" err="1"/>
              <a:t>Bienz</a:t>
            </a:r>
            <a:r>
              <a:rPr lang="en-GB" dirty="0"/>
              <a:t>, T., </a:t>
            </a:r>
            <a:r>
              <a:rPr lang="en-GB" dirty="0" err="1"/>
              <a:t>Wali</a:t>
            </a:r>
            <a:r>
              <a:rPr lang="en-GB" dirty="0"/>
              <a:t>, N., </a:t>
            </a:r>
            <a:r>
              <a:rPr lang="en-GB" dirty="0" err="1"/>
              <a:t>Condie</a:t>
            </a:r>
            <a:r>
              <a:rPr lang="en-GB" dirty="0"/>
              <a:t>, J., &amp; </a:t>
            </a:r>
            <a:r>
              <a:rPr lang="en-GB" dirty="0" err="1"/>
              <a:t>Schismenos</a:t>
            </a:r>
            <a:r>
              <a:rPr lang="en-GB" dirty="0"/>
              <a:t>, S. (2021). Online university education is the new normal: but is face-to-face better?. Interactive Technology and Smart Education , 18(3), 278-297.</a:t>
            </a:r>
          </a:p>
          <a:p>
            <a:pPr marL="0" indent="0">
              <a:buNone/>
            </a:pPr>
            <a:r>
              <a:rPr lang="en-GB" dirty="0"/>
              <a:t>Thomas, D. R. (2006). A General Inductive Approach for </a:t>
            </a:r>
            <a:r>
              <a:rPr lang="en-GB" dirty="0" err="1"/>
              <a:t>Analyzing</a:t>
            </a:r>
            <a:r>
              <a:rPr lang="en-GB" dirty="0"/>
              <a:t> Qualitative Evaluation Data. American Journal of Evaluation, 27(2), 237–246. </a:t>
            </a:r>
          </a:p>
          <a:p>
            <a:pPr marL="0" indent="0">
              <a:buNone/>
            </a:pPr>
            <a:r>
              <a:rPr lang="en-GB" dirty="0"/>
              <a:t>Thomas, M., Reinders, H., &amp; </a:t>
            </a:r>
            <a:r>
              <a:rPr lang="en-GB" dirty="0" err="1"/>
              <a:t>Warschauer</a:t>
            </a:r>
            <a:r>
              <a:rPr lang="en-GB" dirty="0"/>
              <a:t>, M. (2014). Contemporary computer-assisted language learning: The role of digital media and incremental change. In Thomas, M., Reinders, H., &amp; </a:t>
            </a:r>
            <a:r>
              <a:rPr lang="en-GB" dirty="0" err="1"/>
              <a:t>Warschauer</a:t>
            </a:r>
            <a:r>
              <a:rPr lang="en-GB" dirty="0"/>
              <a:t>, M. (eds), Contemporary computer-assisted language learning, London: Bloomsbury,1-18.</a:t>
            </a:r>
          </a:p>
          <a:p>
            <a:pPr marL="0" indent="0">
              <a:buNone/>
            </a:pPr>
            <a:r>
              <a:rPr lang="en-GB" dirty="0" err="1"/>
              <a:t>Yarmand</a:t>
            </a:r>
            <a:r>
              <a:rPr lang="en-GB" dirty="0"/>
              <a:t>, M., </a:t>
            </a:r>
            <a:r>
              <a:rPr lang="en-GB" dirty="0" err="1"/>
              <a:t>Solyst</a:t>
            </a:r>
            <a:r>
              <a:rPr lang="en-GB" dirty="0"/>
              <a:t>, J., </a:t>
            </a:r>
            <a:r>
              <a:rPr lang="en-GB" dirty="0" err="1"/>
              <a:t>Klemmer</a:t>
            </a:r>
            <a:r>
              <a:rPr lang="en-GB" dirty="0"/>
              <a:t>, S., &amp; Weibel, N. (2021). “It Feels Like I am Talking into a Void”: Understanding Interaction Gaps in Synchronous Online Classrooms. In Proceedings of the 2021 CHI Conference on Human Factors in Computing Systems (pp. 1-9).</a:t>
            </a:r>
          </a:p>
          <a:p>
            <a:pPr marL="0" indent="0">
              <a:buNone/>
            </a:pPr>
            <a:r>
              <a:rPr lang="en-GB" dirty="0"/>
              <a:t>Wingate, U. (2015). Academic literacy and student diversity: the case for inclusive practice. London: Multilingual Matters.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14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4A0D-585B-CD84-6330-D5457768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z="2800" b="1" dirty="0">
                <a:latin typeface="Avenir Next LT Pro Demi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SG" sz="2800" b="1" dirty="0">
                <a:effectLst/>
                <a:latin typeface="Avenir Next LT Pro Demi" panose="020B0604020202020204" pitchFamily="34" charset="0"/>
                <a:ea typeface="Arial" panose="020B0604020202020204" pitchFamily="34" charset="0"/>
              </a:rPr>
              <a:t>nline programme in English for academic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1293D-3DC7-AC89-D27F-901ABF5D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45029" cy="435133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Pre-sessional provision </a:t>
            </a:r>
          </a:p>
          <a:p>
            <a:r>
              <a:rPr lang="en-GB" dirty="0"/>
              <a:t>12-week programme, starting as EGAP and progressing to ESAP (light) </a:t>
            </a:r>
          </a:p>
          <a:p>
            <a:r>
              <a:rPr lang="en-GB" dirty="0"/>
              <a:t>Necessitated by Covid-19 pandemic </a:t>
            </a:r>
          </a:p>
          <a:p>
            <a:r>
              <a:rPr lang="en-GB" dirty="0"/>
              <a:t>Hosted on QMUL’s VLE </a:t>
            </a:r>
          </a:p>
          <a:p>
            <a:r>
              <a:rPr lang="en-GB" dirty="0"/>
              <a:t>Moodle branded as                                                                           </a:t>
            </a:r>
            <a:r>
              <a:rPr lang="en-GB" dirty="0" err="1"/>
              <a:t>Mahara</a:t>
            </a:r>
            <a:r>
              <a:rPr lang="en-GB" dirty="0"/>
              <a:t> branded as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Higher student satisfaction than f2f provision </a:t>
            </a:r>
          </a:p>
          <a:p>
            <a:endParaRPr lang="en-GB" dirty="0"/>
          </a:p>
          <a:p>
            <a:r>
              <a:rPr lang="en-GB" dirty="0"/>
              <a:t>700+ students at peak / 400+ in 2022 </a:t>
            </a:r>
          </a:p>
          <a:p>
            <a:endParaRPr lang="en-GB" dirty="0"/>
          </a:p>
          <a:p>
            <a:r>
              <a:rPr lang="en-GB" dirty="0"/>
              <a:t>Key considerations in materials migration: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Creating stimulating and transformative learning environments by:</a:t>
            </a:r>
          </a:p>
          <a:p>
            <a:pPr lvl="2">
              <a:buFont typeface="Avenir Next LT Pro Light" panose="020B0304020202020204" pitchFamily="34" charset="0"/>
              <a:buChar char="*"/>
            </a:pPr>
            <a:r>
              <a:rPr lang="en-SG" sz="2400" dirty="0"/>
              <a:t>taking account of student diversity (</a:t>
            </a:r>
            <a:r>
              <a:rPr lang="en-SG" sz="2400" dirty="0" err="1"/>
              <a:t>Scarino</a:t>
            </a:r>
            <a:r>
              <a:rPr lang="en-SG" sz="2400" dirty="0"/>
              <a:t> 2022), </a:t>
            </a:r>
          </a:p>
          <a:p>
            <a:pPr lvl="2">
              <a:buFont typeface="Avenir Next LT Pro Light" panose="020B0304020202020204" pitchFamily="34" charset="0"/>
              <a:buChar char="*"/>
            </a:pPr>
            <a:r>
              <a:rPr lang="en-SG" sz="2400" dirty="0"/>
              <a:t>promoting multi-channel interactions (Moorhouse and Walsh 2021), </a:t>
            </a:r>
          </a:p>
          <a:p>
            <a:pPr lvl="2">
              <a:buFont typeface="Avenir Next LT Pro Light" panose="020B0304020202020204" pitchFamily="34" charset="0"/>
              <a:buChar char="*"/>
            </a:pPr>
            <a:r>
              <a:rPr lang="en-SG" sz="2400" dirty="0"/>
              <a:t>and offering context-specific learning experiences (</a:t>
            </a:r>
            <a:r>
              <a:rPr lang="en-SG" sz="2400" dirty="0" err="1"/>
              <a:t>Atabekova</a:t>
            </a:r>
            <a:r>
              <a:rPr lang="en-SG" sz="2400" dirty="0"/>
              <a:t>, </a:t>
            </a:r>
            <a:r>
              <a:rPr lang="en-SG" sz="2400" dirty="0" err="1"/>
              <a:t>Lutskovskaia</a:t>
            </a:r>
            <a:r>
              <a:rPr lang="en-SG" sz="2400" dirty="0"/>
              <a:t> and </a:t>
            </a:r>
            <a:r>
              <a:rPr lang="en-SG" sz="2400" dirty="0" err="1"/>
              <a:t>Gorbatenko</a:t>
            </a:r>
            <a:r>
              <a:rPr lang="en-SG" sz="2400" dirty="0"/>
              <a:t> 2021).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96DF1-5160-E6C0-CFF5-AC67991E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60" y="2912004"/>
            <a:ext cx="1378021" cy="615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8EF40-5B0F-937E-9581-1DDE66BC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63" y="2912004"/>
            <a:ext cx="1553953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1EB6-1C82-3B45-9D0E-D223C504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7BE9-F289-7997-9796-9856EA04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9883C-20F0-7DF6-14A8-A6957312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604"/>
            <a:ext cx="12192000" cy="6360791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FBA1F7B5-1228-DE99-8A5A-13D0CAE752EA}"/>
              </a:ext>
            </a:extLst>
          </p:cNvPr>
          <p:cNvSpPr/>
          <p:nvPr/>
        </p:nvSpPr>
        <p:spPr>
          <a:xfrm>
            <a:off x="11147990" y="4948016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0476EF97-22E3-E647-E6F7-2726C6AA182D}"/>
              </a:ext>
            </a:extLst>
          </p:cNvPr>
          <p:cNvSpPr/>
          <p:nvPr/>
        </p:nvSpPr>
        <p:spPr>
          <a:xfrm>
            <a:off x="1927433" y="995584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84C0962E-48F8-7E84-728C-BC77499A8090}"/>
              </a:ext>
            </a:extLst>
          </p:cNvPr>
          <p:cNvSpPr/>
          <p:nvPr/>
        </p:nvSpPr>
        <p:spPr>
          <a:xfrm>
            <a:off x="1927433" y="4948016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A4A304E8-9BAB-BACE-84EF-E73DFD041E04}"/>
              </a:ext>
            </a:extLst>
          </p:cNvPr>
          <p:cNvSpPr/>
          <p:nvPr/>
        </p:nvSpPr>
        <p:spPr>
          <a:xfrm>
            <a:off x="4955137" y="4954039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4949DD19-983F-448C-F810-6863A71E2D89}"/>
              </a:ext>
            </a:extLst>
          </p:cNvPr>
          <p:cNvSpPr/>
          <p:nvPr/>
        </p:nvSpPr>
        <p:spPr>
          <a:xfrm>
            <a:off x="8072928" y="4964008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C6FBF-8928-B32A-BA04-1B5CE5B13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56" y="979592"/>
            <a:ext cx="926672" cy="92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2B36E-DD1E-A4BD-93FC-E5D9CDCC0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307" y="1012951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8ED30-6F03-6F24-D855-717AF186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04" y="0"/>
            <a:ext cx="5994191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A1A5478-D75C-8E46-9043-17D45EE4E7E9}"/>
              </a:ext>
            </a:extLst>
          </p:cNvPr>
          <p:cNvSpPr/>
          <p:nvPr/>
        </p:nvSpPr>
        <p:spPr>
          <a:xfrm>
            <a:off x="2723322" y="848139"/>
            <a:ext cx="536713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2BF786E-1197-6838-81B7-978529F0BB59}"/>
              </a:ext>
            </a:extLst>
          </p:cNvPr>
          <p:cNvSpPr/>
          <p:nvPr/>
        </p:nvSpPr>
        <p:spPr>
          <a:xfrm>
            <a:off x="2680651" y="4184212"/>
            <a:ext cx="536713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E6152CB-0D31-7EB9-93D2-8BB9F2056AF5}"/>
              </a:ext>
            </a:extLst>
          </p:cNvPr>
          <p:cNvSpPr/>
          <p:nvPr/>
        </p:nvSpPr>
        <p:spPr>
          <a:xfrm>
            <a:off x="2642757" y="5323495"/>
            <a:ext cx="536713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7012-D162-012A-CD54-9748237F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84A43-7F5E-9CDE-21C9-64958F485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6349D-E705-690B-EF58-3065AAB9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17" y="0"/>
            <a:ext cx="82874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5DBB6-9E99-6769-EFDF-8B79CB5CA2C2}"/>
              </a:ext>
            </a:extLst>
          </p:cNvPr>
          <p:cNvSpPr txBox="1"/>
          <p:nvPr/>
        </p:nvSpPr>
        <p:spPr>
          <a:xfrm>
            <a:off x="8846352" y="6492875"/>
            <a:ext cx="3402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https://qmplus.qmul.ac.uk/course/view.php?id=19131</a:t>
            </a:r>
          </a:p>
        </p:txBody>
      </p:sp>
    </p:spTree>
    <p:extLst>
      <p:ext uri="{BB962C8B-B14F-4D97-AF65-F5344CB8AC3E}">
        <p14:creationId xmlns:p14="http://schemas.microsoft.com/office/powerpoint/2010/main" val="360243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CBC5-C97A-3C79-A518-6DA8B49C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Research</a:t>
            </a:r>
            <a:r>
              <a:rPr lang="en-GB" dirty="0"/>
              <a:t> </a:t>
            </a:r>
            <a:r>
              <a:rPr lang="en-GB" sz="2800" dirty="0"/>
              <a:t>Questions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6462-0598-E151-4543-80B18D44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Main RQ: </a:t>
            </a:r>
            <a:r>
              <a:rPr lang="en-SG" sz="1800" dirty="0">
                <a:effectLst/>
                <a:ea typeface="Arial" panose="020B0604020202020204" pitchFamily="34" charset="0"/>
              </a:rPr>
              <a:t>What are the features of an EAP instructional design that takes account of inclusivity, interactivity and student participation in their respective communities of practice? 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 algn="just">
              <a:lnSpc>
                <a:spcPct val="115000"/>
              </a:lnSpc>
              <a:spcAft>
                <a:spcPts val="1200"/>
              </a:spcAft>
              <a:buNone/>
            </a:pPr>
            <a:r>
              <a:rPr lang="en-SG" sz="1800" dirty="0">
                <a:effectLst/>
                <a:ea typeface="Arial" panose="020B0604020202020204" pitchFamily="34" charset="0"/>
              </a:rPr>
              <a:t>Subsidiary RQs: 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SG" sz="1800" dirty="0">
                <a:effectLst/>
                <a:ea typeface="Arial" panose="020B0604020202020204" pitchFamily="34" charset="0"/>
              </a:rPr>
              <a:t>What are the features of an online EAP programme that is inclusive of a variety of students’ needs and sensitive to their cultures and backgrounds? 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SG" sz="1800" dirty="0">
                <a:effectLst/>
                <a:ea typeface="Arial" panose="020B0604020202020204" pitchFamily="34" charset="0"/>
              </a:rPr>
              <a:t>What online tools are helpful in creating an interactive learning environment? </a:t>
            </a:r>
            <a:endParaRPr lang="en-GB" sz="1800" dirty="0"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SG" sz="1800" dirty="0">
                <a:effectLst/>
                <a:ea typeface="Arial" panose="020B0604020202020204" pitchFamily="34" charset="0"/>
              </a:rPr>
              <a:t>To what extent an online instructional design can lend itself to supporting student learning of the discourse(s) of their target communities of practice?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56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3F6-A389-5BF3-44FB-EF656458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Data Sets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923A79-6CFB-CF5B-39A4-2124F9C5C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87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70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9D7C-FF0B-7DE9-CE52-84036A04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Project timeline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0D3FAC-0903-E67A-DE47-2AD642673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359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56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EC07-47F6-4B25-177C-99FCF78D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Expected outputs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5ABB3A-E155-1E23-4DF6-A4B3463D3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172155"/>
              </p:ext>
            </p:extLst>
          </p:nvPr>
        </p:nvGraphicFramePr>
        <p:xfrm>
          <a:off x="329013" y="719667"/>
          <a:ext cx="11780377" cy="538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978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1250</Words>
  <Application>Microsoft Office PowerPoint</Application>
  <PresentationFormat>Widescreen</PresentationFormat>
  <Paragraphs>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 Demi</vt:lpstr>
      <vt:lpstr>Avenir Next LT Pro Light</vt:lpstr>
      <vt:lpstr>Calibri</vt:lpstr>
      <vt:lpstr>Courier New</vt:lpstr>
      <vt:lpstr>Office Theme</vt:lpstr>
      <vt:lpstr>Inclusivity, interactivity and communities of practice:  exploring principles of an instructional design  in a post-pandemic  online programme in English for academic study    Dr Weronika Fernando  Queen Mary, University of London</vt:lpstr>
      <vt:lpstr>Online programme in English for academic study</vt:lpstr>
      <vt:lpstr>PowerPoint Presentation</vt:lpstr>
      <vt:lpstr>PowerPoint Presentation</vt:lpstr>
      <vt:lpstr>PowerPoint Presentation</vt:lpstr>
      <vt:lpstr>Research Questions </vt:lpstr>
      <vt:lpstr>Data Sets</vt:lpstr>
      <vt:lpstr>Project timeline </vt:lpstr>
      <vt:lpstr>Expected outputs </vt:lpstr>
      <vt:lpstr>Selected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Inclusivity, interactivity and communities of practice:  exploring principles of an instructional design  in a post-pandemic  online programme in English for academic study    Dr Weronika Fernando  Queen Mary, University of London</dc:title>
  <dc:creator>Weronika Fernando</dc:creator>
  <cp:lastModifiedBy>Weronika Fernando</cp:lastModifiedBy>
  <cp:revision>3</cp:revision>
  <dcterms:created xsi:type="dcterms:W3CDTF">2023-04-14T11:40:30Z</dcterms:created>
  <dcterms:modified xsi:type="dcterms:W3CDTF">2023-04-15T09:21:14Z</dcterms:modified>
</cp:coreProperties>
</file>