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3297-3D75-4AA9-A57E-3BE58C92D3F9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49BC-83B0-4056-90F4-12CCFB323B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365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3297-3D75-4AA9-A57E-3BE58C92D3F9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49BC-83B0-4056-90F4-12CCFB323B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23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3297-3D75-4AA9-A57E-3BE58C92D3F9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49BC-83B0-4056-90F4-12CCFB323B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30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3297-3D75-4AA9-A57E-3BE58C92D3F9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49BC-83B0-4056-90F4-12CCFB323B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45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3297-3D75-4AA9-A57E-3BE58C92D3F9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49BC-83B0-4056-90F4-12CCFB323B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1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3297-3D75-4AA9-A57E-3BE58C92D3F9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49BC-83B0-4056-90F4-12CCFB323B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37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3297-3D75-4AA9-A57E-3BE58C92D3F9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49BC-83B0-4056-90F4-12CCFB323B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26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3297-3D75-4AA9-A57E-3BE58C92D3F9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49BC-83B0-4056-90F4-12CCFB323B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3297-3D75-4AA9-A57E-3BE58C92D3F9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49BC-83B0-4056-90F4-12CCFB323B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21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3297-3D75-4AA9-A57E-3BE58C92D3F9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49BC-83B0-4056-90F4-12CCFB323B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55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3297-3D75-4AA9-A57E-3BE58C92D3F9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D49BC-83B0-4056-90F4-12CCFB323B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23297-3D75-4AA9-A57E-3BE58C92D3F9}" type="datetimeFigureOut">
              <a:rPr lang="en-GB" smtClean="0"/>
              <a:t>10/05/2019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D49BC-83B0-4056-90F4-12CCFB323B5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50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if1veX9JDiAhWGxYUKHSfyDBAQjRx6BAgBEAU&amp;url=https://www.iconfinder.com/icons/3886108/anonymous_user_edit_profile_profile_question_unknown_man_unknown_person_icon&amp;psig=AOvVaw1hGwbbhjuGVBTmXig-i8XM&amp;ust=155757580048297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2ahUKEwj8x6qY5o7iAhUM8hQKHcQBBjYQjRx6BAgBEAU&amp;url=https://www.shutterstock.com/image-vector/man-binoculars-73730176&amp;psig=AOvVaw2JmgRT3fcvVItyA93gkuGk&amp;ust=155750308372372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.uk/url?sa=i&amp;rct=j&amp;q=&amp;esrc=s&amp;source=images&amp;cd=&amp;cad=rja&amp;uact=8&amp;ved=2ahUKEwil34yU85DiAhUSmRoKHQPCBZgQjRx6BAgBEAU&amp;url=https://yaledailynews.com/blog/2016/11/11/the-melting-pot-is-a-sham/&amp;psig=AOvVaw1MEqySPPF3DhfySfPHOkWx&amp;ust=155757547130725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rct=j&amp;q=&amp;esrc=s&amp;source=images&amp;cd=&amp;cad=rja&amp;uact=8&amp;ved=2ahUKEwjN8834347iAhVJ1BoKHSjOAiQQjRx6BAgBEAU&amp;url=https://www.keane-eyes.com/item/limited-editions/jungle/&amp;psig=AOvVaw2pZBb735otk2im3ccRiOza&amp;ust=155750165204898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403244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000" i="1" dirty="0" smtClean="0"/>
              <a:t>Pre-sessional Teacher </a:t>
            </a:r>
            <a:r>
              <a:rPr lang="en-GB" sz="4000" i="1" dirty="0" smtClean="0"/>
              <a:t>Induction: </a:t>
            </a:r>
            <a:br>
              <a:rPr lang="en-GB" sz="4000" i="1" dirty="0" smtClean="0"/>
            </a:br>
            <a:r>
              <a:rPr lang="en-GB" sz="4000" i="1" dirty="0"/>
              <a:t/>
            </a:r>
            <a:br>
              <a:rPr lang="en-GB" sz="4000" i="1" dirty="0"/>
            </a:br>
            <a:r>
              <a:rPr lang="en-GB" sz="4000" i="1" dirty="0" smtClean="0"/>
              <a:t>Winning </a:t>
            </a:r>
            <a:r>
              <a:rPr lang="en-GB" sz="4000" i="1" dirty="0"/>
              <a:t>Hearts and Minds</a:t>
            </a:r>
            <a:r>
              <a:rPr lang="en-GB" b="1" i="1" dirty="0"/>
              <a:t/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157192"/>
            <a:ext cx="8496944" cy="1273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b="1" i="1" dirty="0" smtClean="0"/>
              <a:t>Diana Scott</a:t>
            </a:r>
          </a:p>
          <a:p>
            <a:r>
              <a:rPr lang="en-GB" sz="2800" b="1" i="1" dirty="0" smtClean="0"/>
              <a:t>Durham Centre for Academic Development</a:t>
            </a:r>
            <a:endParaRPr lang="en-GB" sz="2800" b="1" i="1" dirty="0"/>
          </a:p>
        </p:txBody>
      </p:sp>
    </p:spTree>
    <p:extLst>
      <p:ext uri="{BB962C8B-B14F-4D97-AF65-F5344CB8AC3E}">
        <p14:creationId xmlns:p14="http://schemas.microsoft.com/office/powerpoint/2010/main" val="7923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When you say </a:t>
            </a:r>
            <a:r>
              <a:rPr lang="en-GB" i="1" dirty="0" smtClean="0"/>
              <a:t>pre-sessional teacher</a:t>
            </a:r>
            <a:r>
              <a:rPr lang="en-GB" dirty="0" smtClean="0"/>
              <a:t>…</a:t>
            </a:r>
            <a:endParaRPr lang="en-GB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768752" cy="531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rc_mi" descr="Image result for unknown man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91348"/>
            <a:ext cx="938212" cy="938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4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Not only do </a:t>
            </a:r>
            <a:r>
              <a:rPr lang="en-GB" sz="3600" dirty="0" smtClean="0"/>
              <a:t>external staff </a:t>
            </a:r>
            <a:r>
              <a:rPr lang="en-GB" sz="3600" dirty="0" smtClean="0"/>
              <a:t>have little reason to </a:t>
            </a:r>
            <a:r>
              <a:rPr lang="en-GB" sz="3600" i="1" dirty="0" smtClean="0"/>
              <a:t>anticipate</a:t>
            </a:r>
            <a:r>
              <a:rPr lang="en-GB" sz="3600" dirty="0" smtClean="0"/>
              <a:t> or </a:t>
            </a:r>
            <a:r>
              <a:rPr lang="en-GB" sz="3600" i="1" dirty="0" smtClean="0"/>
              <a:t>appreciate</a:t>
            </a:r>
            <a:r>
              <a:rPr lang="en-GB" sz="3600" dirty="0" smtClean="0"/>
              <a:t> your constraints…</a:t>
            </a:r>
            <a:endParaRPr lang="en-GB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6274099" cy="400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Image result for cartoon person with binocular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20365"/>
            <a:ext cx="1584176" cy="168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en-GB" sz="3600" dirty="0"/>
              <a:t>…but they are on pre-sessional for different reasons with different wants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Testing the water of </a:t>
            </a:r>
            <a:r>
              <a:rPr lang="en-GB" sz="1800" dirty="0" smtClean="0"/>
              <a:t>EAP?</a:t>
            </a:r>
            <a:endParaRPr lang="en-GB" sz="1800" dirty="0"/>
          </a:p>
          <a:p>
            <a:pPr marL="0" indent="0">
              <a:buNone/>
            </a:pPr>
            <a:endParaRPr lang="en-GB" sz="1200" dirty="0"/>
          </a:p>
          <a:p>
            <a:r>
              <a:rPr lang="en-GB" sz="1800" dirty="0"/>
              <a:t>Professionalising / hoping to use PS as CPD and a stepping </a:t>
            </a:r>
            <a:r>
              <a:rPr lang="en-GB" sz="1800" dirty="0" smtClean="0"/>
              <a:t>stone?</a:t>
            </a:r>
            <a:endParaRPr lang="en-GB" sz="1800" dirty="0"/>
          </a:p>
          <a:p>
            <a:pPr marL="0" indent="0">
              <a:buNone/>
            </a:pPr>
            <a:endParaRPr lang="en-GB" sz="1200" dirty="0"/>
          </a:p>
          <a:p>
            <a:r>
              <a:rPr lang="en-GB" sz="1800" dirty="0"/>
              <a:t>Doing what they </a:t>
            </a:r>
            <a:r>
              <a:rPr lang="en-GB" sz="1800" dirty="0" smtClean="0"/>
              <a:t>enjoy </a:t>
            </a:r>
            <a:r>
              <a:rPr lang="en-GB" sz="1800" dirty="0"/>
              <a:t>with no strings </a:t>
            </a:r>
            <a:r>
              <a:rPr lang="en-GB" sz="1800" dirty="0" smtClean="0"/>
              <a:t>attached?</a:t>
            </a:r>
            <a:endParaRPr lang="en-GB" sz="1800" dirty="0"/>
          </a:p>
          <a:p>
            <a:pPr marL="0" indent="0">
              <a:buNone/>
            </a:pPr>
            <a:endParaRPr lang="en-GB" sz="1200" dirty="0"/>
          </a:p>
          <a:p>
            <a:r>
              <a:rPr lang="en-GB" sz="1800" dirty="0"/>
              <a:t>Cobbling together a year’s worth of short contract work and </a:t>
            </a:r>
            <a:r>
              <a:rPr lang="en-GB" sz="1800" dirty="0" smtClean="0"/>
              <a:t>earnings?</a:t>
            </a:r>
          </a:p>
          <a:p>
            <a:pPr marL="0" indent="0">
              <a:buNone/>
            </a:pPr>
            <a:r>
              <a:rPr lang="en-GB" sz="1800" dirty="0" smtClean="0"/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en-GB" sz="1800" b="1" i="1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en-GB" sz="1800" b="1" i="1" dirty="0" smtClean="0">
                <a:solidFill>
                  <a:srgbClr val="C00000"/>
                </a:solidFill>
                <a:latin typeface="Bradley Hand ITC" panose="03070402050302030203" pitchFamily="66" charset="0"/>
              </a:rPr>
              <a:t>                                                         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45" y="4200591"/>
            <a:ext cx="2664296" cy="225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20" y="3861048"/>
            <a:ext cx="27908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598632"/>
            <a:ext cx="3041705" cy="84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41" y="3933056"/>
            <a:ext cx="3059832" cy="10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457" y="5330058"/>
            <a:ext cx="3162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16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And what do </a:t>
            </a:r>
            <a:r>
              <a:rPr lang="en-GB" sz="3600" i="1" dirty="0" smtClean="0"/>
              <a:t>we</a:t>
            </a:r>
            <a:r>
              <a:rPr lang="en-GB" sz="3600" dirty="0" smtClean="0"/>
              <a:t> want?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 smtClean="0"/>
              <a:t>At Durham…</a:t>
            </a:r>
          </a:p>
          <a:p>
            <a:pPr marL="0" indent="0">
              <a:buNone/>
            </a:pPr>
            <a:endParaRPr lang="en-GB" sz="800" dirty="0" smtClean="0"/>
          </a:p>
          <a:p>
            <a:r>
              <a:rPr lang="en-GB" sz="2400" dirty="0" smtClean="0"/>
              <a:t>~700 PGT students and ~100 UG students to get comparable teaching and learning experiences in terms of:</a:t>
            </a:r>
          </a:p>
          <a:p>
            <a:pPr marL="400050" lvl="1" indent="0">
              <a:buNone/>
            </a:pPr>
            <a:r>
              <a:rPr lang="en-GB" sz="2400" dirty="0" smtClean="0"/>
              <a:t> - Input</a:t>
            </a:r>
          </a:p>
          <a:p>
            <a:pPr marL="400050" lvl="1" indent="0">
              <a:buNone/>
            </a:pPr>
            <a:r>
              <a:rPr lang="en-GB" sz="2400" dirty="0" smtClean="0"/>
              <a:t> - Quality </a:t>
            </a:r>
          </a:p>
          <a:p>
            <a:pPr marL="400050" lvl="1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- Timing</a:t>
            </a:r>
          </a:p>
          <a:p>
            <a:pPr marL="400050" lvl="1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- Messages</a:t>
            </a:r>
            <a:endParaRPr lang="en-GB" sz="2400" dirty="0"/>
          </a:p>
          <a:p>
            <a:pPr marL="400050" lvl="1" indent="0">
              <a:buNone/>
            </a:pPr>
            <a:endParaRPr lang="en-GB" sz="2400" dirty="0" smtClean="0"/>
          </a:p>
          <a:p>
            <a:r>
              <a:rPr lang="en-GB" sz="2400" dirty="0" smtClean="0"/>
              <a:t>~800 students to pass the assessments we have designed on the basis of our curriculum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~800 potential future In-sessional students to continue their academic development with us with a shared foundation</a:t>
            </a:r>
          </a:p>
        </p:txBody>
      </p:sp>
    </p:spTree>
    <p:extLst>
      <p:ext uri="{BB962C8B-B14F-4D97-AF65-F5344CB8AC3E}">
        <p14:creationId xmlns:p14="http://schemas.microsoft.com/office/powerpoint/2010/main" val="23377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664296" cy="1584176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>Potential consequences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96044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Teacher comment: </a:t>
            </a:r>
            <a:r>
              <a:rPr lang="en-GB" sz="2000" b="1" dirty="0" smtClean="0">
                <a:latin typeface="Bradley Hand ITC" panose="03070402050302030203" pitchFamily="66" charset="0"/>
              </a:rPr>
              <a:t>Based on my X years of successful experience at Y, I think you should make the following changes and communicate them next week…</a:t>
            </a:r>
          </a:p>
          <a:p>
            <a:pPr marL="0" indent="0">
              <a:buNone/>
            </a:pPr>
            <a:endParaRPr lang="en-GB" sz="800" b="1" dirty="0" smtClean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2000" b="1" dirty="0"/>
              <a:t>Student delegation: </a:t>
            </a:r>
            <a:r>
              <a:rPr lang="en-GB" sz="2000" b="1" dirty="0">
                <a:latin typeface="Bradley Hand ITC" panose="03070402050302030203" pitchFamily="66" charset="0"/>
              </a:rPr>
              <a:t>we want to change teacher b/c</a:t>
            </a:r>
            <a:r>
              <a:rPr lang="en-GB" sz="2000" b="1" dirty="0" smtClean="0">
                <a:latin typeface="Bradley Hand ITC" panose="03070402050302030203" pitchFamily="66" charset="0"/>
              </a:rPr>
              <a:t>…</a:t>
            </a:r>
          </a:p>
          <a:p>
            <a:pPr marL="0" indent="0">
              <a:buNone/>
            </a:pPr>
            <a:endParaRPr lang="en-GB" sz="800" b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2000" b="1" dirty="0" smtClean="0"/>
              <a:t>Teacher </a:t>
            </a:r>
            <a:r>
              <a:rPr lang="en-GB" sz="2000" b="1" dirty="0"/>
              <a:t>comment: </a:t>
            </a:r>
            <a:r>
              <a:rPr lang="en-GB" sz="2000" b="1" dirty="0">
                <a:latin typeface="Bradley Hand ITC" panose="03070402050302030203" pitchFamily="66" charset="0"/>
              </a:rPr>
              <a:t>I don’t really know what my partner teacher / marker thinks, I hardly know them</a:t>
            </a:r>
            <a:r>
              <a:rPr lang="en-GB" sz="2000" b="1" dirty="0" smtClean="0">
                <a:latin typeface="Bradley Hand ITC" panose="03070402050302030203" pitchFamily="66" charset="0"/>
              </a:rPr>
              <a:t>…</a:t>
            </a:r>
          </a:p>
          <a:p>
            <a:pPr marL="0" indent="0">
              <a:buNone/>
            </a:pPr>
            <a:endParaRPr lang="en-GB" sz="800" b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2000" b="1" dirty="0"/>
              <a:t>Student complaint: </a:t>
            </a:r>
            <a:r>
              <a:rPr lang="en-GB" sz="2000" b="1" dirty="0">
                <a:latin typeface="Bradley Hand ITC" panose="03070402050302030203" pitchFamily="66" charset="0"/>
              </a:rPr>
              <a:t>this course isn’t relevant to me, my teacher agrees</a:t>
            </a:r>
            <a:r>
              <a:rPr lang="en-GB" sz="2000" b="1" dirty="0" smtClean="0">
                <a:latin typeface="Bradley Hand ITC" panose="03070402050302030203" pitchFamily="66" charset="0"/>
              </a:rPr>
              <a:t>!</a:t>
            </a:r>
          </a:p>
          <a:p>
            <a:pPr marL="0" indent="0">
              <a:buNone/>
            </a:pPr>
            <a:endParaRPr lang="en-GB" sz="800" b="1" dirty="0">
              <a:latin typeface="Bradley Hand ITC" panose="03070402050302030203" pitchFamily="66" charset="0"/>
            </a:endParaRPr>
          </a:p>
          <a:p>
            <a:pPr marL="0" indent="0">
              <a:buNone/>
            </a:pPr>
            <a:r>
              <a:rPr lang="en-GB" sz="2000" b="1" dirty="0"/>
              <a:t>2</a:t>
            </a:r>
            <a:r>
              <a:rPr lang="en-GB" sz="2000" b="1" baseline="30000" dirty="0"/>
              <a:t>nd</a:t>
            </a:r>
            <a:r>
              <a:rPr lang="en-GB" sz="2000" b="1" dirty="0"/>
              <a:t> marker query: </a:t>
            </a:r>
            <a:r>
              <a:rPr lang="en-GB" sz="2000" b="1" dirty="0">
                <a:latin typeface="Bradley Hand ITC" panose="03070402050302030203" pitchFamily="66" charset="0"/>
              </a:rPr>
              <a:t>this class has clearly been advised differently, do I still mark them down</a:t>
            </a:r>
            <a:r>
              <a:rPr lang="en-GB" sz="2000" b="1" dirty="0" smtClean="0">
                <a:latin typeface="Bradley Hand ITC" panose="03070402050302030203" pitchFamily="66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8640"/>
            <a:ext cx="5941206" cy="237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4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</a:t>
            </a:r>
            <a:r>
              <a:rPr lang="en-GB" i="1" dirty="0" smtClean="0"/>
              <a:t>need </a:t>
            </a:r>
            <a:r>
              <a:rPr lang="en-GB" dirty="0" smtClean="0"/>
              <a:t>therefore is…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An act of mutual empathy 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- justification for &amp; value of </a:t>
            </a:r>
            <a:r>
              <a:rPr lang="en-GB" sz="2400" i="1" dirty="0" smtClean="0"/>
              <a:t>our</a:t>
            </a:r>
            <a:r>
              <a:rPr lang="en-GB" sz="2400" dirty="0" smtClean="0"/>
              <a:t> pre-sessional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- recognition of </a:t>
            </a:r>
            <a:r>
              <a:rPr lang="en-GB" sz="2400" i="1" dirty="0" smtClean="0"/>
              <a:t>potential</a:t>
            </a:r>
            <a:r>
              <a:rPr lang="en-GB" sz="2400" dirty="0" smtClean="0"/>
              <a:t> value of alternatives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Early unanimous investment in common goals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Rapid familiarity with and understanding of our course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dirty="0" smtClean="0"/>
              <a:t>How?</a:t>
            </a:r>
          </a:p>
          <a:p>
            <a:pPr marL="0" indent="0" algn="ctr">
              <a:buNone/>
            </a:pPr>
            <a:r>
              <a:rPr lang="en-GB" b="1" dirty="0" smtClean="0">
                <a:solidFill>
                  <a:srgbClr val="00B050"/>
                </a:solidFill>
              </a:rPr>
              <a:t>INDUCTION: win hearts </a:t>
            </a:r>
            <a:r>
              <a:rPr lang="en-GB" b="1" i="1" dirty="0" smtClean="0">
                <a:solidFill>
                  <a:srgbClr val="00B050"/>
                </a:solidFill>
              </a:rPr>
              <a:t>and</a:t>
            </a:r>
            <a:r>
              <a:rPr lang="en-GB" b="1" dirty="0" smtClean="0">
                <a:solidFill>
                  <a:srgbClr val="00B050"/>
                </a:solidFill>
              </a:rPr>
              <a:t> minds!</a:t>
            </a:r>
          </a:p>
        </p:txBody>
      </p:sp>
    </p:spTree>
    <p:extLst>
      <p:ext uri="{BB962C8B-B14F-4D97-AF65-F5344CB8AC3E}">
        <p14:creationId xmlns:p14="http://schemas.microsoft.com/office/powerpoint/2010/main" val="14981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Common Induction Pitfalls?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GB" dirty="0" smtClean="0"/>
              <a:t>Housekeeping and logistics bombardment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 hotchpotch of sessions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Lazy delivery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2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Principle No.1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Provide insight into your course rationale…</a:t>
            </a:r>
          </a:p>
          <a:p>
            <a:pPr marL="400050" lvl="1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- where are we going?</a:t>
            </a:r>
          </a:p>
          <a:p>
            <a:pPr marL="400050" lvl="1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- how are we getting there?</a:t>
            </a:r>
          </a:p>
          <a:p>
            <a:pPr marL="400050" lvl="1" indent="0">
              <a:buNone/>
            </a:pPr>
            <a:r>
              <a:rPr lang="en-GB" sz="2000" b="1" dirty="0" smtClean="0"/>
              <a:t> - why?</a:t>
            </a:r>
          </a:p>
          <a:p>
            <a:pPr marL="0" indent="0">
              <a:buNone/>
            </a:pPr>
            <a:endParaRPr lang="en-GB" sz="1400" dirty="0" smtClean="0"/>
          </a:p>
          <a:p>
            <a:pPr marL="400050" lvl="1" indent="0">
              <a:buNone/>
            </a:pPr>
            <a:r>
              <a:rPr lang="en-GB" sz="2000" dirty="0" smtClean="0">
                <a:solidFill>
                  <a:srgbClr val="7030A0"/>
                </a:solidFill>
              </a:rPr>
              <a:t>e.g. explore </a:t>
            </a:r>
            <a:r>
              <a:rPr lang="en-GB" sz="2000" dirty="0">
                <a:solidFill>
                  <a:srgbClr val="7030A0"/>
                </a:solidFill>
              </a:rPr>
              <a:t>our underlying EAP principles / beliefs / understandings</a:t>
            </a:r>
          </a:p>
          <a:p>
            <a:pPr marL="400050" lvl="1" indent="0">
              <a:buNone/>
            </a:pPr>
            <a:r>
              <a:rPr lang="en-GB" sz="2000" dirty="0" smtClean="0">
                <a:solidFill>
                  <a:srgbClr val="7030A0"/>
                </a:solidFill>
              </a:rPr>
              <a:t>e.g. unpick our local context </a:t>
            </a:r>
          </a:p>
          <a:p>
            <a:pPr marL="400050" lvl="1" indent="0">
              <a:buNone/>
            </a:pPr>
            <a:r>
              <a:rPr lang="en-GB" sz="2000" dirty="0" smtClean="0">
                <a:solidFill>
                  <a:srgbClr val="7030A0"/>
                </a:solidFill>
              </a:rPr>
              <a:t>e.g. show the kind of work students produce each year</a:t>
            </a:r>
          </a:p>
          <a:p>
            <a:pPr marL="400050" lvl="1" indent="0">
              <a:buNone/>
            </a:pPr>
            <a:r>
              <a:rPr lang="en-GB" sz="2000" dirty="0" smtClean="0">
                <a:solidFill>
                  <a:srgbClr val="7030A0"/>
                </a:solidFill>
              </a:rPr>
              <a:t>e.g. look </a:t>
            </a:r>
            <a:r>
              <a:rPr lang="en-GB" sz="2000" dirty="0">
                <a:solidFill>
                  <a:srgbClr val="7030A0"/>
                </a:solidFill>
              </a:rPr>
              <a:t>at how PS fits into the rest of the EAP/ESAP provision coming out of our </a:t>
            </a:r>
            <a:r>
              <a:rPr lang="en-GB" sz="2000" dirty="0" smtClean="0">
                <a:solidFill>
                  <a:srgbClr val="7030A0"/>
                </a:solidFill>
              </a:rPr>
              <a:t>department</a:t>
            </a:r>
            <a:endParaRPr lang="en-GB" sz="2000" u="sng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800" u="sng" dirty="0" smtClean="0"/>
          </a:p>
          <a:p>
            <a:pPr marL="0" indent="0">
              <a:buNone/>
            </a:pPr>
            <a:r>
              <a:rPr lang="en-GB" sz="2000" u="sng" dirty="0" smtClean="0"/>
              <a:t>Benefits:</a:t>
            </a:r>
          </a:p>
          <a:p>
            <a:pPr marL="400050" lvl="1" indent="0">
              <a:buNone/>
            </a:pPr>
            <a:r>
              <a:rPr lang="en-GB" sz="2000" dirty="0" smtClean="0"/>
              <a:t> - Enhance teachers’ institutional knowledge &amp; sense of belonging</a:t>
            </a:r>
          </a:p>
          <a:p>
            <a:pPr marL="400050" lvl="1" indent="0">
              <a:buNone/>
            </a:pPr>
            <a:r>
              <a:rPr lang="en-GB" sz="2000" dirty="0" smtClean="0"/>
              <a:t> - Mitigate teacher expectations / desires for PS to fulfil a one-stop-shop ideal</a:t>
            </a:r>
          </a:p>
          <a:p>
            <a:pPr marL="400050" lvl="1" indent="0">
              <a:buNone/>
            </a:pPr>
            <a:r>
              <a:rPr lang="en-GB" sz="2000" dirty="0"/>
              <a:t> - CPD: from thinking like a teacher to thinking like a manager   </a:t>
            </a:r>
          </a:p>
        </p:txBody>
      </p:sp>
    </p:spTree>
    <p:extLst>
      <p:ext uri="{BB962C8B-B14F-4D97-AF65-F5344CB8AC3E}">
        <p14:creationId xmlns:p14="http://schemas.microsoft.com/office/powerpoint/2010/main" val="32623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/>
              <a:t>Principle </a:t>
            </a:r>
            <a:r>
              <a:rPr lang="en-GB" sz="3600" dirty="0" smtClean="0"/>
              <a:t>No.2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 smtClean="0"/>
              <a:t>Create space for teachers’ voices and thinking…</a:t>
            </a:r>
          </a:p>
          <a:p>
            <a:pPr marL="400050" lvl="1" indent="0">
              <a:buNone/>
            </a:pPr>
            <a:r>
              <a:rPr lang="en-GB" sz="2000" b="1" dirty="0"/>
              <a:t>  </a:t>
            </a:r>
            <a:r>
              <a:rPr lang="en-GB" sz="2000" b="1" dirty="0" smtClean="0"/>
              <a:t>- assumptions, expectations, knowledge, alternative ideas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7030A0"/>
                </a:solidFill>
              </a:rPr>
              <a:t>e.g.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7030A0"/>
                </a:solidFill>
              </a:rPr>
              <a:t>“</a:t>
            </a:r>
            <a:r>
              <a:rPr lang="en-GB" sz="2200" i="1" dirty="0" smtClean="0">
                <a:solidFill>
                  <a:srgbClr val="7030A0"/>
                </a:solidFill>
              </a:rPr>
              <a:t>describe your ideal PS course</a:t>
            </a:r>
            <a:r>
              <a:rPr lang="en-GB" sz="2200" dirty="0" smtClean="0">
                <a:solidFill>
                  <a:srgbClr val="7030A0"/>
                </a:solidFill>
              </a:rPr>
              <a:t>”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7030A0"/>
                </a:solidFill>
              </a:rPr>
              <a:t>“</a:t>
            </a:r>
            <a:r>
              <a:rPr lang="en-GB" sz="2200" i="1" dirty="0" smtClean="0">
                <a:solidFill>
                  <a:srgbClr val="7030A0"/>
                </a:solidFill>
              </a:rPr>
              <a:t>list all the text types and assignment types this cohort of students are going to need to work with on their degrees</a:t>
            </a:r>
            <a:r>
              <a:rPr lang="en-GB" sz="2200" dirty="0" smtClean="0">
                <a:solidFill>
                  <a:srgbClr val="7030A0"/>
                </a:solidFill>
              </a:rPr>
              <a:t>”</a:t>
            </a:r>
            <a:endParaRPr lang="en-GB" sz="2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GB" sz="2200" b="1" dirty="0" smtClean="0"/>
          </a:p>
          <a:p>
            <a:pPr marL="0" indent="0">
              <a:buNone/>
            </a:pPr>
            <a:r>
              <a:rPr lang="en-GB" sz="2200" u="sng" dirty="0" smtClean="0"/>
              <a:t>Benefits</a:t>
            </a:r>
          </a:p>
          <a:p>
            <a:pPr>
              <a:buFontTx/>
              <a:buChar char="-"/>
            </a:pPr>
            <a:r>
              <a:rPr lang="en-GB" sz="2200" dirty="0"/>
              <a:t>r</a:t>
            </a:r>
            <a:r>
              <a:rPr lang="en-GB" sz="2200" dirty="0" smtClean="0"/>
              <a:t>ecognise the experience / knowledge / intelligence in the room</a:t>
            </a:r>
          </a:p>
          <a:p>
            <a:pPr>
              <a:buFontTx/>
              <a:buChar char="-"/>
            </a:pPr>
            <a:r>
              <a:rPr lang="en-GB" sz="2200" dirty="0" smtClean="0"/>
              <a:t>discover people’s </a:t>
            </a:r>
            <a:r>
              <a:rPr lang="en-GB" sz="2200" dirty="0"/>
              <a:t>starting </a:t>
            </a:r>
            <a:r>
              <a:rPr lang="en-GB" sz="2200" dirty="0" smtClean="0"/>
              <a:t>points </a:t>
            </a:r>
            <a:r>
              <a:rPr lang="en-GB" sz="2200" dirty="0"/>
              <a:t>and know better the distance you need </a:t>
            </a:r>
            <a:r>
              <a:rPr lang="en-GB" sz="2200" dirty="0" smtClean="0"/>
              <a:t>each </a:t>
            </a:r>
            <a:r>
              <a:rPr lang="en-GB" sz="2200" dirty="0"/>
              <a:t>to </a:t>
            </a:r>
            <a:r>
              <a:rPr lang="en-GB" sz="2200" dirty="0" smtClean="0"/>
              <a:t>travel</a:t>
            </a:r>
          </a:p>
          <a:p>
            <a:pPr>
              <a:buFontTx/>
              <a:buChar char="-"/>
            </a:pPr>
            <a:r>
              <a:rPr lang="en-GB" sz="2200" dirty="0"/>
              <a:t>c</a:t>
            </a:r>
            <a:r>
              <a:rPr lang="en-GB" sz="2200" dirty="0" smtClean="0"/>
              <a:t>reate a forum to both acknowledge and </a:t>
            </a:r>
            <a:r>
              <a:rPr lang="en-GB" sz="2200" i="1" dirty="0" smtClean="0"/>
              <a:t>explicitly set aside </a:t>
            </a:r>
            <a:r>
              <a:rPr lang="en-GB" sz="2200" dirty="0" smtClean="0"/>
              <a:t>perspectives that do not align with your PS</a:t>
            </a:r>
          </a:p>
          <a:p>
            <a:pPr>
              <a:buFontTx/>
              <a:buChar char="-"/>
            </a:pPr>
            <a:endParaRPr lang="en-GB" sz="2400" dirty="0" smtClean="0"/>
          </a:p>
          <a:p>
            <a:pPr>
              <a:buFontTx/>
              <a:buChar char="-"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10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Principle No.3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 smtClean="0"/>
              <a:t>Approach your induction sessions as a teacher, consider:</a:t>
            </a:r>
          </a:p>
          <a:p>
            <a:pPr marL="400050" lvl="1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- attention span</a:t>
            </a:r>
          </a:p>
          <a:p>
            <a:pPr marL="400050" lvl="1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- engagement / motivation</a:t>
            </a:r>
          </a:p>
          <a:p>
            <a:pPr marL="400050" lvl="1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- uptake of information</a:t>
            </a:r>
          </a:p>
          <a:p>
            <a:pPr marL="400050" lvl="1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- diversity of experience in the room</a:t>
            </a:r>
          </a:p>
          <a:p>
            <a:pPr marL="400050" lvl="1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- room management</a:t>
            </a:r>
          </a:p>
          <a:p>
            <a:pPr marL="400050" lvl="1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- facilitating relationship building</a:t>
            </a:r>
          </a:p>
          <a:p>
            <a:pPr marL="400050" lvl="1" indent="0">
              <a:buNone/>
            </a:pPr>
            <a:endParaRPr lang="en-GB" sz="1400" b="1" dirty="0"/>
          </a:p>
          <a:p>
            <a:pPr marL="0" indent="0">
              <a:buNone/>
            </a:pPr>
            <a:r>
              <a:rPr lang="en-GB" sz="2200" dirty="0" smtClean="0">
                <a:solidFill>
                  <a:srgbClr val="7030A0"/>
                </a:solidFill>
              </a:rPr>
              <a:t>e.g. do your prep, set-up your room, </a:t>
            </a:r>
            <a:r>
              <a:rPr lang="en-GB" sz="2200" dirty="0">
                <a:solidFill>
                  <a:srgbClr val="7030A0"/>
                </a:solidFill>
              </a:rPr>
              <a:t>learn names, </a:t>
            </a:r>
            <a:r>
              <a:rPr lang="en-GB" sz="2200" dirty="0" smtClean="0">
                <a:solidFill>
                  <a:srgbClr val="7030A0"/>
                </a:solidFill>
              </a:rPr>
              <a:t>plan your groupings, know your takeaways, set homework etc.</a:t>
            </a:r>
          </a:p>
          <a:p>
            <a:pPr marL="0" indent="0">
              <a:buNone/>
            </a:pPr>
            <a:endParaRPr lang="en-GB" sz="15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200" u="sng" dirty="0" smtClean="0"/>
              <a:t>Benefits</a:t>
            </a:r>
          </a:p>
          <a:p>
            <a:pPr marL="400050" lvl="1" indent="0">
              <a:buNone/>
            </a:pPr>
            <a:r>
              <a:rPr lang="en-GB" sz="2200" dirty="0" smtClean="0"/>
              <a:t> - model good practice</a:t>
            </a:r>
          </a:p>
          <a:p>
            <a:pPr marL="400050" lvl="1" indent="0">
              <a:buNone/>
            </a:pPr>
            <a:r>
              <a:rPr lang="en-GB" sz="2200" dirty="0"/>
              <a:t> </a:t>
            </a:r>
            <a:r>
              <a:rPr lang="en-GB" sz="2200" dirty="0" smtClean="0"/>
              <a:t>- earn credibility</a:t>
            </a:r>
          </a:p>
          <a:p>
            <a:pPr marL="400050" lvl="1" indent="0">
              <a:buNone/>
            </a:pPr>
            <a:r>
              <a:rPr lang="en-GB" sz="2200" dirty="0"/>
              <a:t> </a:t>
            </a:r>
            <a:r>
              <a:rPr lang="en-GB" sz="2200" dirty="0" smtClean="0"/>
              <a:t>- build relationships between people you know will share a part of </a:t>
            </a:r>
          </a:p>
          <a:p>
            <a:pPr marL="400050" lvl="1" indent="0">
              <a:buNone/>
            </a:pPr>
            <a:r>
              <a:rPr lang="en-GB" sz="2200" dirty="0"/>
              <a:t> </a:t>
            </a:r>
            <a:r>
              <a:rPr lang="en-GB" sz="2200" dirty="0" smtClean="0"/>
              <a:t>  campus / share classes / share marking</a:t>
            </a:r>
          </a:p>
          <a:p>
            <a:pPr marL="400050" lvl="1" indent="0">
              <a:buNone/>
            </a:pPr>
            <a:r>
              <a:rPr lang="en-GB" sz="2200" dirty="0"/>
              <a:t> </a:t>
            </a:r>
            <a:r>
              <a:rPr lang="en-GB" sz="2200" dirty="0" smtClean="0"/>
              <a:t>- set up links between the experienced and inexperienced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423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Setting out the problem</a:t>
            </a:r>
          </a:p>
          <a:p>
            <a:pPr marL="400050" lvl="1" indent="0">
              <a:buNone/>
            </a:pPr>
            <a:r>
              <a:rPr lang="en-GB" dirty="0" smtClean="0"/>
              <a:t> - what can we anticipate?</a:t>
            </a:r>
          </a:p>
          <a:p>
            <a:pPr marL="400050" lvl="1" indent="0">
              <a:buNone/>
            </a:pPr>
            <a:endParaRPr lang="en-GB" dirty="0" smtClean="0"/>
          </a:p>
          <a:p>
            <a:r>
              <a:rPr lang="en-GB" dirty="0" smtClean="0"/>
              <a:t>Induction as the solution</a:t>
            </a:r>
          </a:p>
          <a:p>
            <a:pPr marL="400050" lvl="1" indent="0">
              <a:buNone/>
            </a:pPr>
            <a:r>
              <a:rPr lang="en-GB" dirty="0" smtClean="0"/>
              <a:t> - 5 principles for Induction design &amp; delivery</a:t>
            </a:r>
          </a:p>
          <a:p>
            <a:pPr marL="400050" lvl="1" indent="0">
              <a:buNone/>
            </a:pPr>
            <a:endParaRPr lang="en-GB" dirty="0" smtClean="0"/>
          </a:p>
          <a:p>
            <a:r>
              <a:rPr lang="en-GB" dirty="0" smtClean="0"/>
              <a:t>Live 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6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Principle No. 4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 smtClean="0"/>
              <a:t>Don’t just timetable it, curriculum it! Make sure…</a:t>
            </a:r>
          </a:p>
          <a:p>
            <a:pPr marL="400050" lvl="1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- someone has oversight and knowledge of all the induction sessions, what they cover, and how they interrelate</a:t>
            </a:r>
          </a:p>
          <a:p>
            <a:pPr marL="400050" lvl="1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- your induction session deliverers understand how they fit in the chain</a:t>
            </a:r>
          </a:p>
          <a:p>
            <a:pPr marL="400050" lvl="1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400" dirty="0" smtClean="0">
                <a:solidFill>
                  <a:srgbClr val="7030A0"/>
                </a:solidFill>
              </a:rPr>
              <a:t>e.g. consider </a:t>
            </a:r>
          </a:p>
          <a:p>
            <a:pPr marL="400050" lvl="1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smtClean="0">
                <a:solidFill>
                  <a:srgbClr val="7030A0"/>
                </a:solidFill>
              </a:rPr>
              <a:t>- recycling, recapping, ‘bang for buck’</a:t>
            </a:r>
          </a:p>
          <a:p>
            <a:pPr marL="400050" lvl="1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smtClean="0">
                <a:solidFill>
                  <a:srgbClr val="7030A0"/>
                </a:solidFill>
              </a:rPr>
              <a:t>- redundancy, contradictions </a:t>
            </a:r>
          </a:p>
          <a:p>
            <a:pPr marL="400050" lvl="1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smtClean="0">
                <a:solidFill>
                  <a:srgbClr val="7030A0"/>
                </a:solidFill>
              </a:rPr>
              <a:t>- necessary prior knowledge</a:t>
            </a:r>
          </a:p>
          <a:p>
            <a:pPr marL="400050" lvl="1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smtClean="0">
                <a:solidFill>
                  <a:srgbClr val="7030A0"/>
                </a:solidFill>
              </a:rPr>
              <a:t>- opportunities to pre-empt the first week’s teaching</a:t>
            </a:r>
          </a:p>
          <a:p>
            <a:pPr marL="400050" lvl="1" indent="0"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400" u="sng" dirty="0" smtClean="0"/>
              <a:t>Benefits:</a:t>
            </a:r>
          </a:p>
          <a:p>
            <a:pPr marL="0" indent="0">
              <a:buNone/>
            </a:pPr>
            <a:r>
              <a:rPr lang="en-GB" sz="2400" dirty="0" smtClean="0"/>
              <a:t>Obvs!</a:t>
            </a:r>
          </a:p>
        </p:txBody>
      </p:sp>
    </p:spTree>
    <p:extLst>
      <p:ext uri="{BB962C8B-B14F-4D97-AF65-F5344CB8AC3E}">
        <p14:creationId xmlns:p14="http://schemas.microsoft.com/office/powerpoint/2010/main" val="28481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Principle No. 5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Your CPD should serve your course and your students, not just your teachers</a:t>
            </a:r>
          </a:p>
          <a:p>
            <a:pPr marL="0" indent="0">
              <a:buNone/>
            </a:pPr>
            <a:r>
              <a:rPr lang="en-GB" sz="2000" b="1" dirty="0" smtClean="0"/>
              <a:t> - bolt-on CPD sessions risk diluting the course and its delivery</a:t>
            </a:r>
          </a:p>
          <a:p>
            <a:pPr marL="0" indent="0">
              <a:buNone/>
            </a:pPr>
            <a:r>
              <a:rPr lang="en-GB" sz="2000" b="1" dirty="0"/>
              <a:t> </a:t>
            </a:r>
            <a:r>
              <a:rPr lang="en-GB" sz="2000" b="1" dirty="0" smtClean="0"/>
              <a:t>- the more work you are able to put into the course the more CPD can arise out of the course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dirty="0" smtClean="0">
                <a:solidFill>
                  <a:srgbClr val="7030A0"/>
                </a:solidFill>
              </a:rPr>
              <a:t>e.g.  regular curriculum meetings can sustain the culture set at induction and thus further professional insight into your curriculum which </a:t>
            </a:r>
            <a:r>
              <a:rPr lang="en-GB" sz="2000" i="1" dirty="0" smtClean="0">
                <a:solidFill>
                  <a:srgbClr val="7030A0"/>
                </a:solidFill>
              </a:rPr>
              <a:t>is</a:t>
            </a:r>
            <a:r>
              <a:rPr lang="en-GB" sz="2000" dirty="0" smtClean="0">
                <a:solidFill>
                  <a:srgbClr val="7030A0"/>
                </a:solidFill>
              </a:rPr>
              <a:t> developmental</a:t>
            </a:r>
          </a:p>
          <a:p>
            <a:pPr marL="0" indent="0">
              <a:buNone/>
            </a:pPr>
            <a:endParaRPr lang="en-GB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sz="2000" dirty="0" smtClean="0"/>
              <a:t>If you don’t have time to offer more, seek low-labour ways to enhance your teachers’ institutional knowledge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get your </a:t>
            </a:r>
            <a:r>
              <a:rPr lang="en-GB" sz="2000" dirty="0">
                <a:solidFill>
                  <a:srgbClr val="7030A0"/>
                </a:solidFill>
              </a:rPr>
              <a:t>I</a:t>
            </a:r>
            <a:r>
              <a:rPr lang="en-GB" sz="2000" dirty="0" smtClean="0">
                <a:solidFill>
                  <a:srgbClr val="7030A0"/>
                </a:solidFill>
              </a:rPr>
              <a:t>n-sessional team to offer something</a:t>
            </a:r>
          </a:p>
          <a:p>
            <a:r>
              <a:rPr lang="en-GB" sz="2000" dirty="0" smtClean="0">
                <a:solidFill>
                  <a:srgbClr val="7030A0"/>
                </a:solidFill>
              </a:rPr>
              <a:t>get your Disability Support or Counselling team to offer something</a:t>
            </a:r>
          </a:p>
        </p:txBody>
      </p:sp>
    </p:spTree>
    <p:extLst>
      <p:ext uri="{BB962C8B-B14F-4D97-AF65-F5344CB8AC3E}">
        <p14:creationId xmlns:p14="http://schemas.microsoft.com/office/powerpoint/2010/main" val="27566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Nice ideas but…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Can you secure enough paid induction time for you and your teachers?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if circumstances have not allowed you off-season time to really develop your curriculum and rationale as you would like?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How do you handle variations on the ratio of in-house staff to external staff, of returnees to newbies?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8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600" b="1" dirty="0" smtClean="0"/>
              <a:t>When you say </a:t>
            </a:r>
            <a:r>
              <a:rPr lang="en-GB" sz="3600" b="1" i="1" dirty="0" smtClean="0"/>
              <a:t>Pre-sessional</a:t>
            </a:r>
            <a:r>
              <a:rPr lang="en-GB" sz="3600" b="1" dirty="0" smtClean="0"/>
              <a:t>…</a:t>
            </a:r>
            <a:endParaRPr lang="en-GB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4040188" cy="639762"/>
          </a:xfrm>
        </p:spPr>
        <p:txBody>
          <a:bodyPr/>
          <a:lstStyle/>
          <a:p>
            <a:r>
              <a:rPr lang="en-GB" dirty="0" smtClean="0"/>
              <a:t>Design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4040188" cy="446449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IELTs?</a:t>
            </a:r>
          </a:p>
          <a:p>
            <a:r>
              <a:rPr lang="en-GB" dirty="0" smtClean="0"/>
              <a:t>EAP?</a:t>
            </a:r>
          </a:p>
          <a:p>
            <a:r>
              <a:rPr lang="en-GB" dirty="0" smtClean="0"/>
              <a:t>ESAP</a:t>
            </a:r>
            <a:r>
              <a:rPr lang="en-GB" dirty="0" smtClean="0"/>
              <a:t>?</a:t>
            </a:r>
          </a:p>
          <a:p>
            <a:r>
              <a:rPr lang="en-GB" dirty="0" smtClean="0"/>
              <a:t>Four Skills?</a:t>
            </a:r>
          </a:p>
          <a:p>
            <a:r>
              <a:rPr lang="en-GB" dirty="0" smtClean="0"/>
              <a:t>Weighted Skills?</a:t>
            </a:r>
          </a:p>
          <a:p>
            <a:r>
              <a:rPr lang="en-GB" dirty="0" smtClean="0"/>
              <a:t>Integrated Skills?</a:t>
            </a:r>
          </a:p>
          <a:p>
            <a:r>
              <a:rPr lang="en-GB" dirty="0" smtClean="0"/>
              <a:t>Study Skills?</a:t>
            </a:r>
          </a:p>
          <a:p>
            <a:r>
              <a:rPr lang="en-GB" dirty="0" smtClean="0"/>
              <a:t>Grammar &amp; Language focussed?</a:t>
            </a:r>
          </a:p>
          <a:p>
            <a:r>
              <a:rPr lang="en-GB" dirty="0" smtClean="0"/>
              <a:t>Product, process &amp; academic culture focussed?</a:t>
            </a:r>
          </a:p>
          <a:p>
            <a:r>
              <a:rPr lang="en-GB" dirty="0" smtClean="0"/>
              <a:t>Preparation for UG?</a:t>
            </a:r>
          </a:p>
          <a:p>
            <a:r>
              <a:rPr lang="en-GB" dirty="0" smtClean="0"/>
              <a:t>Preparation for PG?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/>
          <a:lstStyle/>
          <a:p>
            <a:r>
              <a:rPr lang="en-GB" dirty="0" smtClean="0"/>
              <a:t>Delivery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>
            <a:normAutofit/>
          </a:bodyPr>
          <a:lstStyle/>
          <a:p>
            <a:r>
              <a:rPr lang="en-GB" sz="2200" dirty="0" smtClean="0"/>
              <a:t>Flipped?</a:t>
            </a:r>
          </a:p>
          <a:p>
            <a:r>
              <a:rPr lang="en-GB" sz="2200" dirty="0" smtClean="0"/>
              <a:t>Blended?</a:t>
            </a:r>
          </a:p>
          <a:p>
            <a:r>
              <a:rPr lang="en-GB" sz="2200" dirty="0" smtClean="0"/>
              <a:t>Live?</a:t>
            </a:r>
          </a:p>
          <a:p>
            <a:r>
              <a:rPr lang="en-GB" sz="2200" dirty="0" smtClean="0"/>
              <a:t>Digital?</a:t>
            </a:r>
          </a:p>
          <a:p>
            <a:r>
              <a:rPr lang="en-GB" sz="2200" dirty="0" smtClean="0"/>
              <a:t>Luddite?</a:t>
            </a:r>
          </a:p>
          <a:p>
            <a:r>
              <a:rPr lang="en-GB" sz="2200" dirty="0" smtClean="0"/>
              <a:t>Teacher + classroom only?</a:t>
            </a:r>
          </a:p>
          <a:p>
            <a:r>
              <a:rPr lang="en-GB" sz="2200" dirty="0" smtClean="0"/>
              <a:t>Plus Mass </a:t>
            </a:r>
            <a:r>
              <a:rPr lang="en-GB" sz="2200" dirty="0" smtClean="0"/>
              <a:t>EAP/ESAP</a:t>
            </a:r>
            <a:r>
              <a:rPr lang="en-GB" sz="2200" dirty="0" smtClean="0"/>
              <a:t>?</a:t>
            </a:r>
          </a:p>
          <a:p>
            <a:r>
              <a:rPr lang="en-GB" sz="2200" dirty="0" smtClean="0"/>
              <a:t>Bought in curriculum?</a:t>
            </a:r>
          </a:p>
          <a:p>
            <a:r>
              <a:rPr lang="en-GB" sz="2200" dirty="0" smtClean="0"/>
              <a:t>In-house curriculum?</a:t>
            </a:r>
          </a:p>
          <a:p>
            <a:r>
              <a:rPr lang="en-GB" sz="2200" dirty="0" smtClean="0"/>
              <a:t>Skeletal curriculum?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unfettered ideal?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696744" cy="513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6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Layer 1: local constraints…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Your Centre / Unit / Department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Contracts</a:t>
            </a:r>
          </a:p>
          <a:p>
            <a:r>
              <a:rPr lang="en-GB" dirty="0" smtClean="0"/>
              <a:t>Workload models</a:t>
            </a:r>
          </a:p>
          <a:p>
            <a:r>
              <a:rPr lang="en-GB" dirty="0" smtClean="0"/>
              <a:t>Remits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892674" cy="298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5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dirty="0" smtClean="0"/>
              <a:t>Layer 2: local constraints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b="1" dirty="0" smtClean="0"/>
              <a:t>Relationships, power structures and practicalities within your university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Faculty </a:t>
            </a:r>
          </a:p>
          <a:p>
            <a:r>
              <a:rPr lang="en-GB" dirty="0" smtClean="0"/>
              <a:t>Support Services</a:t>
            </a:r>
          </a:p>
          <a:p>
            <a:r>
              <a:rPr lang="en-GB" dirty="0" smtClean="0"/>
              <a:t>International Office</a:t>
            </a:r>
          </a:p>
          <a:p>
            <a:r>
              <a:rPr lang="en-GB" dirty="0" smtClean="0"/>
              <a:t>Other academic departments</a:t>
            </a:r>
          </a:p>
          <a:p>
            <a:r>
              <a:rPr lang="en-GB" dirty="0" smtClean="0"/>
              <a:t>The PVCs (Education, Global etc.)</a:t>
            </a:r>
          </a:p>
          <a:p>
            <a:r>
              <a:rPr lang="en-GB" dirty="0" smtClean="0"/>
              <a:t>Immigration staffing</a:t>
            </a:r>
          </a:p>
          <a:p>
            <a:r>
              <a:rPr lang="en-GB" dirty="0" smtClean="0"/>
              <a:t>Library staffing</a:t>
            </a:r>
          </a:p>
          <a:p>
            <a:r>
              <a:rPr lang="en-GB" dirty="0" smtClean="0"/>
              <a:t>Term Dates</a:t>
            </a:r>
          </a:p>
          <a:p>
            <a:r>
              <a:rPr lang="en-GB" dirty="0" smtClean="0"/>
              <a:t>Facilities</a:t>
            </a:r>
          </a:p>
          <a:p>
            <a:r>
              <a:rPr lang="en-GB" dirty="0" smtClean="0"/>
              <a:t>Admissions</a:t>
            </a:r>
          </a:p>
          <a:p>
            <a:r>
              <a:rPr lang="en-GB" dirty="0" smtClean="0"/>
              <a:t>Student recruitment / market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92307"/>
            <a:ext cx="3600400" cy="2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4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And of course layer 3…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UKVI’s latest _________</a:t>
            </a:r>
            <a:endParaRPr lang="en-GB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564412" cy="3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endParaRPr lang="en-GB" sz="4400" dirty="0" smtClean="0"/>
          </a:p>
          <a:p>
            <a:pPr marL="0" indent="0" algn="ctr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4400" dirty="0" smtClean="0"/>
              <a:t>So</a:t>
            </a:r>
            <a:r>
              <a:rPr lang="en-GB" sz="4400" i="1" dirty="0" smtClean="0"/>
              <a:t> your</a:t>
            </a:r>
            <a:r>
              <a:rPr lang="en-GB" sz="4400" dirty="0" smtClean="0"/>
              <a:t> </a:t>
            </a:r>
            <a:r>
              <a:rPr lang="en-GB" sz="4400" dirty="0" smtClean="0"/>
              <a:t>pre-sessional...</a:t>
            </a:r>
          </a:p>
          <a:p>
            <a:pPr marL="0" indent="0" algn="ctr">
              <a:buNone/>
            </a:pPr>
            <a:endParaRPr lang="en-GB" sz="2400" dirty="0" smtClean="0"/>
          </a:p>
          <a:p>
            <a:pPr marL="0" indent="0" algn="ctr">
              <a:buNone/>
            </a:pPr>
            <a:r>
              <a:rPr lang="en-GB" sz="4400" dirty="0" smtClean="0"/>
              <a:t>…is not </a:t>
            </a:r>
            <a:r>
              <a:rPr lang="en-GB" sz="4400" i="1" dirty="0" smtClean="0"/>
              <a:t>my</a:t>
            </a:r>
            <a:r>
              <a:rPr lang="en-GB" sz="4400" dirty="0" smtClean="0"/>
              <a:t> pre-sessional</a:t>
            </a:r>
            <a:r>
              <a:rPr lang="en-GB" sz="4400" dirty="0"/>
              <a:t>.</a:t>
            </a:r>
            <a:endParaRPr lang="en-GB" sz="4400" dirty="0" smtClean="0"/>
          </a:p>
          <a:p>
            <a:pPr marL="0" indent="0" algn="ctr">
              <a:buNone/>
            </a:pPr>
            <a:endParaRPr lang="en-GB" sz="4400" dirty="0"/>
          </a:p>
          <a:p>
            <a:pPr marL="0" indent="0" algn="ctr">
              <a:buNone/>
            </a:pPr>
            <a:endParaRPr lang="en-GB" sz="4400" dirty="0"/>
          </a:p>
        </p:txBody>
      </p:sp>
      <p:pic>
        <p:nvPicPr>
          <p:cNvPr id="5" name="irc_mi" descr="Related image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4806"/>
            <a:ext cx="3295452" cy="3050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n-GB" sz="3600" dirty="0" smtClean="0"/>
              <a:t>But our </a:t>
            </a:r>
            <a:r>
              <a:rPr lang="en-GB" sz="3600" dirty="0" smtClean="0"/>
              <a:t>pre-sessional </a:t>
            </a:r>
            <a:r>
              <a:rPr lang="en-GB" sz="3600" dirty="0" smtClean="0"/>
              <a:t>teachers are often from the same external pool</a:t>
            </a:r>
            <a:endParaRPr lang="en-GB" sz="3600" dirty="0"/>
          </a:p>
        </p:txBody>
      </p:sp>
      <p:pic>
        <p:nvPicPr>
          <p:cNvPr id="4" name="irc_mi" descr="Image result for it's a jungle out ther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9288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1090</Words>
  <Application>Microsoft Office PowerPoint</Application>
  <PresentationFormat>On-screen Show (4:3)</PresentationFormat>
  <Paragraphs>195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Pre-sessional Teacher Induction:   Winning Hearts and Minds </vt:lpstr>
      <vt:lpstr>Overview</vt:lpstr>
      <vt:lpstr>When you say Pre-sessional…</vt:lpstr>
      <vt:lpstr>The unfettered ideal?</vt:lpstr>
      <vt:lpstr>Layer 1: local constraints…</vt:lpstr>
      <vt:lpstr>Layer 2: local constraints …</vt:lpstr>
      <vt:lpstr>And of course layer 3…</vt:lpstr>
      <vt:lpstr>PowerPoint Presentation</vt:lpstr>
      <vt:lpstr>But our pre-sessional teachers are often from the same external pool</vt:lpstr>
      <vt:lpstr>When you say pre-sessional teacher…</vt:lpstr>
      <vt:lpstr>Not only do external staff have little reason to anticipate or appreciate your constraints…</vt:lpstr>
      <vt:lpstr>…but they are on pre-sessional for different reasons with different wants</vt:lpstr>
      <vt:lpstr>And what do we want?</vt:lpstr>
      <vt:lpstr>Potential consequences</vt:lpstr>
      <vt:lpstr>What we need therefore is…</vt:lpstr>
      <vt:lpstr>Common Induction Pitfalls?</vt:lpstr>
      <vt:lpstr>Principle No.1</vt:lpstr>
      <vt:lpstr>Principle No.2</vt:lpstr>
      <vt:lpstr>Principle No.3</vt:lpstr>
      <vt:lpstr>Principle No. 4</vt:lpstr>
      <vt:lpstr>Principle No. 5</vt:lpstr>
      <vt:lpstr>Nice ideas but…</vt:lpstr>
    </vt:vector>
  </TitlesOfParts>
  <Company>Durham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 Teacher Induction</dc:title>
  <dc:creator>tjrt59</dc:creator>
  <cp:lastModifiedBy>tjrt59</cp:lastModifiedBy>
  <cp:revision>51</cp:revision>
  <dcterms:created xsi:type="dcterms:W3CDTF">2019-05-09T09:40:31Z</dcterms:created>
  <dcterms:modified xsi:type="dcterms:W3CDTF">2019-05-10T15:34:27Z</dcterms:modified>
</cp:coreProperties>
</file>