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3" r:id="rId10"/>
    <p:sldId id="264" r:id="rId11"/>
    <p:sldId id="265" r:id="rId12"/>
    <p:sldId id="276" r:id="rId13"/>
    <p:sldId id="270" r:id="rId14"/>
    <p:sldId id="271" r:id="rId15"/>
    <p:sldId id="272" r:id="rId16"/>
    <p:sldId id="273" r:id="rId17"/>
    <p:sldId id="274" r:id="rId18"/>
    <p:sldId id="275" r:id="rId19"/>
    <p:sldId id="267" r:id="rId20"/>
    <p:sldId id="26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53"/>
    <a:srgbClr val="FE7A99"/>
    <a:srgbClr val="FF5BA5"/>
    <a:srgbClr val="BEA7FF"/>
    <a:srgbClr val="D70DFF"/>
    <a:srgbClr val="9400E6"/>
    <a:srgbClr val="9900CC"/>
    <a:srgbClr val="CBB9FF"/>
    <a:srgbClr val="5EEC3C"/>
    <a:srgbClr val="FFA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6" y="-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EA2CD-8032-B74A-9303-F286CDBC9DCB}" type="datetimeFigureOut">
              <a:rPr lang="en-US" smtClean="0"/>
              <a:t>13/04/2019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FBA6-0AC4-2E4C-A99A-4D01084175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12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4294-CEF9-485A-A838-C69E61162F0D}" type="datetimeFigureOut">
              <a:rPr lang="en-US" smtClean="0"/>
              <a:t>13/04/2019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ED1A8-5C2A-4099-9022-A61914FF1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02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D1A8-5C2A-4099-9022-A61914FF17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6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D1A8-5C2A-4099-9022-A61914FF17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2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350110"/>
            <a:ext cx="8246070" cy="1374345"/>
          </a:xfrm>
          <a:noFill/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724455"/>
            <a:ext cx="8246070" cy="122164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A9DD-A697-C849-9B4A-8D61917107E8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FBF3-89A7-BA46-9BF0-518C5AF9BE7C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9DE6-C2F4-564C-88E2-A84C8DB84B94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351A-707F-1743-B0C3-E1FB4DA74BB7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16000"/>
            <a:ext cx="8568000" cy="4711500"/>
          </a:xfrm>
          <a:prstGeom prst="rect">
            <a:avLst/>
          </a:prstGeom>
          <a:noFill/>
          <a:ln w="152400" cap="sq">
            <a:gradFill flip="none" rotWithShape="1">
              <a:gsLst>
                <a:gs pos="0">
                  <a:srgbClr val="622567"/>
                </a:gs>
                <a:gs pos="100000">
                  <a:srgbClr val="EE3424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75" y="398318"/>
            <a:ext cx="4686300" cy="664910"/>
          </a:xfrm>
        </p:spPr>
        <p:txBody>
          <a:bodyPr anchor="t">
            <a:normAutofit/>
          </a:bodyPr>
          <a:lstStyle>
            <a:lvl1pPr algn="l">
              <a:lnSpc>
                <a:spcPts val="4500"/>
              </a:lnSpc>
              <a:defRPr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4387021"/>
            <a:ext cx="1478182" cy="405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4350" y="398318"/>
            <a:ext cx="3286126" cy="2094851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4350" y="2643188"/>
            <a:ext cx="3286126" cy="2078831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2875" y="1013981"/>
            <a:ext cx="4686300" cy="3280929"/>
          </a:xfrm>
        </p:spPr>
        <p:txBody>
          <a:bodyPr>
            <a:normAutofit/>
          </a:bodyPr>
          <a:lstStyle>
            <a:lvl1pPr marL="342900" indent="-342900">
              <a:lnSpc>
                <a:spcPts val="3000"/>
              </a:lnSpc>
              <a:buClr>
                <a:srgbClr val="EE3424"/>
              </a:buClr>
              <a:buFont typeface="Wingdings" charset="2"/>
              <a:buChar char="§"/>
              <a:defRPr sz="28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buClr>
                <a:srgbClr val="EE3424"/>
              </a:buClr>
              <a:buFont typeface="Wingdings" charset="2"/>
              <a:buChar char="§"/>
              <a:defRPr sz="240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buClr>
                <a:srgbClr val="EE3424"/>
              </a:buClr>
              <a:buFont typeface="Wingdings" charset="2"/>
              <a:buChar char="§"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buClr>
                <a:srgbClr val="EE3424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buClr>
                <a:srgbClr val="EE3424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1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3929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9D62-8DC2-3246-81E2-7CF81B8C1F8F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198559"/>
            <a:ext cx="656631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23AB-4D1D-AE4E-B7CF-9655C5DFE8A8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C9DD-0350-0C41-BE5E-2CA91B3F5CBE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E32-C2B2-7D48-A59D-BA14E1A13C92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294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29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94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29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F94-A849-E84C-AD26-7EC6D24319B9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942-447A-7045-8BB9-F8648777C0AE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3BD2-6B1D-4741-BBE8-CEA790C139EA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5A28-D528-8245-9462-B4AEBC7C5A54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467F-598E-F644-B598-CD9DE1AF9D0C}" type="datetime1">
              <a:rPr lang="en-GB" smtClean="0"/>
              <a:t>13/04/2019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baleap.org/" TargetMode="Externa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BALEAP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2724455"/>
            <a:ext cx="3285904" cy="18324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Reshaping activity &amp; </a:t>
            </a:r>
          </a:p>
          <a:p>
            <a:pPr algn="just"/>
            <a:r>
              <a:rPr lang="en-US" dirty="0" smtClean="0"/>
              <a:t>pedagogy in EAP &amp; </a:t>
            </a:r>
          </a:p>
          <a:p>
            <a:pPr algn="just"/>
            <a:r>
              <a:rPr lang="en-US" dirty="0" smtClean="0"/>
              <a:t>Academic Practice </a:t>
            </a:r>
          </a:p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BALEAP Lo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64474"/>
            <a:ext cx="1218064" cy="1146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70605" y="15581"/>
            <a:ext cx="2443280" cy="1221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ts val="3000"/>
              </a:lnSpc>
              <a:spcBef>
                <a:spcPts val="640"/>
              </a:spcBef>
              <a:spcAft>
                <a:spcPts val="0"/>
              </a:spcAft>
              <a:buClr>
                <a:srgbClr val="EE3424"/>
              </a:buClr>
              <a:buSzPct val="100000"/>
              <a:buFont typeface="Wingdings" charset="2"/>
              <a:buChar char="§"/>
              <a:defRPr sz="2800" b="0" i="0" u="none" strike="noStrike" cap="none" baseline="0">
                <a:solidFill>
                  <a:schemeClr val="bg2"/>
                </a:solidFill>
                <a:latin typeface="Arial"/>
                <a:ea typeface="Arial Black"/>
                <a:cs typeface="Arial"/>
                <a:sym typeface="Arial Black"/>
              </a:defRPr>
            </a:lvl1pPr>
            <a:lvl2pPr marL="742950" marR="0" lvl="1" indent="-285750" algn="l" rtl="0">
              <a:lnSpc>
                <a:spcPts val="3000"/>
              </a:lnSpc>
              <a:spcBef>
                <a:spcPts val="560"/>
              </a:spcBef>
              <a:spcAft>
                <a:spcPts val="0"/>
              </a:spcAft>
              <a:buClr>
                <a:srgbClr val="EE3424"/>
              </a:buClr>
              <a:buSzPct val="100000"/>
              <a:buFont typeface="Wingdings" charset="2"/>
              <a:buChar char="§"/>
              <a:defRPr sz="2400" b="0" i="0" u="none" strike="noStrike" cap="none" baseline="0">
                <a:solidFill>
                  <a:schemeClr val="bg2"/>
                </a:solidFill>
                <a:latin typeface="Arial"/>
                <a:ea typeface="Arial Black"/>
                <a:cs typeface="Arial"/>
                <a:sym typeface="Arial Black"/>
              </a:defRPr>
            </a:lvl2pPr>
            <a:lvl3pPr marL="1143000" marR="0" lvl="2" indent="-228600" algn="l" rtl="0">
              <a:lnSpc>
                <a:spcPts val="3000"/>
              </a:lnSpc>
              <a:spcBef>
                <a:spcPts val="480"/>
              </a:spcBef>
              <a:spcAft>
                <a:spcPts val="0"/>
              </a:spcAft>
              <a:buClr>
                <a:srgbClr val="EE3424"/>
              </a:buClr>
              <a:buSzPct val="100000"/>
              <a:buFont typeface="Wingdings" charset="2"/>
              <a:buChar char="§"/>
              <a:defRPr sz="2000" b="0" i="0" u="none" strike="noStrike" cap="none" baseline="0">
                <a:solidFill>
                  <a:schemeClr val="bg2"/>
                </a:solidFill>
                <a:latin typeface="Arial"/>
                <a:ea typeface="Arial Black"/>
                <a:cs typeface="Arial"/>
                <a:sym typeface="Arial Black"/>
              </a:defRPr>
            </a:lvl3pPr>
            <a:lvl4pPr marL="1600200" marR="0" lvl="3" indent="-228600" algn="l" rtl="0">
              <a:lnSpc>
                <a:spcPts val="3000"/>
              </a:lnSpc>
              <a:spcBef>
                <a:spcPts val="400"/>
              </a:spcBef>
              <a:spcAft>
                <a:spcPts val="0"/>
              </a:spcAft>
              <a:buClr>
                <a:srgbClr val="EE3424"/>
              </a:buClr>
              <a:buSzPct val="100000"/>
              <a:buFont typeface="Wingdings" charset="2"/>
              <a:buChar char="§"/>
              <a:defRPr sz="1800" b="0" i="0" u="none" strike="noStrike" cap="none" baseline="0">
                <a:solidFill>
                  <a:schemeClr val="bg2"/>
                </a:solidFill>
                <a:latin typeface="Arial"/>
                <a:ea typeface="Arial Black"/>
                <a:cs typeface="Arial"/>
                <a:sym typeface="Arial Black"/>
              </a:defRPr>
            </a:lvl4pPr>
            <a:lvl5pPr marL="2057400" marR="0" lvl="4" indent="-228600" algn="l" rtl="0">
              <a:lnSpc>
                <a:spcPts val="3000"/>
              </a:lnSpc>
              <a:spcBef>
                <a:spcPts val="400"/>
              </a:spcBef>
              <a:spcAft>
                <a:spcPts val="0"/>
              </a:spcAft>
              <a:buClr>
                <a:srgbClr val="EE3424"/>
              </a:buClr>
              <a:buSzPct val="100000"/>
              <a:buFont typeface="Wingdings" charset="2"/>
              <a:buChar char="§"/>
              <a:defRPr sz="1800" b="0" i="0" u="none" strike="noStrike" cap="none" baseline="0">
                <a:solidFill>
                  <a:schemeClr val="bg2"/>
                </a:solidFill>
                <a:latin typeface="Arial"/>
                <a:ea typeface="Arial Black"/>
                <a:cs typeface="Arial"/>
                <a:sym typeface="Arial Black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Dr. Paul Breen</a:t>
            </a:r>
          </a:p>
          <a:p>
            <a:pPr marL="0" indent="0">
              <a:buNone/>
            </a:pPr>
            <a:r>
              <a:rPr lang="en-US" sz="1400" dirty="0" smtClean="0"/>
              <a:t>University of Westminster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670" y="281175"/>
            <a:ext cx="22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TYPES OF QUESTIONS – 10 IN TOTAL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260" y="1197405"/>
            <a:ext cx="8704185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Definition of real world activity/real world engagement in the disciplines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Start with usual demographic questions – nationality, discipline </a:t>
            </a:r>
            <a:r>
              <a:rPr lang="en-US" sz="2000" dirty="0" smtClean="0"/>
              <a:t>etc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Asked about relevance of studies to disciplines and the everyday world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Previous experiences of this kind of engagement, developments as a result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Preferences for the kinds of engagement they wanted to see and why they felt that these might benefit them  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8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Basic summary </a:t>
            </a:r>
            <a:r>
              <a:rPr lang="en-US" dirty="0" smtClean="0"/>
              <a:t>– Though both sets of students do want their studies to have a real world + disciplinary connection and even impact, ‘home’ students are more likely to prioritise this than international. 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 International students appear to have a greater sense of the need to find synergy between skills (</a:t>
            </a:r>
            <a:r>
              <a:rPr lang="en-US" i="1" dirty="0" smtClean="0"/>
              <a:t>academic literacies</a:t>
            </a:r>
            <a:r>
              <a:rPr lang="en-US" dirty="0" smtClean="0"/>
              <a:t>) &amp; disciplinary linkage.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2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Basic summary </a:t>
            </a:r>
            <a:r>
              <a:rPr lang="en-US" dirty="0" smtClean="0"/>
              <a:t>– Both groups of students suggested that activities outside the classroom gave impetus for the development of skills.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A Portuguese student of Chinese &amp; Global Communications </a:t>
            </a:r>
            <a:r>
              <a:rPr lang="en-US" i="1" dirty="0" smtClean="0"/>
              <a:t>– </a:t>
            </a:r>
            <a:r>
              <a:rPr lang="en-US" dirty="0" smtClean="0"/>
              <a:t>museum trips “</a:t>
            </a:r>
            <a:r>
              <a:rPr lang="en-US" i="1" dirty="0" smtClean="0"/>
              <a:t>encouraged language and writing skills, extra reading for research</a:t>
            </a:r>
            <a:r>
              <a:rPr lang="en-US" dirty="0" smtClean="0"/>
              <a:t>.”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1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One Chinese student stated that “</a:t>
            </a:r>
            <a:r>
              <a:rPr lang="en-US" i="1" dirty="0" smtClean="0"/>
              <a:t>academic ability, particularly academic writing</a:t>
            </a:r>
            <a:r>
              <a:rPr lang="en-US" dirty="0" smtClean="0"/>
              <a:t>” is important but having work experience in her disciplinary area of Museum Management she feels that in professional practice “</a:t>
            </a:r>
            <a:r>
              <a:rPr lang="en-US" i="1" dirty="0" smtClean="0"/>
              <a:t>the real world outweighs theory</a:t>
            </a:r>
            <a:r>
              <a:rPr lang="en-US" dirty="0" smtClean="0"/>
              <a:t>.” </a:t>
            </a:r>
          </a:p>
          <a:p>
            <a:pPr algn="just"/>
            <a:r>
              <a:rPr lang="en-US" dirty="0" smtClean="0"/>
              <a:t>In her case she saw “volunteer work experience”</a:t>
            </a:r>
            <a:r>
              <a:rPr lang="en-US" dirty="0"/>
              <a:t> </a:t>
            </a:r>
            <a:r>
              <a:rPr lang="en-US" dirty="0" smtClean="0"/>
              <a:t>as being most critical to her studies.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4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demand for “</a:t>
            </a:r>
            <a:r>
              <a:rPr lang="en-US" i="1" dirty="0" smtClean="0"/>
              <a:t>guest speakers</a:t>
            </a:r>
            <a:r>
              <a:rPr lang="en-US" dirty="0" smtClean="0"/>
              <a:t>” – Japanese student. </a:t>
            </a:r>
          </a:p>
          <a:p>
            <a:pPr algn="just"/>
            <a:r>
              <a:rPr lang="en-US" dirty="0" smtClean="0"/>
              <a:t>“</a:t>
            </a:r>
            <a:r>
              <a:rPr lang="en-US" i="1" dirty="0" smtClean="0"/>
              <a:t>Engage students with examples they can relate to by using real world examples</a:t>
            </a:r>
            <a:r>
              <a:rPr lang="en-US" dirty="0" smtClean="0"/>
              <a:t>” + </a:t>
            </a:r>
          </a:p>
          <a:p>
            <a:pPr algn="just"/>
            <a:r>
              <a:rPr lang="en-US" dirty="0" smtClean="0"/>
              <a:t>“</a:t>
            </a:r>
            <a:r>
              <a:rPr lang="en-US" i="1" dirty="0" smtClean="0"/>
              <a:t>Empower students &amp; faculty to have community &amp; real world engagement</a:t>
            </a:r>
            <a:r>
              <a:rPr lang="en-US" dirty="0" smtClean="0"/>
              <a:t>” + </a:t>
            </a:r>
          </a:p>
          <a:p>
            <a:pPr algn="just"/>
            <a:r>
              <a:rPr lang="en-US" dirty="0" smtClean="0"/>
              <a:t>“</a:t>
            </a:r>
            <a:r>
              <a:rPr lang="en-US" i="1" dirty="0" smtClean="0"/>
              <a:t>Demonstrate &amp; practice practical skills by utilizing field work</a:t>
            </a:r>
            <a:r>
              <a:rPr lang="en-US" dirty="0" smtClean="0"/>
              <a:t>” – Italian Law student.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1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6"/>
            <a:ext cx="5497380" cy="3946094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/>
              <a:t>A Chinese TESOL student echoes Law student – </a:t>
            </a:r>
          </a:p>
          <a:p>
            <a:pPr marL="0" indent="0" algn="just">
              <a:buNone/>
            </a:pPr>
            <a:r>
              <a:rPr lang="en-US" sz="2600" dirty="0" smtClean="0"/>
              <a:t>   “</a:t>
            </a:r>
            <a:r>
              <a:rPr lang="en-US" sz="2600" i="1" dirty="0" smtClean="0"/>
              <a:t>going out to schools</a:t>
            </a:r>
            <a:r>
              <a:rPr lang="en-US" sz="2600" dirty="0" smtClean="0"/>
              <a:t>” – “</a:t>
            </a:r>
            <a:r>
              <a:rPr lang="en-US" sz="2600" i="1" dirty="0" smtClean="0"/>
              <a:t>seeing real world examples</a:t>
            </a:r>
            <a:r>
              <a:rPr lang="en-US" sz="2600" dirty="0" smtClean="0"/>
              <a:t>” – raising questions of how this might be possible. </a:t>
            </a:r>
          </a:p>
          <a:p>
            <a:pPr marL="0" indent="0" algn="just">
              <a:buNone/>
            </a:pPr>
            <a:r>
              <a:rPr lang="en-US" sz="2600" dirty="0" smtClean="0"/>
              <a:t> </a:t>
            </a:r>
          </a:p>
          <a:p>
            <a:pPr marL="0" indent="0" algn="just">
              <a:buNone/>
            </a:pPr>
            <a:r>
              <a:rPr lang="en-US" sz="2600" dirty="0" smtClean="0"/>
              <a:t>One interesting response from a student of Business – “</a:t>
            </a:r>
            <a:r>
              <a:rPr lang="en-US" sz="2600" i="1" dirty="0" smtClean="0"/>
              <a:t>more novitiates</a:t>
            </a:r>
            <a:r>
              <a:rPr lang="en-US" sz="2600" dirty="0" smtClean="0"/>
              <a:t>.”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Screen Shot 2019-04-12 at 10.19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40" y="1044700"/>
            <a:ext cx="3350359" cy="409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9050" y="1044700"/>
            <a:ext cx="2901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Image accessed at wired.com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35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3817624" cy="35122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Echoes some earlier work that I had done in my PhD research on attitudes of teachers to incorporating technologies into teaching – TPACK perspective (</a:t>
            </a:r>
            <a:r>
              <a:rPr lang="en-US" dirty="0" smtClean="0">
                <a:solidFill>
                  <a:srgbClr val="FF0000"/>
                </a:solidFill>
              </a:rPr>
              <a:t>Mishra &amp; Koehler, 2006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Screen Shot 2019-04-12 at 10.2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5" y="0"/>
            <a:ext cx="44192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0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Screen Shot 2019-04-12 at 10.25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175"/>
            <a:ext cx="8246070" cy="739290"/>
          </a:xfrm>
        </p:spPr>
        <p:txBody>
          <a:bodyPr/>
          <a:lstStyle/>
          <a:p>
            <a:r>
              <a:rPr lang="en-US" dirty="0" smtClean="0"/>
              <a:t>Discussion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350110"/>
            <a:ext cx="8551479" cy="35122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How then as Academic English practitioners can we transform our practices according to such suggestions?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Do we need to? Is that the work of the ‘disciplines’?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Hasn’t ELT been utilising real world interaction  for a long time? Are we in EAP sometimes throwing out the good habits with the bad? </a:t>
            </a:r>
            <a:r>
              <a:rPr lang="en-US" i="1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paraphrase of Alexander et al, 2008</a:t>
            </a:r>
            <a:r>
              <a:rPr lang="en-US" i="1" dirty="0" smtClean="0"/>
              <a:t>).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33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50110"/>
            <a:ext cx="9000444" cy="36649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Alexander, O. Argent, S. &amp; Spencer, J. (2008) </a:t>
            </a:r>
            <a:r>
              <a:rPr lang="en-US" i="1" dirty="0"/>
              <a:t>EAP Essentials: a teacher’s</a:t>
            </a:r>
            <a:r>
              <a:rPr lang="en-US" dirty="0"/>
              <a:t> </a:t>
            </a:r>
            <a:r>
              <a:rPr lang="en-US" i="1" dirty="0"/>
              <a:t>guide to principles and practice</a:t>
            </a:r>
            <a:r>
              <a:rPr lang="en-US" dirty="0"/>
              <a:t>. Reading: Garnet Publishing.</a:t>
            </a:r>
            <a:endParaRPr lang="en-GB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Engeström</a:t>
            </a:r>
            <a:r>
              <a:rPr lang="en-US" dirty="0"/>
              <a:t>, Y. (1999). Activity theory and individual and social transformation. </a:t>
            </a:r>
            <a:r>
              <a:rPr lang="en-US" i="1" dirty="0"/>
              <a:t>Perspectives on activity theory</a:t>
            </a:r>
            <a:r>
              <a:rPr lang="en-US" dirty="0"/>
              <a:t>, 19-38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Mishra, P., &amp; Koehler, M. (2006). Technological pedagogical content knowledge: A framework for teacher knowledge. </a:t>
            </a:r>
            <a:r>
              <a:rPr lang="en-US" i="1" dirty="0"/>
              <a:t>The Teachers College Record</a:t>
            </a:r>
            <a:r>
              <a:rPr lang="en-US" dirty="0"/>
              <a:t>, </a:t>
            </a:r>
            <a:r>
              <a:rPr lang="en-US" i="1" dirty="0"/>
              <a:t>108</a:t>
            </a:r>
            <a:r>
              <a:rPr lang="en-US" dirty="0"/>
              <a:t>(6), 1017-1054.</a:t>
            </a:r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Park, J.H. and De Costa, P</a:t>
            </a:r>
            <a:r>
              <a:rPr lang="en-GB" dirty="0" smtClean="0"/>
              <a:t>. (2015). </a:t>
            </a:r>
            <a:r>
              <a:rPr lang="en-GB" dirty="0"/>
              <a:t>Reframing graduate student writing strategies from an activity theory perspective. </a:t>
            </a:r>
            <a:r>
              <a:rPr lang="en-GB" i="1" dirty="0"/>
              <a:t>Language and Sociocultural Theory</a:t>
            </a:r>
            <a:r>
              <a:rPr lang="en-GB" dirty="0"/>
              <a:t>, </a:t>
            </a:r>
            <a:r>
              <a:rPr lang="en-GB" i="1" dirty="0"/>
              <a:t>2</a:t>
            </a:r>
            <a:r>
              <a:rPr lang="en-GB" dirty="0"/>
              <a:t>(1), pp.25-50.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HE context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Screen Shot 2019-04-12 at 09.15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700"/>
            <a:ext cx="9144000" cy="40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4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11-23 at 10.15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9-04-12 at 09.18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r="3842"/>
          <a:stretch>
            <a:fillRect/>
          </a:stretch>
        </p:blipFill>
        <p:spPr>
          <a:xfrm>
            <a:off x="0" y="-24235"/>
            <a:ext cx="9144000" cy="51677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Screen Shot 2019-04-12 at 09.2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7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Screen Shot 2019-04-12 at 09.27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2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What do students want? </a:t>
            </a:r>
          </a:p>
          <a:p>
            <a:pPr algn="just"/>
            <a:r>
              <a:rPr lang="en-US" dirty="0" smtClean="0"/>
              <a:t>Is that different to what they need? </a:t>
            </a:r>
          </a:p>
          <a:p>
            <a:pPr algn="just"/>
            <a:r>
              <a:rPr lang="en-US" dirty="0" smtClean="0"/>
              <a:t>How do these wants and needs impact on our activity in the classroom/our pedagogy? </a:t>
            </a:r>
          </a:p>
          <a:p>
            <a:pPr algn="just"/>
            <a:r>
              <a:rPr lang="en-US" dirty="0" smtClean="0"/>
              <a:t>What contribution, if any, can the student voice make to the reshaping of our activity? </a:t>
            </a:r>
            <a:endParaRPr lang="en-US" dirty="0" smtClean="0"/>
          </a:p>
          <a:p>
            <a:pPr algn="just"/>
            <a:r>
              <a:rPr lang="en-US" dirty="0" smtClean="0"/>
              <a:t>How do we use that staying focused on the core activity of EAP teaching/academic literacy?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4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Screen Shot 2019-04-12 at 09.36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5" y="0"/>
            <a:ext cx="5946345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555" y="1655520"/>
            <a:ext cx="2901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Activity theory - Sociocultural theory of how activity is shaped as a consequence of interaction between different variables, particularly in light of how transformation comes about - </a:t>
            </a:r>
            <a:r>
              <a:rPr lang="en-US" dirty="0"/>
              <a:t>Engeström</a:t>
            </a:r>
            <a:r>
              <a:rPr lang="en-GB" dirty="0"/>
              <a:t> </a:t>
            </a:r>
            <a:r>
              <a:rPr lang="en-GB" dirty="0" smtClean="0"/>
              <a:t> (1999)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8" name="Picture 7" descr="Screen Shot 2019-04-12 at 09.40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0575" cy="1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0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Screen Shot 2019-04-12 at 09.3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8015" y="478"/>
            <a:ext cx="2595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Increasing usage &amp; adaptation in language-based contexts e.g. -  Park &amp; De Costa (2015).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8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260" y="1502815"/>
            <a:ext cx="80933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Surveys given out to two groups of students I was teaching. </a:t>
            </a:r>
          </a:p>
          <a:p>
            <a:endParaRPr lang="en-US" sz="2400" dirty="0"/>
          </a:p>
          <a:p>
            <a:r>
              <a:rPr lang="en-US" sz="2400" dirty="0" smtClean="0"/>
              <a:t>Ideally three, but didn’t materialise. </a:t>
            </a:r>
          </a:p>
          <a:p>
            <a:endParaRPr lang="en-US" sz="2400" dirty="0"/>
          </a:p>
          <a:p>
            <a:r>
              <a:rPr lang="en-US" sz="2400" dirty="0" smtClean="0"/>
              <a:t>One on a Foundation Programme that included home students (100+).  </a:t>
            </a:r>
          </a:p>
          <a:p>
            <a:endParaRPr lang="en-US" sz="2400" dirty="0"/>
          </a:p>
          <a:p>
            <a:r>
              <a:rPr lang="en-US" sz="2400" dirty="0" smtClean="0"/>
              <a:t>The other on an autumn Pre Sessional course – all international and mostly postgrads (40+)</a:t>
            </a:r>
            <a:r>
              <a:rPr lang="en-US" sz="2400" dirty="0"/>
              <a:t> </a:t>
            </a:r>
            <a:r>
              <a:rPr lang="en-US" sz="2400" dirty="0" smtClean="0"/>
              <a:t>– course described </a:t>
            </a:r>
            <a:r>
              <a:rPr lang="en-US" sz="2400" smtClean="0"/>
              <a:t>in Essex.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169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803</Words>
  <Application>Microsoft Macintosh PowerPoint</Application>
  <PresentationFormat>On-screen Show (16:9)</PresentationFormat>
  <Paragraphs>95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BALEAP 2019</vt:lpstr>
      <vt:lpstr>    HE context </vt:lpstr>
      <vt:lpstr>PowerPoint Presentation</vt:lpstr>
      <vt:lpstr>PowerPoint Presentation</vt:lpstr>
      <vt:lpstr>PowerPoint Presentation</vt:lpstr>
      <vt:lpstr>Questions???</vt:lpstr>
      <vt:lpstr>PowerPoint Presentation</vt:lpstr>
      <vt:lpstr>PowerPoint Presentation</vt:lpstr>
      <vt:lpstr>Research </vt:lpstr>
      <vt:lpstr>PowerPoint Presentation</vt:lpstr>
      <vt:lpstr>Responses </vt:lpstr>
      <vt:lpstr>Responses </vt:lpstr>
      <vt:lpstr>Sample response</vt:lpstr>
      <vt:lpstr>More responses</vt:lpstr>
      <vt:lpstr>More responses</vt:lpstr>
      <vt:lpstr>PhD research </vt:lpstr>
      <vt:lpstr>PowerPoint Presentation</vt:lpstr>
      <vt:lpstr>Discussion points </vt:lpstr>
      <vt:lpstr>References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Microsoft Office User</cp:lastModifiedBy>
  <cp:revision>220</cp:revision>
  <dcterms:created xsi:type="dcterms:W3CDTF">2013-08-21T19:17:07Z</dcterms:created>
  <dcterms:modified xsi:type="dcterms:W3CDTF">2019-04-13T16:26:30Z</dcterms:modified>
</cp:coreProperties>
</file>